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68" r:id="rId1"/>
  </p:sldMasterIdLst>
  <p:notesMasterIdLst>
    <p:notesMasterId r:id="rId21"/>
  </p:notesMasterIdLst>
  <p:sldIdLst>
    <p:sldId id="256" r:id="rId2"/>
    <p:sldId id="257" r:id="rId3"/>
    <p:sldId id="263" r:id="rId4"/>
    <p:sldId id="277" r:id="rId5"/>
    <p:sldId id="274" r:id="rId6"/>
    <p:sldId id="258" r:id="rId7"/>
    <p:sldId id="265" r:id="rId8"/>
    <p:sldId id="264" r:id="rId9"/>
    <p:sldId id="275" r:id="rId10"/>
    <p:sldId id="279" r:id="rId11"/>
    <p:sldId id="276" r:id="rId12"/>
    <p:sldId id="262" r:id="rId13"/>
    <p:sldId id="267" r:id="rId14"/>
    <p:sldId id="278" r:id="rId15"/>
    <p:sldId id="268" r:id="rId16"/>
    <p:sldId id="270" r:id="rId17"/>
    <p:sldId id="269" r:id="rId18"/>
    <p:sldId id="273" r:id="rId19"/>
    <p:sldId id="271" r:id="rId20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8" autoAdjust="0"/>
    <p:restoredTop sz="96837" autoAdjust="0"/>
  </p:normalViewPr>
  <p:slideViewPr>
    <p:cSldViewPr snapToGrid="0">
      <p:cViewPr varScale="1">
        <p:scale>
          <a:sx n="68" d="100"/>
          <a:sy n="68" d="100"/>
        </p:scale>
        <p:origin x="696" y="72"/>
      </p:cViewPr>
      <p:guideLst/>
    </p:cSldViewPr>
  </p:slideViewPr>
  <p:outlineViewPr>
    <p:cViewPr>
      <p:scale>
        <a:sx n="33" d="100"/>
        <a:sy n="33" d="100"/>
      </p:scale>
      <p:origin x="0" y="-200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7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Degree of Participation</a:t>
            </a:r>
            <a:r>
              <a:rPr lang="en-NZ" baseline="0"/>
              <a:t> in Advisory Group</a:t>
            </a:r>
            <a:endParaRPr lang="en-NZ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v>2014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Organisational Structure</c:v>
                </c:pt>
                <c:pt idx="1">
                  <c:v>Governance</c:v>
                </c:pt>
                <c:pt idx="2">
                  <c:v>Joint Contracting</c:v>
                </c:pt>
                <c:pt idx="3">
                  <c:v>Decision making</c:v>
                </c:pt>
                <c:pt idx="4">
                  <c:v>Future Focussed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AF-493B-869A-75CB5B77F7B4}"/>
            </c:ext>
          </c:extLst>
        </c:ser>
        <c:ser>
          <c:idx val="1"/>
          <c:order val="1"/>
          <c:tx>
            <c:v>2015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Organisational Structure</c:v>
                </c:pt>
                <c:pt idx="1">
                  <c:v>Governance</c:v>
                </c:pt>
                <c:pt idx="2">
                  <c:v>Joint Contracting</c:v>
                </c:pt>
                <c:pt idx="3">
                  <c:v>Decision making</c:v>
                </c:pt>
                <c:pt idx="4">
                  <c:v>Future Focussed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AF-493B-869A-75CB5B77F7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2017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Organisational Structure</c:v>
                </c:pt>
                <c:pt idx="1">
                  <c:v>Governance</c:v>
                </c:pt>
                <c:pt idx="2">
                  <c:v>Joint Contracting</c:v>
                </c:pt>
                <c:pt idx="3">
                  <c:v>Decision making</c:v>
                </c:pt>
                <c:pt idx="4">
                  <c:v>Future Focussed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4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AF-493B-869A-75CB5B77F7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3836952"/>
        <c:axId val="153837344"/>
      </c:radarChart>
      <c:catAx>
        <c:axId val="153836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837344"/>
        <c:crosses val="autoZero"/>
        <c:auto val="1"/>
        <c:lblAlgn val="ctr"/>
        <c:lblOffset val="100"/>
        <c:noMultiLvlLbl val="0"/>
      </c:catAx>
      <c:valAx>
        <c:axId val="153837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836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18F88-7398-49D0-BB31-07BEFE798DE4}" type="datetimeFigureOut">
              <a:rPr lang="en-NZ" smtClean="0"/>
              <a:t>27/07/2016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17990-800F-4973-A25F-3936807DAE9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78939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454239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91089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sz="1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17246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sz="1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40417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sz="1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5967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47649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98310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76976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22113" y="4861277"/>
            <a:ext cx="5438140" cy="3908614"/>
          </a:xfrm>
        </p:spPr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033396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72632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83697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39018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194"/>
            <a:ext cx="5438140" cy="4435966"/>
          </a:xfrm>
        </p:spPr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04796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27796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53644" y="4934849"/>
            <a:ext cx="5438140" cy="3908614"/>
          </a:xfrm>
        </p:spPr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67071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43509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77075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44823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7990-800F-4973-A25F-3936807DAE9B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4555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91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937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9568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362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2536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88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168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803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033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46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912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784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23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983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32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70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106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a.edu/ssss/QR/QR15-3/ketelle.pd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9.jpg"/><Relationship Id="rId7" Type="http://schemas.openxmlformats.org/officeDocument/2006/relationships/image" Target="../media/image3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31.png"/><Relationship Id="rId4" Type="http://schemas.openxmlformats.org/officeDocument/2006/relationships/image" Target="../media/image30.emf"/><Relationship Id="rId9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4772" y="1385860"/>
            <a:ext cx="7766936" cy="1646302"/>
          </a:xfrm>
        </p:spPr>
        <p:txBody>
          <a:bodyPr/>
          <a:lstStyle/>
          <a:p>
            <a:pPr algn="ctr"/>
            <a:r>
              <a:rPr lang="en-NZ" dirty="0"/>
              <a:t>Feeding the Fires of Occupation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6330" y="5398370"/>
            <a:ext cx="7766936" cy="1096899"/>
          </a:xfrm>
        </p:spPr>
        <p:txBody>
          <a:bodyPr/>
          <a:lstStyle/>
          <a:p>
            <a:pPr algn="ctr"/>
            <a:r>
              <a:rPr lang="en-NZ" dirty="0">
                <a:solidFill>
                  <a:schemeClr val="tx1"/>
                </a:solidFill>
              </a:rPr>
              <a:t>Using evaluation to build capacity in a marae space</a:t>
            </a:r>
          </a:p>
          <a:p>
            <a:pPr algn="ctr"/>
            <a:r>
              <a:rPr lang="en-NZ" dirty="0">
                <a:solidFill>
                  <a:schemeClr val="tx1"/>
                </a:solidFill>
              </a:rPr>
              <a:t>Gill </a:t>
            </a:r>
            <a:r>
              <a:rPr lang="en-NZ" dirty="0" err="1">
                <a:solidFill>
                  <a:schemeClr val="tx1"/>
                </a:solidFill>
              </a:rPr>
              <a:t>Potaka</a:t>
            </a:r>
            <a:r>
              <a:rPr lang="en-NZ" dirty="0">
                <a:solidFill>
                  <a:schemeClr val="tx1"/>
                </a:solidFill>
              </a:rPr>
              <a:t>–Osborne, Lynley Cvitanovic, Maaki Tuatini &amp; Roberta Williams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04674" y="489283"/>
            <a:ext cx="5470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ANZEA CONFERENCE July 2016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637" y="3096126"/>
            <a:ext cx="2609850" cy="1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21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8200"/>
          </a:xfrm>
        </p:spPr>
        <p:txBody>
          <a:bodyPr/>
          <a:lstStyle/>
          <a:p>
            <a:r>
              <a:rPr lang="en-NZ" dirty="0"/>
              <a:t>Rubrics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7412" y="1400176"/>
            <a:ext cx="4323958" cy="4062161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NZ" sz="2400" dirty="0"/>
              <a:t>Guide evaluative judgements (around the quality of the activities and progress towards achieving  outcomes identified in the logic model)</a:t>
            </a:r>
          </a:p>
          <a:p>
            <a:endParaRPr lang="en-NZ" sz="2400" dirty="0"/>
          </a:p>
          <a:p>
            <a:r>
              <a:rPr lang="en-NZ" sz="2400" dirty="0"/>
              <a:t>Help make evaluative judgements explicit (both for the provider and for us as the evaluators)</a:t>
            </a:r>
          </a:p>
          <a:p>
            <a:endParaRPr lang="en-NZ" sz="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370" y="1400176"/>
            <a:ext cx="6926691" cy="38019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75667" y="5202156"/>
            <a:ext cx="66307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800" dirty="0" err="1"/>
              <a:t>Wehipeihana</a:t>
            </a:r>
            <a:r>
              <a:rPr lang="en-NZ" sz="800" dirty="0"/>
              <a:t>, N. (2011). The Rubric Revolution: Using rubrics to give voice to indigenous values, presentation at the Australasian Evaluation Society Conference, Sydney Australia</a:t>
            </a:r>
          </a:p>
        </p:txBody>
      </p:sp>
    </p:spTree>
    <p:extLst>
      <p:ext uri="{BB962C8B-B14F-4D97-AF65-F5344CB8AC3E}">
        <p14:creationId xmlns:p14="http://schemas.microsoft.com/office/powerpoint/2010/main" val="547590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Evaluation data sources include: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475874"/>
            <a:ext cx="4184035" cy="4565487"/>
          </a:xfrm>
        </p:spPr>
        <p:txBody>
          <a:bodyPr>
            <a:normAutofit/>
          </a:bodyPr>
          <a:lstStyle/>
          <a:p>
            <a:pPr lvl="0"/>
            <a:r>
              <a:rPr lang="en-NZ" sz="2400" dirty="0"/>
              <a:t>Marae whānau</a:t>
            </a:r>
          </a:p>
          <a:p>
            <a:pPr marL="0" indent="0">
              <a:buNone/>
            </a:pPr>
            <a:r>
              <a:rPr lang="en-NZ" sz="2400" dirty="0"/>
              <a:t> </a:t>
            </a:r>
          </a:p>
          <a:p>
            <a:pPr lvl="0"/>
            <a:r>
              <a:rPr lang="en-NZ" sz="2400" dirty="0"/>
              <a:t>Project kaimahi</a:t>
            </a:r>
          </a:p>
          <a:p>
            <a:pPr marL="0" indent="0">
              <a:buNone/>
            </a:pPr>
            <a:endParaRPr lang="en-NZ" sz="2400" dirty="0"/>
          </a:p>
          <a:p>
            <a:pPr lvl="0"/>
            <a:r>
              <a:rPr lang="en-NZ" sz="2400" dirty="0"/>
              <a:t>The Project Advisory Group</a:t>
            </a:r>
          </a:p>
          <a:p>
            <a:pPr marL="0" lvl="0" indent="0">
              <a:buNone/>
            </a:pPr>
            <a:r>
              <a:rPr lang="en-NZ" sz="2400" dirty="0"/>
              <a:t>	 </a:t>
            </a:r>
          </a:p>
          <a:p>
            <a:pPr lvl="0"/>
            <a:r>
              <a:rPr lang="en-NZ" sz="2400" dirty="0"/>
              <a:t>Local health &amp; social services providers</a:t>
            </a:r>
          </a:p>
          <a:p>
            <a:endParaRPr lang="en-NZ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108" y="1544053"/>
            <a:ext cx="5435364" cy="4057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56947" y="5791200"/>
            <a:ext cx="4796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1200" dirty="0"/>
              <a:t>Bonnie Sue and </a:t>
            </a:r>
            <a:r>
              <a:rPr lang="en-NZ" sz="1200" dirty="0" err="1"/>
              <a:t>Darnella</a:t>
            </a:r>
            <a:r>
              <a:rPr lang="en-NZ" sz="1200" dirty="0"/>
              <a:t> </a:t>
            </a:r>
            <a:r>
              <a:rPr lang="en-NZ" sz="1200" dirty="0" err="1"/>
              <a:t>Hawira</a:t>
            </a:r>
            <a:r>
              <a:rPr lang="en-NZ" sz="1200" dirty="0"/>
              <a:t>, Ngāti </a:t>
            </a:r>
            <a:r>
              <a:rPr lang="en-NZ" sz="1200" dirty="0" err="1"/>
              <a:t>Rangi</a:t>
            </a:r>
            <a:r>
              <a:rPr lang="en-NZ" sz="1200" dirty="0"/>
              <a:t> Community Health Trust </a:t>
            </a:r>
          </a:p>
        </p:txBody>
      </p:sp>
    </p:spTree>
    <p:extLst>
      <p:ext uri="{BB962C8B-B14F-4D97-AF65-F5344CB8AC3E}">
        <p14:creationId xmlns:p14="http://schemas.microsoft.com/office/powerpoint/2010/main" val="164254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988" y="235284"/>
            <a:ext cx="4509497" cy="1248611"/>
          </a:xfrm>
        </p:spPr>
        <p:txBody>
          <a:bodyPr/>
          <a:lstStyle/>
          <a:p>
            <a:r>
              <a:rPr lang="en-NZ" dirty="0"/>
              <a:t>Methods include: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18673"/>
            <a:ext cx="5555024" cy="2606843"/>
          </a:xfrm>
        </p:spPr>
        <p:txBody>
          <a:bodyPr>
            <a:normAutofit/>
          </a:bodyPr>
          <a:lstStyle/>
          <a:p>
            <a:r>
              <a:rPr lang="en-NZ" sz="2400" dirty="0"/>
              <a:t>Whānau survey </a:t>
            </a:r>
          </a:p>
          <a:p>
            <a:endParaRPr lang="en-NZ" sz="2400" dirty="0"/>
          </a:p>
          <a:p>
            <a:r>
              <a:rPr lang="en-NZ" sz="2400" dirty="0"/>
              <a:t>Participant observation</a:t>
            </a:r>
          </a:p>
          <a:p>
            <a:endParaRPr lang="en-NZ" sz="2400" dirty="0"/>
          </a:p>
          <a:p>
            <a:r>
              <a:rPr lang="en-NZ" sz="2400" dirty="0" err="1"/>
              <a:t>Muralling</a:t>
            </a:r>
            <a:endParaRPr lang="en-NZ" sz="2400" dirty="0"/>
          </a:p>
          <a:p>
            <a:endParaRPr lang="en-NZ" dirty="0"/>
          </a:p>
          <a:p>
            <a:endParaRPr lang="en-NZ" dirty="0"/>
          </a:p>
        </p:txBody>
      </p:sp>
      <p:pic>
        <p:nvPicPr>
          <p:cNvPr id="6" name="Picture 5" descr="\\wserver.int.whakauae.co.nz\Users$\gill\Documents\My Pictures\2016-02-18 phone 180216\phone 180216 74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346" y="3752850"/>
            <a:ext cx="5731510" cy="2975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6570" y="859589"/>
            <a:ext cx="3978442" cy="23427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458" y="3783932"/>
            <a:ext cx="6057900" cy="294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263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66800"/>
          </a:xfrm>
        </p:spPr>
        <p:txBody>
          <a:bodyPr/>
          <a:lstStyle/>
          <a:p>
            <a:r>
              <a:rPr lang="en-NZ" dirty="0"/>
              <a:t>Methods include: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581151"/>
            <a:ext cx="5447241" cy="4295774"/>
          </a:xfrm>
        </p:spPr>
        <p:txBody>
          <a:bodyPr>
            <a:noAutofit/>
          </a:bodyPr>
          <a:lstStyle/>
          <a:p>
            <a:r>
              <a:rPr lang="en-NZ" sz="2400" dirty="0"/>
              <a:t>Photo Narratives </a:t>
            </a:r>
          </a:p>
          <a:p>
            <a:pPr marL="0" indent="0">
              <a:buNone/>
            </a:pPr>
            <a:endParaRPr lang="en-NZ" sz="2400" dirty="0"/>
          </a:p>
          <a:p>
            <a:pPr lvl="1"/>
            <a:r>
              <a:rPr lang="en-NZ" sz="2400" dirty="0"/>
              <a:t>Narrative Inquiry</a:t>
            </a:r>
          </a:p>
          <a:p>
            <a:pPr lvl="1"/>
            <a:endParaRPr lang="en-NZ" sz="2400" dirty="0"/>
          </a:p>
          <a:p>
            <a:pPr lvl="1"/>
            <a:r>
              <a:rPr lang="en-NZ" sz="2400" dirty="0"/>
              <a:t>Kaimahi ‘story telling’</a:t>
            </a:r>
          </a:p>
          <a:p>
            <a:pPr lvl="1"/>
            <a:endParaRPr lang="en-NZ" sz="2400" dirty="0"/>
          </a:p>
          <a:p>
            <a:pPr lvl="1"/>
            <a:r>
              <a:rPr lang="en-NZ" sz="2400" dirty="0"/>
              <a:t>Collected quarterly</a:t>
            </a:r>
          </a:p>
          <a:p>
            <a:pPr lvl="1"/>
            <a:endParaRPr lang="en-NZ" sz="2400" dirty="0"/>
          </a:p>
          <a:p>
            <a:pPr marL="457200" lvl="1" indent="0">
              <a:buNone/>
            </a:pPr>
            <a:r>
              <a:rPr lang="en-NZ" sz="800" dirty="0" err="1"/>
              <a:t>Ketelle</a:t>
            </a:r>
            <a:r>
              <a:rPr lang="en-NZ" sz="800" dirty="0"/>
              <a:t>, D. (2010). The ground they walk on: Photography and narrative inquiry. </a:t>
            </a:r>
            <a:r>
              <a:rPr lang="en-NZ" sz="800" i="1" dirty="0"/>
              <a:t>The Qualitative Report</a:t>
            </a:r>
            <a:r>
              <a:rPr lang="en-NZ" sz="800" dirty="0"/>
              <a:t>, </a:t>
            </a:r>
            <a:r>
              <a:rPr lang="en-NZ" sz="800" i="1" dirty="0"/>
              <a:t>15</a:t>
            </a:r>
            <a:r>
              <a:rPr lang="en-NZ" sz="800" dirty="0"/>
              <a:t>(3), 547-568. Retrieved from </a:t>
            </a:r>
            <a:r>
              <a:rPr lang="en-NZ" sz="800" dirty="0">
                <a:hlinkClick r:id="rId3"/>
              </a:rPr>
              <a:t>http://www.nova.edu/ssss/QR/QR15-3/ketelle.pdf</a:t>
            </a:r>
            <a:r>
              <a:rPr lang="en-NZ" sz="800" dirty="0"/>
              <a:t> </a:t>
            </a:r>
          </a:p>
          <a:p>
            <a:pPr marL="457200" lvl="1" indent="0">
              <a:buNone/>
            </a:pPr>
            <a:endParaRPr lang="en-NZ" sz="2400" dirty="0"/>
          </a:p>
          <a:p>
            <a:pPr lvl="1"/>
            <a:endParaRPr lang="en-NZ" sz="2400" dirty="0"/>
          </a:p>
          <a:p>
            <a:pPr lvl="1"/>
            <a:endParaRPr lang="en-NZ" sz="2400" dirty="0"/>
          </a:p>
          <a:p>
            <a:endParaRPr lang="en-NZ" sz="2400" dirty="0"/>
          </a:p>
        </p:txBody>
      </p:sp>
      <p:pic>
        <p:nvPicPr>
          <p:cNvPr id="10" name="Content Placeholder 9" descr="\\toiha-vdc01\redirectedfolders$\maaki.tuatini\My Documents\My Pictures\New folder (2)\IMG_20160307_100926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554" y="1581151"/>
            <a:ext cx="4732540" cy="287154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660106" y="4572000"/>
            <a:ext cx="2719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err="1"/>
              <a:t>Raetihi</a:t>
            </a:r>
            <a:r>
              <a:rPr lang="en-NZ" sz="1200" dirty="0"/>
              <a:t> Primary School at </a:t>
            </a:r>
            <a:r>
              <a:rPr lang="en-NZ" sz="1200" dirty="0" err="1"/>
              <a:t>Raetihi</a:t>
            </a:r>
            <a:r>
              <a:rPr lang="en-NZ" sz="1200" dirty="0"/>
              <a:t> </a:t>
            </a:r>
            <a:r>
              <a:rPr lang="en-NZ" sz="1200" dirty="0" err="1"/>
              <a:t>Pah</a:t>
            </a:r>
            <a:endParaRPr lang="en-NZ" sz="1200" dirty="0"/>
          </a:p>
        </p:txBody>
      </p:sp>
    </p:spTree>
    <p:extLst>
      <p:ext uri="{BB962C8B-B14F-4D97-AF65-F5344CB8AC3E}">
        <p14:creationId xmlns:p14="http://schemas.microsoft.com/office/powerpoint/2010/main" val="2617390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52500"/>
          </a:xfrm>
        </p:spPr>
        <p:txBody>
          <a:bodyPr/>
          <a:lstStyle/>
          <a:p>
            <a:r>
              <a:rPr lang="en-NZ" dirty="0"/>
              <a:t>Methods include: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387642"/>
            <a:ext cx="4184035" cy="4809531"/>
          </a:xfrm>
        </p:spPr>
        <p:txBody>
          <a:bodyPr/>
          <a:lstStyle/>
          <a:p>
            <a:pPr marL="0" indent="0">
              <a:buNone/>
            </a:pPr>
            <a:r>
              <a:rPr lang="en-NZ" dirty="0"/>
              <a:t>           </a:t>
            </a:r>
            <a:r>
              <a:rPr lang="en-NZ" sz="2000" dirty="0"/>
              <a:t>Participation Rating Graph</a:t>
            </a:r>
          </a:p>
          <a:p>
            <a:pPr marL="0" indent="0">
              <a:buNone/>
            </a:pPr>
            <a:endParaRPr lang="en-NZ" sz="2000" dirty="0"/>
          </a:p>
          <a:p>
            <a:r>
              <a:rPr lang="en-NZ" dirty="0"/>
              <a:t>Advisory Group members self rating of participation in various aspects of project activity</a:t>
            </a:r>
          </a:p>
          <a:p>
            <a:pPr marL="0" indent="0">
              <a:buNone/>
            </a:pPr>
            <a:endParaRPr lang="en-NZ" dirty="0"/>
          </a:p>
          <a:p>
            <a:r>
              <a:rPr lang="en-NZ" dirty="0"/>
              <a:t>Administered by project kaimahi at three different times </a:t>
            </a:r>
          </a:p>
          <a:p>
            <a:endParaRPr lang="en-NZ" dirty="0"/>
          </a:p>
          <a:p>
            <a:r>
              <a:rPr lang="en-NZ" dirty="0"/>
              <a:t>Creates a visual representation of participation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81048392"/>
              </p:ext>
            </p:extLst>
          </p:nvPr>
        </p:nvGraphicFramePr>
        <p:xfrm>
          <a:off x="5089352" y="1491916"/>
          <a:ext cx="4375490" cy="4461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8967" y="5612398"/>
            <a:ext cx="4092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800" dirty="0" err="1"/>
              <a:t>Neuwelt</a:t>
            </a:r>
            <a:r>
              <a:rPr lang="en-NZ" sz="800" dirty="0"/>
              <a:t>, P. (2007). </a:t>
            </a:r>
            <a:r>
              <a:rPr lang="en-NZ" sz="800" i="1" dirty="0"/>
              <a:t>Community Participation Toolkit: a resource for primary health organisations</a:t>
            </a:r>
            <a:r>
              <a:rPr lang="en-NZ" sz="800" dirty="0"/>
              <a:t>. </a:t>
            </a:r>
            <a:r>
              <a:rPr lang="en-NZ" sz="800" dirty="0" err="1"/>
              <a:t>Aotearoa</a:t>
            </a:r>
            <a:r>
              <a:rPr lang="en-NZ" sz="800" dirty="0"/>
              <a:t> New Zealand: Steele Roberts.</a:t>
            </a:r>
          </a:p>
          <a:p>
            <a:endParaRPr lang="en-NZ" sz="800" dirty="0"/>
          </a:p>
          <a:p>
            <a:r>
              <a:rPr lang="en-NZ" sz="800" dirty="0"/>
              <a:t>Rifkin, S., Muller, F., &amp; </a:t>
            </a:r>
            <a:r>
              <a:rPr lang="en-NZ" sz="800" dirty="0" err="1"/>
              <a:t>Bichmann</a:t>
            </a:r>
            <a:r>
              <a:rPr lang="en-NZ" sz="800" dirty="0"/>
              <a:t>, W. (1988). Primary Healthcare: on measuring participation. </a:t>
            </a:r>
            <a:r>
              <a:rPr lang="en-NZ" sz="800" i="1" dirty="0" err="1"/>
              <a:t>Soc.Sci.Med</a:t>
            </a:r>
            <a:r>
              <a:rPr lang="en-NZ" sz="800" i="1" dirty="0"/>
              <a:t>, 26</a:t>
            </a:r>
            <a:r>
              <a:rPr lang="en-NZ" sz="800" dirty="0"/>
              <a:t>(9), 931-940. </a:t>
            </a:r>
          </a:p>
        </p:txBody>
      </p:sp>
    </p:spTree>
    <p:extLst>
      <p:ext uri="{BB962C8B-B14F-4D97-AF65-F5344CB8AC3E}">
        <p14:creationId xmlns:p14="http://schemas.microsoft.com/office/powerpoint/2010/main" val="2201077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116" y="169947"/>
            <a:ext cx="7780421" cy="1001127"/>
          </a:xfrm>
        </p:spPr>
        <p:txBody>
          <a:bodyPr>
            <a:normAutofit fontScale="90000"/>
          </a:bodyPr>
          <a:lstStyle/>
          <a:p>
            <a:r>
              <a:rPr lang="en-NZ" dirty="0"/>
              <a:t>Presenting back results to marae whānau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56" y="1892968"/>
            <a:ext cx="8394340" cy="380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76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342254"/>
            <a:ext cx="8596668" cy="1320800"/>
          </a:xfrm>
        </p:spPr>
        <p:txBody>
          <a:bodyPr/>
          <a:lstStyle/>
          <a:p>
            <a:r>
              <a:rPr lang="en-NZ" dirty="0"/>
              <a:t>What is working well?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481" y="4331367"/>
            <a:ext cx="3110518" cy="227021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98271" y="1232435"/>
            <a:ext cx="7331328" cy="3226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NZ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Whanaungatanga and manaakitanga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NZ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NZ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Communication e.g. use of social media such as face book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NZ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en-NZ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Evaluation capacity building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endParaRPr lang="en-NZ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2762" y="4331367"/>
            <a:ext cx="3040212" cy="22309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4406" y="342254"/>
            <a:ext cx="2688569" cy="31762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803" y="4331367"/>
            <a:ext cx="2572553" cy="227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87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859" y="657225"/>
            <a:ext cx="8596668" cy="1320800"/>
          </a:xfrm>
        </p:spPr>
        <p:txBody>
          <a:bodyPr/>
          <a:lstStyle/>
          <a:p>
            <a:r>
              <a:rPr lang="en-NZ" dirty="0"/>
              <a:t>Challenges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062" y="550011"/>
            <a:ext cx="3212561" cy="4967612"/>
          </a:xfrm>
        </p:spPr>
      </p:pic>
      <p:cxnSp>
        <p:nvCxnSpPr>
          <p:cNvPr id="6" name="Straight Arrow Connector 5"/>
          <p:cNvCxnSpPr>
            <a:stCxn id="9" idx="1"/>
          </p:cNvCxnSpPr>
          <p:nvPr/>
        </p:nvCxnSpPr>
        <p:spPr>
          <a:xfrm flipH="1">
            <a:off x="6849420" y="2342849"/>
            <a:ext cx="1376360" cy="248316"/>
          </a:xfrm>
          <a:prstGeom prst="straightConnector1">
            <a:avLst/>
          </a:prstGeom>
          <a:ln w="412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225780" y="2188960"/>
            <a:ext cx="91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/>
              <a:t>Raetihi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56" y="1536271"/>
            <a:ext cx="2647950" cy="1724025"/>
          </a:xfrm>
          <a:prstGeom prst="rect">
            <a:avLst/>
          </a:prstGeom>
        </p:spPr>
      </p:pic>
      <p:sp>
        <p:nvSpPr>
          <p:cNvPr id="15" name="AutoShape 2" descr="Image result for methods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" name="TextBox 4"/>
          <p:cNvSpPr txBox="1"/>
          <p:nvPr/>
        </p:nvSpPr>
        <p:spPr>
          <a:xfrm>
            <a:off x="1003380" y="3677677"/>
            <a:ext cx="2100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>
                <a:solidFill>
                  <a:srgbClr val="00B0F0"/>
                </a:solidFill>
              </a:rPr>
              <a:t>2015 Flood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75275" y="3204305"/>
            <a:ext cx="2790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000" b="1" dirty="0">
                <a:latin typeface="Bradley Hand ITC" panose="03070402050302030203" pitchFamily="66" charset="0"/>
              </a:rPr>
              <a:t>Expectations</a:t>
            </a:r>
            <a:r>
              <a:rPr lang="en-NZ" sz="2000" b="1" dirty="0"/>
              <a:t> </a:t>
            </a:r>
            <a:r>
              <a:rPr lang="en-NZ" sz="2000" dirty="0"/>
              <a:t>  </a:t>
            </a:r>
            <a:r>
              <a:rPr lang="en-NZ" sz="2000" b="1" dirty="0">
                <a:latin typeface="Bradley Hand ITC" panose="03070402050302030203" pitchFamily="66" charset="0"/>
              </a:rPr>
              <a:t>Reality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852529" y="3701604"/>
            <a:ext cx="777086" cy="1010490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rot="5400000" flipH="1" flipV="1">
            <a:off x="9478288" y="3709003"/>
            <a:ext cx="1384798" cy="1238252"/>
          </a:xfrm>
          <a:prstGeom prst="curved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0"/>
          <p:cNvSpPr/>
          <p:nvPr/>
        </p:nvSpPr>
        <p:spPr>
          <a:xfrm>
            <a:off x="9863839" y="3843056"/>
            <a:ext cx="929616" cy="592572"/>
          </a:xfrm>
          <a:custGeom>
            <a:avLst/>
            <a:gdLst>
              <a:gd name="connsiteX0" fmla="*/ 8823 w 904362"/>
              <a:gd name="connsiteY0" fmla="*/ 649020 h 663042"/>
              <a:gd name="connsiteX1" fmla="*/ 265998 w 904362"/>
              <a:gd name="connsiteY1" fmla="*/ 582345 h 663042"/>
              <a:gd name="connsiteX2" fmla="*/ 380298 w 904362"/>
              <a:gd name="connsiteY2" fmla="*/ 572820 h 663042"/>
              <a:gd name="connsiteX3" fmla="*/ 399348 w 904362"/>
              <a:gd name="connsiteY3" fmla="*/ 544245 h 663042"/>
              <a:gd name="connsiteX4" fmla="*/ 418398 w 904362"/>
              <a:gd name="connsiteY4" fmla="*/ 487095 h 663042"/>
              <a:gd name="connsiteX5" fmla="*/ 427923 w 904362"/>
              <a:gd name="connsiteY5" fmla="*/ 458520 h 663042"/>
              <a:gd name="connsiteX6" fmla="*/ 418398 w 904362"/>
              <a:gd name="connsiteY6" fmla="*/ 344220 h 663042"/>
              <a:gd name="connsiteX7" fmla="*/ 399348 w 904362"/>
              <a:gd name="connsiteY7" fmla="*/ 315645 h 663042"/>
              <a:gd name="connsiteX8" fmla="*/ 342198 w 904362"/>
              <a:gd name="connsiteY8" fmla="*/ 258495 h 663042"/>
              <a:gd name="connsiteX9" fmla="*/ 304098 w 904362"/>
              <a:gd name="connsiteY9" fmla="*/ 239445 h 663042"/>
              <a:gd name="connsiteX10" fmla="*/ 275523 w 904362"/>
              <a:gd name="connsiteY10" fmla="*/ 220395 h 663042"/>
              <a:gd name="connsiteX11" fmla="*/ 237423 w 904362"/>
              <a:gd name="connsiteY11" fmla="*/ 210870 h 663042"/>
              <a:gd name="connsiteX12" fmla="*/ 180273 w 904362"/>
              <a:gd name="connsiteY12" fmla="*/ 191820 h 663042"/>
              <a:gd name="connsiteX13" fmla="*/ 123123 w 904362"/>
              <a:gd name="connsiteY13" fmla="*/ 239445 h 663042"/>
              <a:gd name="connsiteX14" fmla="*/ 104073 w 904362"/>
              <a:gd name="connsiteY14" fmla="*/ 277545 h 663042"/>
              <a:gd name="connsiteX15" fmla="*/ 151698 w 904362"/>
              <a:gd name="connsiteY15" fmla="*/ 439470 h 663042"/>
              <a:gd name="connsiteX16" fmla="*/ 189798 w 904362"/>
              <a:gd name="connsiteY16" fmla="*/ 448995 h 663042"/>
              <a:gd name="connsiteX17" fmla="*/ 218373 w 904362"/>
              <a:gd name="connsiteY17" fmla="*/ 468045 h 663042"/>
              <a:gd name="connsiteX18" fmla="*/ 294573 w 904362"/>
              <a:gd name="connsiteY18" fmla="*/ 487095 h 663042"/>
              <a:gd name="connsiteX19" fmla="*/ 427923 w 904362"/>
              <a:gd name="connsiteY19" fmla="*/ 477570 h 663042"/>
              <a:gd name="connsiteX20" fmla="*/ 456498 w 904362"/>
              <a:gd name="connsiteY20" fmla="*/ 458520 h 663042"/>
              <a:gd name="connsiteX21" fmla="*/ 504123 w 904362"/>
              <a:gd name="connsiteY21" fmla="*/ 391845 h 663042"/>
              <a:gd name="connsiteX22" fmla="*/ 532698 w 904362"/>
              <a:gd name="connsiteY22" fmla="*/ 334695 h 663042"/>
              <a:gd name="connsiteX23" fmla="*/ 542223 w 904362"/>
              <a:gd name="connsiteY23" fmla="*/ 182295 h 663042"/>
              <a:gd name="connsiteX24" fmla="*/ 646998 w 904362"/>
              <a:gd name="connsiteY24" fmla="*/ 191820 h 663042"/>
              <a:gd name="connsiteX25" fmla="*/ 704148 w 904362"/>
              <a:gd name="connsiteY25" fmla="*/ 210870 h 663042"/>
              <a:gd name="connsiteX26" fmla="*/ 761298 w 904362"/>
              <a:gd name="connsiteY26" fmla="*/ 239445 h 663042"/>
              <a:gd name="connsiteX27" fmla="*/ 808923 w 904362"/>
              <a:gd name="connsiteY27" fmla="*/ 306120 h 663042"/>
              <a:gd name="connsiteX28" fmla="*/ 847023 w 904362"/>
              <a:gd name="connsiteY28" fmla="*/ 363270 h 663042"/>
              <a:gd name="connsiteX29" fmla="*/ 856548 w 904362"/>
              <a:gd name="connsiteY29" fmla="*/ 391845 h 663042"/>
              <a:gd name="connsiteX30" fmla="*/ 847023 w 904362"/>
              <a:gd name="connsiteY30" fmla="*/ 429945 h 663042"/>
              <a:gd name="connsiteX31" fmla="*/ 789873 w 904362"/>
              <a:gd name="connsiteY31" fmla="*/ 477570 h 663042"/>
              <a:gd name="connsiteX32" fmla="*/ 723198 w 904362"/>
              <a:gd name="connsiteY32" fmla="*/ 487095 h 663042"/>
              <a:gd name="connsiteX33" fmla="*/ 666048 w 904362"/>
              <a:gd name="connsiteY33" fmla="*/ 496620 h 663042"/>
              <a:gd name="connsiteX34" fmla="*/ 475548 w 904362"/>
              <a:gd name="connsiteY34" fmla="*/ 468045 h 663042"/>
              <a:gd name="connsiteX35" fmla="*/ 456498 w 904362"/>
              <a:gd name="connsiteY35" fmla="*/ 439470 h 663042"/>
              <a:gd name="connsiteX36" fmla="*/ 466023 w 904362"/>
              <a:gd name="connsiteY36" fmla="*/ 344220 h 663042"/>
              <a:gd name="connsiteX37" fmla="*/ 637473 w 904362"/>
              <a:gd name="connsiteY37" fmla="*/ 334695 h 663042"/>
              <a:gd name="connsiteX38" fmla="*/ 694623 w 904362"/>
              <a:gd name="connsiteY38" fmla="*/ 306120 h 663042"/>
              <a:gd name="connsiteX39" fmla="*/ 723198 w 904362"/>
              <a:gd name="connsiteY39" fmla="*/ 296595 h 663042"/>
              <a:gd name="connsiteX40" fmla="*/ 780348 w 904362"/>
              <a:gd name="connsiteY40" fmla="*/ 258495 h 663042"/>
              <a:gd name="connsiteX41" fmla="*/ 837498 w 904362"/>
              <a:gd name="connsiteY41" fmla="*/ 210870 h 663042"/>
              <a:gd name="connsiteX42" fmla="*/ 847023 w 904362"/>
              <a:gd name="connsiteY42" fmla="*/ 182295 h 663042"/>
              <a:gd name="connsiteX43" fmla="*/ 837498 w 904362"/>
              <a:gd name="connsiteY43" fmla="*/ 125145 h 663042"/>
              <a:gd name="connsiteX44" fmla="*/ 789873 w 904362"/>
              <a:gd name="connsiteY44" fmla="*/ 115620 h 663042"/>
              <a:gd name="connsiteX45" fmla="*/ 732723 w 904362"/>
              <a:gd name="connsiteY45" fmla="*/ 106095 h 663042"/>
              <a:gd name="connsiteX46" fmla="*/ 627948 w 904362"/>
              <a:gd name="connsiteY46" fmla="*/ 125145 h 663042"/>
              <a:gd name="connsiteX47" fmla="*/ 589848 w 904362"/>
              <a:gd name="connsiteY47" fmla="*/ 182295 h 663042"/>
              <a:gd name="connsiteX48" fmla="*/ 561273 w 904362"/>
              <a:gd name="connsiteY48" fmla="*/ 239445 h 663042"/>
              <a:gd name="connsiteX49" fmla="*/ 570798 w 904362"/>
              <a:gd name="connsiteY49" fmla="*/ 268020 h 663042"/>
              <a:gd name="connsiteX50" fmla="*/ 656523 w 904362"/>
              <a:gd name="connsiteY50" fmla="*/ 315645 h 663042"/>
              <a:gd name="connsiteX51" fmla="*/ 685098 w 904362"/>
              <a:gd name="connsiteY51" fmla="*/ 344220 h 663042"/>
              <a:gd name="connsiteX52" fmla="*/ 723198 w 904362"/>
              <a:gd name="connsiteY52" fmla="*/ 363270 h 663042"/>
              <a:gd name="connsiteX53" fmla="*/ 751773 w 904362"/>
              <a:gd name="connsiteY53" fmla="*/ 382320 h 663042"/>
              <a:gd name="connsiteX54" fmla="*/ 751773 w 904362"/>
              <a:gd name="connsiteY54" fmla="*/ 525195 h 663042"/>
              <a:gd name="connsiteX55" fmla="*/ 723198 w 904362"/>
              <a:gd name="connsiteY55" fmla="*/ 544245 h 663042"/>
              <a:gd name="connsiteX56" fmla="*/ 494598 w 904362"/>
              <a:gd name="connsiteY56" fmla="*/ 534720 h 663042"/>
              <a:gd name="connsiteX57" fmla="*/ 437448 w 904362"/>
              <a:gd name="connsiteY57" fmla="*/ 496620 h 663042"/>
              <a:gd name="connsiteX58" fmla="*/ 351723 w 904362"/>
              <a:gd name="connsiteY58" fmla="*/ 420420 h 663042"/>
              <a:gd name="connsiteX59" fmla="*/ 332673 w 904362"/>
              <a:gd name="connsiteY59" fmla="*/ 391845 h 663042"/>
              <a:gd name="connsiteX60" fmla="*/ 304098 w 904362"/>
              <a:gd name="connsiteY60" fmla="*/ 363270 h 663042"/>
              <a:gd name="connsiteX61" fmla="*/ 285048 w 904362"/>
              <a:gd name="connsiteY61" fmla="*/ 325170 h 663042"/>
              <a:gd name="connsiteX62" fmla="*/ 265998 w 904362"/>
              <a:gd name="connsiteY62" fmla="*/ 296595 h 663042"/>
              <a:gd name="connsiteX63" fmla="*/ 265998 w 904362"/>
              <a:gd name="connsiteY63" fmla="*/ 125145 h 663042"/>
              <a:gd name="connsiteX64" fmla="*/ 285048 w 904362"/>
              <a:gd name="connsiteY64" fmla="*/ 96570 h 663042"/>
              <a:gd name="connsiteX65" fmla="*/ 313623 w 904362"/>
              <a:gd name="connsiteY65" fmla="*/ 67995 h 663042"/>
              <a:gd name="connsiteX66" fmla="*/ 399348 w 904362"/>
              <a:gd name="connsiteY66" fmla="*/ 48945 h 663042"/>
              <a:gd name="connsiteX67" fmla="*/ 504123 w 904362"/>
              <a:gd name="connsiteY67" fmla="*/ 67995 h 663042"/>
              <a:gd name="connsiteX68" fmla="*/ 599373 w 904362"/>
              <a:gd name="connsiteY68" fmla="*/ 153720 h 663042"/>
              <a:gd name="connsiteX69" fmla="*/ 646998 w 904362"/>
              <a:gd name="connsiteY69" fmla="*/ 210870 h 663042"/>
              <a:gd name="connsiteX70" fmla="*/ 675573 w 904362"/>
              <a:gd name="connsiteY70" fmla="*/ 239445 h 663042"/>
              <a:gd name="connsiteX71" fmla="*/ 837498 w 904362"/>
              <a:gd name="connsiteY71" fmla="*/ 229920 h 663042"/>
              <a:gd name="connsiteX72" fmla="*/ 894648 w 904362"/>
              <a:gd name="connsiteY72" fmla="*/ 210870 h 663042"/>
              <a:gd name="connsiteX73" fmla="*/ 904173 w 904362"/>
              <a:gd name="connsiteY73" fmla="*/ 172770 h 663042"/>
              <a:gd name="connsiteX74" fmla="*/ 875598 w 904362"/>
              <a:gd name="connsiteY74" fmla="*/ 48945 h 663042"/>
              <a:gd name="connsiteX75" fmla="*/ 837498 w 904362"/>
              <a:gd name="connsiteY75" fmla="*/ 29895 h 663042"/>
              <a:gd name="connsiteX76" fmla="*/ 723198 w 904362"/>
              <a:gd name="connsiteY76" fmla="*/ 20370 h 663042"/>
              <a:gd name="connsiteX77" fmla="*/ 608898 w 904362"/>
              <a:gd name="connsiteY77" fmla="*/ 1320 h 663042"/>
              <a:gd name="connsiteX78" fmla="*/ 446973 w 904362"/>
              <a:gd name="connsiteY78" fmla="*/ 29895 h 663042"/>
              <a:gd name="connsiteX79" fmla="*/ 437448 w 904362"/>
              <a:gd name="connsiteY79" fmla="*/ 58470 h 663042"/>
              <a:gd name="connsiteX80" fmla="*/ 456498 w 904362"/>
              <a:gd name="connsiteY80" fmla="*/ 96570 h 663042"/>
              <a:gd name="connsiteX81" fmla="*/ 523173 w 904362"/>
              <a:gd name="connsiteY81" fmla="*/ 191820 h 663042"/>
              <a:gd name="connsiteX82" fmla="*/ 551748 w 904362"/>
              <a:gd name="connsiteY82" fmla="*/ 220395 h 663042"/>
              <a:gd name="connsiteX83" fmla="*/ 570798 w 904362"/>
              <a:gd name="connsiteY83" fmla="*/ 248970 h 663042"/>
              <a:gd name="connsiteX84" fmla="*/ 618423 w 904362"/>
              <a:gd name="connsiteY84" fmla="*/ 363270 h 663042"/>
              <a:gd name="connsiteX85" fmla="*/ 608898 w 904362"/>
              <a:gd name="connsiteY85" fmla="*/ 477570 h 663042"/>
              <a:gd name="connsiteX86" fmla="*/ 599373 w 904362"/>
              <a:gd name="connsiteY86" fmla="*/ 506145 h 663042"/>
              <a:gd name="connsiteX87" fmla="*/ 570798 w 904362"/>
              <a:gd name="connsiteY87" fmla="*/ 525195 h 663042"/>
              <a:gd name="connsiteX88" fmla="*/ 542223 w 904362"/>
              <a:gd name="connsiteY88" fmla="*/ 553770 h 663042"/>
              <a:gd name="connsiteX89" fmla="*/ 485073 w 904362"/>
              <a:gd name="connsiteY89" fmla="*/ 582345 h 663042"/>
              <a:gd name="connsiteX90" fmla="*/ 323148 w 904362"/>
              <a:gd name="connsiteY90" fmla="*/ 572820 h 663042"/>
              <a:gd name="connsiteX91" fmla="*/ 285048 w 904362"/>
              <a:gd name="connsiteY91" fmla="*/ 553770 h 663042"/>
              <a:gd name="connsiteX92" fmla="*/ 218373 w 904362"/>
              <a:gd name="connsiteY92" fmla="*/ 515670 h 663042"/>
              <a:gd name="connsiteX93" fmla="*/ 189798 w 904362"/>
              <a:gd name="connsiteY93" fmla="*/ 477570 h 663042"/>
              <a:gd name="connsiteX94" fmla="*/ 132648 w 904362"/>
              <a:gd name="connsiteY94" fmla="*/ 439470 h 663042"/>
              <a:gd name="connsiteX95" fmla="*/ 85023 w 904362"/>
              <a:gd name="connsiteY95" fmla="*/ 401370 h 663042"/>
              <a:gd name="connsiteX96" fmla="*/ 75498 w 904362"/>
              <a:gd name="connsiteY96" fmla="*/ 429945 h 663042"/>
              <a:gd name="connsiteX97" fmla="*/ 65973 w 904362"/>
              <a:gd name="connsiteY97" fmla="*/ 572820 h 663042"/>
              <a:gd name="connsiteX98" fmla="*/ 8823 w 904362"/>
              <a:gd name="connsiteY98" fmla="*/ 649020 h 66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904362" h="663042">
                <a:moveTo>
                  <a:pt x="8823" y="649020"/>
                </a:moveTo>
                <a:cubicBezTo>
                  <a:pt x="42160" y="650607"/>
                  <a:pt x="179245" y="600140"/>
                  <a:pt x="265998" y="582345"/>
                </a:cubicBezTo>
                <a:cubicBezTo>
                  <a:pt x="303450" y="574662"/>
                  <a:pt x="343537" y="583323"/>
                  <a:pt x="380298" y="572820"/>
                </a:cubicBezTo>
                <a:cubicBezTo>
                  <a:pt x="391305" y="569675"/>
                  <a:pt x="394699" y="554706"/>
                  <a:pt x="399348" y="544245"/>
                </a:cubicBezTo>
                <a:cubicBezTo>
                  <a:pt x="407503" y="525895"/>
                  <a:pt x="412048" y="506145"/>
                  <a:pt x="418398" y="487095"/>
                </a:cubicBezTo>
                <a:lnTo>
                  <a:pt x="427923" y="458520"/>
                </a:lnTo>
                <a:cubicBezTo>
                  <a:pt x="424748" y="420420"/>
                  <a:pt x="425896" y="381710"/>
                  <a:pt x="418398" y="344220"/>
                </a:cubicBezTo>
                <a:cubicBezTo>
                  <a:pt x="416153" y="332995"/>
                  <a:pt x="406953" y="324201"/>
                  <a:pt x="399348" y="315645"/>
                </a:cubicBezTo>
                <a:cubicBezTo>
                  <a:pt x="381450" y="295509"/>
                  <a:pt x="366295" y="270543"/>
                  <a:pt x="342198" y="258495"/>
                </a:cubicBezTo>
                <a:cubicBezTo>
                  <a:pt x="329498" y="252145"/>
                  <a:pt x="316426" y="246490"/>
                  <a:pt x="304098" y="239445"/>
                </a:cubicBezTo>
                <a:cubicBezTo>
                  <a:pt x="294159" y="233765"/>
                  <a:pt x="286045" y="224904"/>
                  <a:pt x="275523" y="220395"/>
                </a:cubicBezTo>
                <a:cubicBezTo>
                  <a:pt x="263491" y="215238"/>
                  <a:pt x="249962" y="214632"/>
                  <a:pt x="237423" y="210870"/>
                </a:cubicBezTo>
                <a:cubicBezTo>
                  <a:pt x="218189" y="205100"/>
                  <a:pt x="180273" y="191820"/>
                  <a:pt x="180273" y="191820"/>
                </a:cubicBezTo>
                <a:cubicBezTo>
                  <a:pt x="157488" y="207010"/>
                  <a:pt x="139791" y="216110"/>
                  <a:pt x="123123" y="239445"/>
                </a:cubicBezTo>
                <a:cubicBezTo>
                  <a:pt x="114870" y="250999"/>
                  <a:pt x="110423" y="264845"/>
                  <a:pt x="104073" y="277545"/>
                </a:cubicBezTo>
                <a:cubicBezTo>
                  <a:pt x="105420" y="292365"/>
                  <a:pt x="100837" y="426755"/>
                  <a:pt x="151698" y="439470"/>
                </a:cubicBezTo>
                <a:lnTo>
                  <a:pt x="189798" y="448995"/>
                </a:lnTo>
                <a:cubicBezTo>
                  <a:pt x="199323" y="455345"/>
                  <a:pt x="208134" y="462925"/>
                  <a:pt x="218373" y="468045"/>
                </a:cubicBezTo>
                <a:cubicBezTo>
                  <a:pt x="237899" y="477808"/>
                  <a:pt x="276459" y="483472"/>
                  <a:pt x="294573" y="487095"/>
                </a:cubicBezTo>
                <a:cubicBezTo>
                  <a:pt x="339023" y="483920"/>
                  <a:pt x="384038" y="485314"/>
                  <a:pt x="427923" y="477570"/>
                </a:cubicBezTo>
                <a:cubicBezTo>
                  <a:pt x="439196" y="475581"/>
                  <a:pt x="447704" y="465849"/>
                  <a:pt x="456498" y="458520"/>
                </a:cubicBezTo>
                <a:cubicBezTo>
                  <a:pt x="494580" y="426785"/>
                  <a:pt x="479611" y="434741"/>
                  <a:pt x="504123" y="391845"/>
                </a:cubicBezTo>
                <a:cubicBezTo>
                  <a:pt x="533666" y="340144"/>
                  <a:pt x="515234" y="387086"/>
                  <a:pt x="532698" y="334695"/>
                </a:cubicBezTo>
                <a:cubicBezTo>
                  <a:pt x="535873" y="283895"/>
                  <a:pt x="510427" y="222041"/>
                  <a:pt x="542223" y="182295"/>
                </a:cubicBezTo>
                <a:cubicBezTo>
                  <a:pt x="564130" y="154911"/>
                  <a:pt x="612463" y="185726"/>
                  <a:pt x="646998" y="191820"/>
                </a:cubicBezTo>
                <a:cubicBezTo>
                  <a:pt x="666773" y="195310"/>
                  <a:pt x="685098" y="204520"/>
                  <a:pt x="704148" y="210870"/>
                </a:cubicBezTo>
                <a:cubicBezTo>
                  <a:pt x="743583" y="224015"/>
                  <a:pt x="724369" y="214826"/>
                  <a:pt x="761298" y="239445"/>
                </a:cubicBezTo>
                <a:cubicBezTo>
                  <a:pt x="823232" y="332346"/>
                  <a:pt x="726221" y="187975"/>
                  <a:pt x="808923" y="306120"/>
                </a:cubicBezTo>
                <a:cubicBezTo>
                  <a:pt x="822053" y="324877"/>
                  <a:pt x="839783" y="341550"/>
                  <a:pt x="847023" y="363270"/>
                </a:cubicBezTo>
                <a:lnTo>
                  <a:pt x="856548" y="391845"/>
                </a:lnTo>
                <a:cubicBezTo>
                  <a:pt x="853373" y="404545"/>
                  <a:pt x="853518" y="418579"/>
                  <a:pt x="847023" y="429945"/>
                </a:cubicBezTo>
                <a:cubicBezTo>
                  <a:pt x="841158" y="440209"/>
                  <a:pt x="803477" y="473489"/>
                  <a:pt x="789873" y="477570"/>
                </a:cubicBezTo>
                <a:cubicBezTo>
                  <a:pt x="768369" y="484021"/>
                  <a:pt x="745388" y="483681"/>
                  <a:pt x="723198" y="487095"/>
                </a:cubicBezTo>
                <a:cubicBezTo>
                  <a:pt x="704110" y="490032"/>
                  <a:pt x="685098" y="493445"/>
                  <a:pt x="666048" y="496620"/>
                </a:cubicBezTo>
                <a:cubicBezTo>
                  <a:pt x="615748" y="493661"/>
                  <a:pt x="523057" y="515554"/>
                  <a:pt x="475548" y="468045"/>
                </a:cubicBezTo>
                <a:cubicBezTo>
                  <a:pt x="467453" y="459950"/>
                  <a:pt x="462848" y="448995"/>
                  <a:pt x="456498" y="439470"/>
                </a:cubicBezTo>
                <a:cubicBezTo>
                  <a:pt x="459673" y="407720"/>
                  <a:pt x="438409" y="360207"/>
                  <a:pt x="466023" y="344220"/>
                </a:cubicBezTo>
                <a:cubicBezTo>
                  <a:pt x="515558" y="315542"/>
                  <a:pt x="580493" y="340122"/>
                  <a:pt x="637473" y="334695"/>
                </a:cubicBezTo>
                <a:cubicBezTo>
                  <a:pt x="667048" y="331878"/>
                  <a:pt x="668937" y="318963"/>
                  <a:pt x="694623" y="306120"/>
                </a:cubicBezTo>
                <a:cubicBezTo>
                  <a:pt x="703603" y="301630"/>
                  <a:pt x="713673" y="299770"/>
                  <a:pt x="723198" y="296595"/>
                </a:cubicBezTo>
                <a:cubicBezTo>
                  <a:pt x="777367" y="242426"/>
                  <a:pt x="725209" y="286064"/>
                  <a:pt x="780348" y="258495"/>
                </a:cubicBezTo>
                <a:cubicBezTo>
                  <a:pt x="806870" y="245234"/>
                  <a:pt x="816432" y="231936"/>
                  <a:pt x="837498" y="210870"/>
                </a:cubicBezTo>
                <a:cubicBezTo>
                  <a:pt x="840673" y="201345"/>
                  <a:pt x="847023" y="192335"/>
                  <a:pt x="847023" y="182295"/>
                </a:cubicBezTo>
                <a:cubicBezTo>
                  <a:pt x="847023" y="162982"/>
                  <a:pt x="850067" y="139808"/>
                  <a:pt x="837498" y="125145"/>
                </a:cubicBezTo>
                <a:cubicBezTo>
                  <a:pt x="826962" y="112853"/>
                  <a:pt x="805801" y="118516"/>
                  <a:pt x="789873" y="115620"/>
                </a:cubicBezTo>
                <a:cubicBezTo>
                  <a:pt x="770872" y="112165"/>
                  <a:pt x="751773" y="109270"/>
                  <a:pt x="732723" y="106095"/>
                </a:cubicBezTo>
                <a:cubicBezTo>
                  <a:pt x="697798" y="112445"/>
                  <a:pt x="661378" y="113206"/>
                  <a:pt x="627948" y="125145"/>
                </a:cubicBezTo>
                <a:cubicBezTo>
                  <a:pt x="594976" y="136921"/>
                  <a:pt x="601619" y="158754"/>
                  <a:pt x="589848" y="182295"/>
                </a:cubicBezTo>
                <a:cubicBezTo>
                  <a:pt x="552919" y="256153"/>
                  <a:pt x="585214" y="167621"/>
                  <a:pt x="561273" y="239445"/>
                </a:cubicBezTo>
                <a:cubicBezTo>
                  <a:pt x="564448" y="248970"/>
                  <a:pt x="563698" y="260920"/>
                  <a:pt x="570798" y="268020"/>
                </a:cubicBezTo>
                <a:cubicBezTo>
                  <a:pt x="603550" y="300772"/>
                  <a:pt x="620590" y="303667"/>
                  <a:pt x="656523" y="315645"/>
                </a:cubicBezTo>
                <a:cubicBezTo>
                  <a:pt x="666048" y="325170"/>
                  <a:pt x="674137" y="336390"/>
                  <a:pt x="685098" y="344220"/>
                </a:cubicBezTo>
                <a:cubicBezTo>
                  <a:pt x="696652" y="352473"/>
                  <a:pt x="710870" y="356225"/>
                  <a:pt x="723198" y="363270"/>
                </a:cubicBezTo>
                <a:cubicBezTo>
                  <a:pt x="733137" y="368950"/>
                  <a:pt x="742248" y="375970"/>
                  <a:pt x="751773" y="382320"/>
                </a:cubicBezTo>
                <a:cubicBezTo>
                  <a:pt x="769831" y="436493"/>
                  <a:pt x="775678" y="441528"/>
                  <a:pt x="751773" y="525195"/>
                </a:cubicBezTo>
                <a:cubicBezTo>
                  <a:pt x="748628" y="536202"/>
                  <a:pt x="732723" y="537895"/>
                  <a:pt x="723198" y="544245"/>
                </a:cubicBezTo>
                <a:cubicBezTo>
                  <a:pt x="646998" y="541070"/>
                  <a:pt x="569826" y="547258"/>
                  <a:pt x="494598" y="534720"/>
                </a:cubicBezTo>
                <a:cubicBezTo>
                  <a:pt x="472014" y="530956"/>
                  <a:pt x="453637" y="512809"/>
                  <a:pt x="437448" y="496620"/>
                </a:cubicBezTo>
                <a:cubicBezTo>
                  <a:pt x="372203" y="431375"/>
                  <a:pt x="402714" y="454414"/>
                  <a:pt x="351723" y="420420"/>
                </a:cubicBezTo>
                <a:cubicBezTo>
                  <a:pt x="345373" y="410895"/>
                  <a:pt x="340002" y="400639"/>
                  <a:pt x="332673" y="391845"/>
                </a:cubicBezTo>
                <a:cubicBezTo>
                  <a:pt x="324049" y="381497"/>
                  <a:pt x="311928" y="374231"/>
                  <a:pt x="304098" y="363270"/>
                </a:cubicBezTo>
                <a:cubicBezTo>
                  <a:pt x="295845" y="351716"/>
                  <a:pt x="292093" y="337498"/>
                  <a:pt x="285048" y="325170"/>
                </a:cubicBezTo>
                <a:cubicBezTo>
                  <a:pt x="279368" y="315231"/>
                  <a:pt x="272348" y="306120"/>
                  <a:pt x="265998" y="296595"/>
                </a:cubicBezTo>
                <a:cubicBezTo>
                  <a:pt x="251478" y="223997"/>
                  <a:pt x="247243" y="225171"/>
                  <a:pt x="265998" y="125145"/>
                </a:cubicBezTo>
                <a:cubicBezTo>
                  <a:pt x="268108" y="113893"/>
                  <a:pt x="277719" y="105364"/>
                  <a:pt x="285048" y="96570"/>
                </a:cubicBezTo>
                <a:cubicBezTo>
                  <a:pt x="293672" y="86222"/>
                  <a:pt x="302415" y="75467"/>
                  <a:pt x="313623" y="67995"/>
                </a:cubicBezTo>
                <a:cubicBezTo>
                  <a:pt x="329255" y="57574"/>
                  <a:pt x="392433" y="50098"/>
                  <a:pt x="399348" y="48945"/>
                </a:cubicBezTo>
                <a:cubicBezTo>
                  <a:pt x="425615" y="52228"/>
                  <a:pt x="474757" y="53312"/>
                  <a:pt x="504123" y="67995"/>
                </a:cubicBezTo>
                <a:cubicBezTo>
                  <a:pt x="540608" y="86237"/>
                  <a:pt x="574690" y="129037"/>
                  <a:pt x="599373" y="153720"/>
                </a:cubicBezTo>
                <a:cubicBezTo>
                  <a:pt x="682855" y="237202"/>
                  <a:pt x="580693" y="131304"/>
                  <a:pt x="646998" y="210870"/>
                </a:cubicBezTo>
                <a:cubicBezTo>
                  <a:pt x="655622" y="221218"/>
                  <a:pt x="666048" y="229920"/>
                  <a:pt x="675573" y="239445"/>
                </a:cubicBezTo>
                <a:cubicBezTo>
                  <a:pt x="729548" y="236270"/>
                  <a:pt x="783884" y="236913"/>
                  <a:pt x="837498" y="229920"/>
                </a:cubicBezTo>
                <a:cubicBezTo>
                  <a:pt x="857410" y="227323"/>
                  <a:pt x="894648" y="210870"/>
                  <a:pt x="894648" y="210870"/>
                </a:cubicBezTo>
                <a:cubicBezTo>
                  <a:pt x="897823" y="198170"/>
                  <a:pt x="904173" y="185861"/>
                  <a:pt x="904173" y="172770"/>
                </a:cubicBezTo>
                <a:cubicBezTo>
                  <a:pt x="904173" y="143305"/>
                  <a:pt x="908522" y="76381"/>
                  <a:pt x="875598" y="48945"/>
                </a:cubicBezTo>
                <a:cubicBezTo>
                  <a:pt x="864690" y="39855"/>
                  <a:pt x="851454" y="32512"/>
                  <a:pt x="837498" y="29895"/>
                </a:cubicBezTo>
                <a:cubicBezTo>
                  <a:pt x="799921" y="22849"/>
                  <a:pt x="761135" y="25112"/>
                  <a:pt x="723198" y="20370"/>
                </a:cubicBezTo>
                <a:cubicBezTo>
                  <a:pt x="684871" y="15579"/>
                  <a:pt x="608898" y="1320"/>
                  <a:pt x="608898" y="1320"/>
                </a:cubicBezTo>
                <a:cubicBezTo>
                  <a:pt x="590627" y="2625"/>
                  <a:pt x="480132" y="-11553"/>
                  <a:pt x="446973" y="29895"/>
                </a:cubicBezTo>
                <a:cubicBezTo>
                  <a:pt x="440701" y="37735"/>
                  <a:pt x="440623" y="48945"/>
                  <a:pt x="437448" y="58470"/>
                </a:cubicBezTo>
                <a:cubicBezTo>
                  <a:pt x="443798" y="71170"/>
                  <a:pt x="449193" y="84394"/>
                  <a:pt x="456498" y="96570"/>
                </a:cubicBezTo>
                <a:cubicBezTo>
                  <a:pt x="467427" y="114786"/>
                  <a:pt x="505806" y="171559"/>
                  <a:pt x="523173" y="191820"/>
                </a:cubicBezTo>
                <a:cubicBezTo>
                  <a:pt x="531939" y="202047"/>
                  <a:pt x="543124" y="210047"/>
                  <a:pt x="551748" y="220395"/>
                </a:cubicBezTo>
                <a:cubicBezTo>
                  <a:pt x="559077" y="229189"/>
                  <a:pt x="565316" y="238920"/>
                  <a:pt x="570798" y="248970"/>
                </a:cubicBezTo>
                <a:cubicBezTo>
                  <a:pt x="611371" y="323354"/>
                  <a:pt x="603569" y="303854"/>
                  <a:pt x="618423" y="363270"/>
                </a:cubicBezTo>
                <a:cubicBezTo>
                  <a:pt x="615248" y="401370"/>
                  <a:pt x="613951" y="439673"/>
                  <a:pt x="608898" y="477570"/>
                </a:cubicBezTo>
                <a:cubicBezTo>
                  <a:pt x="607571" y="487522"/>
                  <a:pt x="605645" y="498305"/>
                  <a:pt x="599373" y="506145"/>
                </a:cubicBezTo>
                <a:cubicBezTo>
                  <a:pt x="592222" y="515084"/>
                  <a:pt x="579592" y="517866"/>
                  <a:pt x="570798" y="525195"/>
                </a:cubicBezTo>
                <a:cubicBezTo>
                  <a:pt x="560450" y="533819"/>
                  <a:pt x="552571" y="545146"/>
                  <a:pt x="542223" y="553770"/>
                </a:cubicBezTo>
                <a:cubicBezTo>
                  <a:pt x="517604" y="574286"/>
                  <a:pt x="513712" y="572799"/>
                  <a:pt x="485073" y="582345"/>
                </a:cubicBezTo>
                <a:cubicBezTo>
                  <a:pt x="431098" y="579170"/>
                  <a:pt x="376673" y="580466"/>
                  <a:pt x="323148" y="572820"/>
                </a:cubicBezTo>
                <a:cubicBezTo>
                  <a:pt x="309092" y="570812"/>
                  <a:pt x="297376" y="560815"/>
                  <a:pt x="285048" y="553770"/>
                </a:cubicBezTo>
                <a:cubicBezTo>
                  <a:pt x="190806" y="499918"/>
                  <a:pt x="333508" y="573237"/>
                  <a:pt x="218373" y="515670"/>
                </a:cubicBezTo>
                <a:cubicBezTo>
                  <a:pt x="208848" y="502970"/>
                  <a:pt x="201663" y="488117"/>
                  <a:pt x="189798" y="477570"/>
                </a:cubicBezTo>
                <a:cubicBezTo>
                  <a:pt x="172686" y="462359"/>
                  <a:pt x="132648" y="439470"/>
                  <a:pt x="132648" y="439470"/>
                </a:cubicBezTo>
                <a:cubicBezTo>
                  <a:pt x="126763" y="430643"/>
                  <a:pt x="108027" y="389868"/>
                  <a:pt x="85023" y="401370"/>
                </a:cubicBezTo>
                <a:cubicBezTo>
                  <a:pt x="76043" y="405860"/>
                  <a:pt x="78673" y="420420"/>
                  <a:pt x="75498" y="429945"/>
                </a:cubicBezTo>
                <a:cubicBezTo>
                  <a:pt x="72323" y="477570"/>
                  <a:pt x="72723" y="525569"/>
                  <a:pt x="65973" y="572820"/>
                </a:cubicBezTo>
                <a:cubicBezTo>
                  <a:pt x="45919" y="713198"/>
                  <a:pt x="-24514" y="647433"/>
                  <a:pt x="8823" y="649020"/>
                </a:cubicBez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9183" y="593296"/>
            <a:ext cx="1447800" cy="571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74694"/>
            <a:ext cx="4447549" cy="278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26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Reflections to date: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>
            <a:normAutofit fontScale="92500" lnSpcReduction="10000"/>
          </a:bodyPr>
          <a:lstStyle/>
          <a:p>
            <a:endParaRPr lang="en-NZ" dirty="0"/>
          </a:p>
          <a:p>
            <a:r>
              <a:rPr lang="en-NZ" sz="2400" b="1" dirty="0"/>
              <a:t>Indigenous led external evaluation, carried out alongside indigenous projects, can help to develop provider evaluation skills and support project implementation. </a:t>
            </a:r>
          </a:p>
          <a:p>
            <a:endParaRPr lang="en-NZ" sz="2400" b="1" dirty="0"/>
          </a:p>
          <a:p>
            <a:r>
              <a:rPr lang="en-NZ" sz="2400" b="1" dirty="0"/>
              <a:t>Collaborative and participatory ways of working build evaluation capacity, encourage critical thinking and decision-making.</a:t>
            </a:r>
          </a:p>
          <a:p>
            <a:endParaRPr lang="en-NZ" sz="2400" b="1" dirty="0"/>
          </a:p>
          <a:p>
            <a:r>
              <a:rPr lang="en-NZ" sz="2400" b="1" dirty="0"/>
              <a:t>Indigenous communities can be empowered to do their own evaluations and develop methodologies that satisfy indigenous traditions</a:t>
            </a:r>
          </a:p>
        </p:txBody>
      </p:sp>
    </p:spTree>
    <p:extLst>
      <p:ext uri="{BB962C8B-B14F-4D97-AF65-F5344CB8AC3E}">
        <p14:creationId xmlns:p14="http://schemas.microsoft.com/office/powerpoint/2010/main" val="2301051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Acknowledgements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336" y="4848095"/>
            <a:ext cx="1859368" cy="1063291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0836" y="1930400"/>
            <a:ext cx="2132369" cy="1410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0001" y="5109544"/>
            <a:ext cx="2031333" cy="8018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392" y="4932949"/>
            <a:ext cx="1440408" cy="920003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603" y="1930400"/>
            <a:ext cx="1581150" cy="135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107" y="1952625"/>
            <a:ext cx="1608810" cy="1174431"/>
          </a:xfrm>
          <a:prstGeom prst="rect">
            <a:avLst/>
          </a:prstGeom>
        </p:spPr>
      </p:pic>
      <p:sp>
        <p:nvSpPr>
          <p:cNvPr id="14" name="AutoShape 2" descr="Image result for Health Research Council logo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44107" y="3785449"/>
            <a:ext cx="1455113" cy="66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749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NZ" dirty="0"/>
              <a:t>Te Puawai o te Ahi Kaa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727" y="1540043"/>
            <a:ext cx="4788567" cy="390274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899" y="2971800"/>
            <a:ext cx="1921755" cy="2470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75" y="1343024"/>
            <a:ext cx="2066924" cy="25852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81537" y="5526505"/>
            <a:ext cx="1917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/>
              <a:t>Matua Te Mana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7516" y="4050632"/>
            <a:ext cx="1909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/>
              <a:t>Kaimahi &amp; Evaluator:</a:t>
            </a:r>
          </a:p>
          <a:p>
            <a:r>
              <a:rPr lang="en-NZ" sz="1400" dirty="0" err="1"/>
              <a:t>Bertz</a:t>
            </a:r>
            <a:r>
              <a:rPr lang="en-NZ" sz="1400" dirty="0"/>
              <a:t>, Gill, Maaki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28899" y="5526505"/>
            <a:ext cx="1921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/>
              <a:t>Project Managers: Nancy, Josephine</a:t>
            </a:r>
          </a:p>
        </p:txBody>
      </p:sp>
    </p:spTree>
    <p:extLst>
      <p:ext uri="{BB962C8B-B14F-4D97-AF65-F5344CB8AC3E}">
        <p14:creationId xmlns:p14="http://schemas.microsoft.com/office/powerpoint/2010/main" val="4144274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What is the Project about?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76957"/>
            <a:ext cx="8955950" cy="4264406"/>
          </a:xfrm>
        </p:spPr>
        <p:txBody>
          <a:bodyPr/>
          <a:lstStyle/>
          <a:p>
            <a:r>
              <a:rPr lang="en-NZ" sz="2400" dirty="0"/>
              <a:t>Located on the marae it aims to strengthen the health and well being of the whānau of Raetihi Pah - those who maintain the ahi </a:t>
            </a:r>
            <a:r>
              <a:rPr lang="en-NZ" sz="2400" dirty="0" err="1"/>
              <a:t>kaa</a:t>
            </a:r>
            <a:r>
              <a:rPr lang="en-NZ" sz="2400" dirty="0"/>
              <a:t>. </a:t>
            </a:r>
          </a:p>
          <a:p>
            <a:r>
              <a:rPr lang="en-NZ" sz="2400" dirty="0"/>
              <a:t>Project activities include:</a:t>
            </a:r>
          </a:p>
          <a:p>
            <a:pPr lvl="1"/>
            <a:r>
              <a:rPr lang="en-NZ" sz="2200" dirty="0"/>
              <a:t>Carried out a Health Needs Assessment</a:t>
            </a:r>
          </a:p>
          <a:p>
            <a:pPr lvl="1"/>
            <a:r>
              <a:rPr lang="en-NZ" sz="2200" dirty="0"/>
              <a:t>Building on whānau and external connections (ongoing)</a:t>
            </a:r>
          </a:p>
          <a:p>
            <a:pPr lvl="1"/>
            <a:r>
              <a:rPr lang="en-NZ" sz="2200" dirty="0"/>
              <a:t>Developed action plans (ongoing)</a:t>
            </a:r>
          </a:p>
          <a:p>
            <a:pPr lvl="1"/>
            <a:r>
              <a:rPr lang="en-NZ" sz="2200" dirty="0"/>
              <a:t>Implemented plans (ongoing)</a:t>
            </a:r>
          </a:p>
          <a:p>
            <a:pPr lvl="1"/>
            <a:r>
              <a:rPr lang="en-NZ" sz="2200" dirty="0"/>
              <a:t>Workforce development (ongoing)</a:t>
            </a:r>
          </a:p>
          <a:p>
            <a:endParaRPr lang="en-NZ" dirty="0"/>
          </a:p>
          <a:p>
            <a:endParaRPr lang="en-NZ" dirty="0"/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54810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375"/>
          </a:xfrm>
        </p:spPr>
        <p:txBody>
          <a:bodyPr/>
          <a:lstStyle/>
          <a:p>
            <a:r>
              <a:rPr lang="en-NZ" dirty="0"/>
              <a:t>Our Logo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77334" y="1540042"/>
            <a:ext cx="4184035" cy="4501319"/>
          </a:xfrm>
        </p:spPr>
        <p:txBody>
          <a:bodyPr>
            <a:normAutofit/>
          </a:bodyPr>
          <a:lstStyle/>
          <a:p>
            <a:r>
              <a:rPr lang="en-NZ" sz="2000" dirty="0"/>
              <a:t>The circle shape represents the never ending circle of life</a:t>
            </a:r>
          </a:p>
          <a:p>
            <a:r>
              <a:rPr lang="en-NZ" sz="2000" dirty="0"/>
              <a:t>Two koru represent two organisations coming together</a:t>
            </a:r>
          </a:p>
          <a:p>
            <a:r>
              <a:rPr lang="en-NZ" sz="2000" dirty="0"/>
              <a:t>The triangles represent our maunga koro, Ruapehu and the mountains of all the whānau who are participating in the project</a:t>
            </a:r>
          </a:p>
          <a:p>
            <a:r>
              <a:rPr lang="en-NZ" sz="2000" dirty="0"/>
              <a:t>Whānau figures represent our people, whānau, hapū, iwi in our communities/region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08675" y="1323975"/>
            <a:ext cx="3244850" cy="278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56980" y="4454691"/>
            <a:ext cx="36941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i="1" dirty="0"/>
              <a:t>Orange/red = Ahi </a:t>
            </a:r>
            <a:r>
              <a:rPr lang="en-NZ" i="1" dirty="0" err="1"/>
              <a:t>kaa</a:t>
            </a:r>
            <a:endParaRPr lang="en-NZ" i="1" dirty="0"/>
          </a:p>
          <a:p>
            <a:r>
              <a:rPr lang="en-NZ" i="1" dirty="0"/>
              <a:t>Yellow/green = Hauora </a:t>
            </a:r>
          </a:p>
          <a:p>
            <a:r>
              <a:rPr lang="en-NZ" i="1" dirty="0"/>
              <a:t>Black = Strength</a:t>
            </a:r>
          </a:p>
        </p:txBody>
      </p:sp>
    </p:spTree>
    <p:extLst>
      <p:ext uri="{BB962C8B-B14F-4D97-AF65-F5344CB8AC3E}">
        <p14:creationId xmlns:p14="http://schemas.microsoft.com/office/powerpoint/2010/main" val="212421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14926"/>
          </a:xfrm>
        </p:spPr>
        <p:txBody>
          <a:bodyPr/>
          <a:lstStyle/>
          <a:p>
            <a:pPr algn="ctr"/>
            <a:r>
              <a:rPr lang="en-NZ" dirty="0"/>
              <a:t>Whakauae Research: The Evaluators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760687" y="1980444"/>
            <a:ext cx="4951232" cy="2174461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20649" y="1788696"/>
            <a:ext cx="4932613" cy="4124330"/>
          </a:xfrm>
        </p:spPr>
        <p:txBody>
          <a:bodyPr/>
          <a:lstStyle/>
          <a:p>
            <a:r>
              <a:rPr lang="en-NZ" sz="2400" b="1" dirty="0"/>
              <a:t>Iwi owned </a:t>
            </a:r>
            <a:r>
              <a:rPr lang="en-NZ" sz="2400" dirty="0"/>
              <a:t>health research centre, based in Whanganui</a:t>
            </a:r>
          </a:p>
          <a:p>
            <a:pPr marL="0" indent="0">
              <a:buNone/>
            </a:pPr>
            <a:endParaRPr lang="en-NZ" sz="2400" dirty="0"/>
          </a:p>
          <a:p>
            <a:r>
              <a:rPr lang="en-NZ" sz="2400" dirty="0"/>
              <a:t>TPoTAK evaluation nominally funded by </a:t>
            </a:r>
            <a:r>
              <a:rPr lang="en-NZ" sz="2400" dirty="0" err="1"/>
              <a:t>MoH</a:t>
            </a:r>
            <a:endParaRPr lang="en-NZ" sz="2400" dirty="0"/>
          </a:p>
          <a:p>
            <a:endParaRPr lang="en-NZ" sz="2400" dirty="0"/>
          </a:p>
          <a:p>
            <a:r>
              <a:rPr lang="en-NZ" sz="2400" dirty="0"/>
              <a:t>Aim to grow Māori health research and evaluation capacity</a:t>
            </a:r>
          </a:p>
          <a:p>
            <a:endParaRPr lang="en-NZ" dirty="0"/>
          </a:p>
          <a:p>
            <a:endParaRPr lang="en-NZ" dirty="0"/>
          </a:p>
        </p:txBody>
      </p:sp>
      <p:sp>
        <p:nvSpPr>
          <p:cNvPr id="5" name="AutoShape 2" descr="Image result for whanganui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7" name="AutoShape 4" descr="Image result for whanganui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" name="AutoShape 6" descr="Image result for Post Office, wanganui"/>
          <p:cNvSpPr>
            <a:spLocks noChangeAspect="1" noChangeArrowheads="1"/>
          </p:cNvSpPr>
          <p:nvPr/>
        </p:nvSpPr>
        <p:spPr bwMode="auto">
          <a:xfrm>
            <a:off x="27305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3" name="TextBox 2"/>
          <p:cNvSpPr txBox="1"/>
          <p:nvPr/>
        </p:nvSpPr>
        <p:spPr>
          <a:xfrm>
            <a:off x="5053262" y="4154905"/>
            <a:ext cx="4459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/>
              <a:t>Dr Heather Gifford, Lynley Cvitanovic, Stacey Ranginui, Ngareta Patea, Sonja Loveridge, Rachel Brown, Gill Potaka-Osborne, Mel Potaka-Osborne, Dr Amohia Boulton.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91987" y="1636112"/>
            <a:ext cx="318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Whakauae Research Services</a:t>
            </a:r>
          </a:p>
        </p:txBody>
      </p:sp>
    </p:spTree>
    <p:extLst>
      <p:ext uri="{BB962C8B-B14F-4D97-AF65-F5344CB8AC3E}">
        <p14:creationId xmlns:p14="http://schemas.microsoft.com/office/powerpoint/2010/main" val="3896248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734" y="505327"/>
            <a:ext cx="8596668" cy="1320800"/>
          </a:xfrm>
        </p:spPr>
        <p:txBody>
          <a:bodyPr/>
          <a:lstStyle/>
          <a:p>
            <a:pPr algn="ctr"/>
            <a:r>
              <a:rPr lang="en-NZ" dirty="0"/>
              <a:t>Building Evaluation Capacity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781" y="1454485"/>
            <a:ext cx="6087978" cy="32298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63781" y="5261811"/>
            <a:ext cx="6172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1200" dirty="0"/>
              <a:t>Australasian Evaluation Society (AES) Conference Support Grant recipients, Melbourne 2015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2" y="1454485"/>
            <a:ext cx="1533887" cy="11197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705" y="2257425"/>
            <a:ext cx="1440408" cy="10662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177" y="3802025"/>
            <a:ext cx="1455113" cy="66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43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5456766" cy="866775"/>
          </a:xfrm>
        </p:spPr>
        <p:txBody>
          <a:bodyPr/>
          <a:lstStyle/>
          <a:p>
            <a:r>
              <a:rPr lang="en-NZ" dirty="0"/>
              <a:t>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40569"/>
            <a:ext cx="6533592" cy="4300794"/>
          </a:xfrm>
        </p:spPr>
        <p:txBody>
          <a:bodyPr>
            <a:normAutofit/>
          </a:bodyPr>
          <a:lstStyle/>
          <a:p>
            <a:r>
              <a:rPr lang="en-NZ" sz="2400" dirty="0"/>
              <a:t>Transformative Participatory Evaluation (TPE)</a:t>
            </a:r>
          </a:p>
          <a:p>
            <a:endParaRPr lang="en-NZ" sz="2400" dirty="0"/>
          </a:p>
          <a:p>
            <a:r>
              <a:rPr lang="en-NZ" sz="2400" dirty="0" err="1"/>
              <a:t>Kaupapa</a:t>
            </a:r>
            <a:r>
              <a:rPr lang="en-NZ" sz="2400" dirty="0"/>
              <a:t> Māori lens</a:t>
            </a:r>
          </a:p>
          <a:p>
            <a:endParaRPr lang="en-NZ" sz="2400" dirty="0"/>
          </a:p>
          <a:p>
            <a:r>
              <a:rPr lang="en-NZ" sz="2400" dirty="0"/>
              <a:t>Process and Outcomes focus</a:t>
            </a:r>
          </a:p>
          <a:p>
            <a:endParaRPr lang="en-NZ" sz="2800" dirty="0"/>
          </a:p>
          <a:p>
            <a:pPr marL="0" indent="0">
              <a:buNone/>
            </a:pPr>
            <a:endParaRPr lang="en-NZ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029" y="0"/>
            <a:ext cx="4221971" cy="31664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0028" y="3691521"/>
            <a:ext cx="4221972" cy="31664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16189" y="3290500"/>
            <a:ext cx="1900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 err="1"/>
              <a:t>Kaumatua</a:t>
            </a:r>
            <a:r>
              <a:rPr lang="en-NZ" sz="1200" dirty="0"/>
              <a:t> Olympics</a:t>
            </a:r>
          </a:p>
        </p:txBody>
      </p:sp>
    </p:spTree>
    <p:extLst>
      <p:ext uri="{BB962C8B-B14F-4D97-AF65-F5344CB8AC3E}">
        <p14:creationId xmlns:p14="http://schemas.microsoft.com/office/powerpoint/2010/main" val="1419868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Project Logic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76840" y="1930400"/>
            <a:ext cx="4184034" cy="3880773"/>
          </a:xfrm>
        </p:spPr>
        <p:txBody>
          <a:bodyPr/>
          <a:lstStyle/>
          <a:p>
            <a:r>
              <a:rPr lang="en-NZ" sz="2400" dirty="0"/>
              <a:t>Collaboratively developed at outset</a:t>
            </a:r>
          </a:p>
          <a:p>
            <a:endParaRPr lang="en-NZ" sz="2400" dirty="0"/>
          </a:p>
          <a:p>
            <a:r>
              <a:rPr lang="en-NZ" sz="2400" dirty="0"/>
              <a:t>Road map for kaimahi</a:t>
            </a:r>
          </a:p>
          <a:p>
            <a:pPr marL="0" indent="0">
              <a:buNone/>
            </a:pPr>
            <a:r>
              <a:rPr lang="en-NZ" sz="2400" dirty="0"/>
              <a:t>    &amp; whānau</a:t>
            </a:r>
          </a:p>
          <a:p>
            <a:endParaRPr lang="en-NZ" sz="2400" dirty="0"/>
          </a:p>
          <a:p>
            <a:r>
              <a:rPr lang="en-NZ" sz="2400" dirty="0"/>
              <a:t>Framework for the evaluation</a:t>
            </a:r>
          </a:p>
          <a:p>
            <a:endParaRPr lang="en-NZ" dirty="0"/>
          </a:p>
          <a:p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380" y="1652337"/>
            <a:ext cx="6885415" cy="468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62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34716"/>
          </a:xfrm>
        </p:spPr>
        <p:txBody>
          <a:bodyPr/>
          <a:lstStyle/>
          <a:p>
            <a:r>
              <a:rPr lang="en-NZ" dirty="0"/>
              <a:t>Overarching Evaluation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390150"/>
            <a:ext cx="10913087" cy="4603086"/>
          </a:xfrm>
        </p:spPr>
        <p:txBody>
          <a:bodyPr>
            <a:normAutofit lnSpcReduction="10000"/>
          </a:bodyPr>
          <a:lstStyle/>
          <a:p>
            <a:pPr lvl="0"/>
            <a:r>
              <a:rPr lang="en-NZ" sz="2400" dirty="0"/>
              <a:t>What were the benefits for whānau of participating in the health needs assessment process? </a:t>
            </a:r>
          </a:p>
          <a:p>
            <a:pPr marL="0" indent="0">
              <a:buNone/>
            </a:pPr>
            <a:r>
              <a:rPr lang="en-NZ" sz="2400" dirty="0"/>
              <a:t> </a:t>
            </a:r>
          </a:p>
          <a:p>
            <a:pPr lvl="0"/>
            <a:r>
              <a:rPr lang="en-NZ" sz="2400" dirty="0"/>
              <a:t>How effective have project activities been in supporting whānau to better understand their health and wellbeing?</a:t>
            </a:r>
          </a:p>
          <a:p>
            <a:endParaRPr lang="en-NZ" sz="2400" dirty="0"/>
          </a:p>
          <a:p>
            <a:r>
              <a:rPr lang="en-NZ" sz="2400" dirty="0"/>
              <a:t>How effective have project activities been in supporting whānau to prevent and / or manage health related issues?</a:t>
            </a:r>
          </a:p>
          <a:p>
            <a:pPr marL="0" indent="0">
              <a:buNone/>
            </a:pPr>
            <a:endParaRPr lang="en-NZ" sz="2400" dirty="0"/>
          </a:p>
          <a:p>
            <a:pPr lvl="0"/>
            <a:r>
              <a:rPr lang="en-NZ" sz="2400" dirty="0"/>
              <a:t>To what extent has collaboration contributed to building the capacity of </a:t>
            </a:r>
            <a:r>
              <a:rPr lang="en-NZ" sz="2400" dirty="0" err="1"/>
              <a:t>Raetihi</a:t>
            </a:r>
            <a:r>
              <a:rPr lang="en-NZ" sz="2400" dirty="0"/>
              <a:t> </a:t>
            </a:r>
            <a:r>
              <a:rPr lang="en-NZ" sz="2400" dirty="0" err="1"/>
              <a:t>Pah</a:t>
            </a:r>
            <a:r>
              <a:rPr lang="en-NZ" sz="2400" dirty="0"/>
              <a:t> to function independently as a contracting entity.</a:t>
            </a:r>
          </a:p>
          <a:p>
            <a:endParaRPr lang="en-NZ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5810" y="86080"/>
            <a:ext cx="1406737" cy="120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41666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1648</TotalTime>
  <Words>668</Words>
  <Application>Microsoft Office PowerPoint</Application>
  <PresentationFormat>Widescreen</PresentationFormat>
  <Paragraphs>141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Bradley Hand ITC</vt:lpstr>
      <vt:lpstr>Calibri</vt:lpstr>
      <vt:lpstr>Trebuchet MS</vt:lpstr>
      <vt:lpstr>Wingdings 3</vt:lpstr>
      <vt:lpstr>Facet</vt:lpstr>
      <vt:lpstr>Feeding the Fires of Occupation</vt:lpstr>
      <vt:lpstr>Te Puawai o te Ahi Kaa</vt:lpstr>
      <vt:lpstr>What is the Project about?</vt:lpstr>
      <vt:lpstr>Our Logo</vt:lpstr>
      <vt:lpstr>Whakauae Research: The Evaluators</vt:lpstr>
      <vt:lpstr>Building Evaluation Capacity</vt:lpstr>
      <vt:lpstr>Approach</vt:lpstr>
      <vt:lpstr>Project Logic Model</vt:lpstr>
      <vt:lpstr>Overarching Evaluation Questions</vt:lpstr>
      <vt:lpstr>Rubrics</vt:lpstr>
      <vt:lpstr>Evaluation data sources include:</vt:lpstr>
      <vt:lpstr>Methods include:</vt:lpstr>
      <vt:lpstr>Methods include:</vt:lpstr>
      <vt:lpstr>Methods include:</vt:lpstr>
      <vt:lpstr>Presenting back results to marae whānau</vt:lpstr>
      <vt:lpstr>What is working well?</vt:lpstr>
      <vt:lpstr>Challenges</vt:lpstr>
      <vt:lpstr>Reflections to date: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Feeding the Fires of Occupation</dc:title>
  <dc:creator>Gill Potaka-Osborne</dc:creator>
  <cp:lastModifiedBy>Lynley</cp:lastModifiedBy>
  <cp:revision>168</cp:revision>
  <cp:lastPrinted>2016-05-29T20:20:38Z</cp:lastPrinted>
  <dcterms:created xsi:type="dcterms:W3CDTF">2016-05-03T01:35:46Z</dcterms:created>
  <dcterms:modified xsi:type="dcterms:W3CDTF">2016-07-26T19:04:58Z</dcterms:modified>
</cp:coreProperties>
</file>