
<file path=[Content_Types].xml><?xml version="1.0" encoding="utf-8"?>
<Types xmlns="http://schemas.openxmlformats.org/package/2006/content-types"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notesSlides/notesSlide12.xml" ContentType="application/vnd.openxmlformats-officedocument.presentationml.notes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Default Extension="wdp" ContentType="image/vnd.ms-photo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6"/>
  </p:notesMasterIdLst>
  <p:sldIdLst>
    <p:sldId id="272" r:id="rId2"/>
    <p:sldId id="273" r:id="rId3"/>
    <p:sldId id="274" r:id="rId4"/>
    <p:sldId id="275" r:id="rId5"/>
    <p:sldId id="288" r:id="rId6"/>
    <p:sldId id="277" r:id="rId7"/>
    <p:sldId id="278" r:id="rId8"/>
    <p:sldId id="279" r:id="rId9"/>
    <p:sldId id="281" r:id="rId10"/>
    <p:sldId id="282" r:id="rId11"/>
    <p:sldId id="284" r:id="rId12"/>
    <p:sldId id="285" r:id="rId13"/>
    <p:sldId id="286" r:id="rId14"/>
    <p:sldId id="287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34991" autoAdjust="0"/>
  </p:normalViewPr>
  <p:slideViewPr>
    <p:cSldViewPr snapToGrid="0" snapToObjects="1">
      <p:cViewPr varScale="1">
        <p:scale>
          <a:sx n="53" d="100"/>
          <a:sy n="53" d="100"/>
        </p:scale>
        <p:origin x="-40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44628-9DB0-694D-96A7-58B7A0D34460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E0E52-F58D-794A-ADC9-CF92FD6286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69452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2171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83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838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83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2171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83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83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83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83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83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83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42045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E0E52-F58D-794A-ADC9-CF92FD62866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83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mi-N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63260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38069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0667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78889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mi-N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80079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5797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mi-N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mi-N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09774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06590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67511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mi-N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77110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mi-N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0464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D4DE-A7B3-FA48-8F00-19C51A4D1C75}" type="datetimeFigureOut">
              <a:rPr lang="en-US" smtClean="0"/>
              <a:pPr/>
              <a:t>12/10/15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F8F1D-7E88-FB48-8B3C-DF47FC274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614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.jpeg"/><Relationship Id="rId5" Type="http://schemas.microsoft.com/office/2007/relationships/hdphoto" Target="../media/hdphoto2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microsoft.com/office/2007/relationships/hdphoto" Target="../media/hdphoto3.wdp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akauae foot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06568"/>
            <a:ext cx="9144000" cy="1576832"/>
          </a:xfrm>
          <a:prstGeom prst="rect">
            <a:avLst/>
          </a:prstGeom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603942"/>
            <a:ext cx="6400800" cy="222933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Amohia Boulton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Whakauae Research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Rongoā Symposium and Expo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Whanganui, 3 October 2015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123811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Using Research to Benefit the Future of Rongoā Māori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Research to Support Rongoā Māori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457200" y="1600200"/>
            <a:ext cx="8229600" cy="4884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r>
              <a:rPr lang="en-US" sz="3500" dirty="0" smtClean="0">
                <a:solidFill>
                  <a:srgbClr val="000000"/>
                </a:solidFill>
              </a:rPr>
              <a:t>Example 5: Challenging the Status Quo</a:t>
            </a:r>
          </a:p>
          <a:p>
            <a:pPr marL="914400" lvl="1" indent="-457200" algn="just">
              <a:buFont typeface="Lucida Grande"/>
              <a:buChar char="-"/>
            </a:pPr>
            <a:r>
              <a:rPr lang="en-US" sz="3200" dirty="0" smtClean="0">
                <a:solidFill>
                  <a:srgbClr val="000000"/>
                </a:solidFill>
              </a:rPr>
              <a:t>Is what we have now the best we can expect?</a:t>
            </a:r>
          </a:p>
          <a:p>
            <a:pPr lvl="1" algn="just"/>
            <a:endParaRPr lang="en-US" sz="1300" dirty="0" smtClean="0">
              <a:solidFill>
                <a:srgbClr val="000000"/>
              </a:solidFill>
            </a:endParaRPr>
          </a:p>
          <a:p>
            <a:pPr lvl="1" algn="just"/>
            <a:r>
              <a:rPr lang="en-US" sz="3200" i="1" dirty="0" smtClean="0">
                <a:solidFill>
                  <a:srgbClr val="000000"/>
                </a:solidFill>
              </a:rPr>
              <a:t>If its not, what can we envision as alternatives?</a:t>
            </a:r>
          </a:p>
          <a:p>
            <a:pPr lvl="1" algn="just"/>
            <a:endParaRPr lang="en-US" sz="3200" dirty="0" smtClean="0">
              <a:solidFill>
                <a:srgbClr val="000000"/>
              </a:solidFill>
            </a:endParaRPr>
          </a:p>
          <a:p>
            <a:pPr marL="914400" lvl="1" indent="-457200" algn="just">
              <a:buFont typeface="Lucida Grande"/>
              <a:buChar char="-"/>
            </a:pPr>
            <a:r>
              <a:rPr lang="en-US" sz="3200" dirty="0" smtClean="0">
                <a:solidFill>
                  <a:srgbClr val="000000"/>
                </a:solidFill>
              </a:rPr>
              <a:t>Is what we know now, all there is to know, all we want to know?</a:t>
            </a:r>
          </a:p>
          <a:p>
            <a:pPr lvl="1" algn="just"/>
            <a:endParaRPr lang="en-US" sz="1300" dirty="0">
              <a:solidFill>
                <a:srgbClr val="000000"/>
              </a:solidFill>
            </a:endParaRPr>
          </a:p>
          <a:p>
            <a:pPr lvl="1" algn="just"/>
            <a:r>
              <a:rPr lang="en-US" sz="3200" i="1" dirty="0" smtClean="0">
                <a:solidFill>
                  <a:srgbClr val="000000"/>
                </a:solidFill>
              </a:rPr>
              <a:t>If not, what more do we need to know and how 	will we go about finding the answers?</a:t>
            </a:r>
          </a:p>
          <a:p>
            <a:pPr lvl="1" algn="just"/>
            <a:endParaRPr lang="en-US" sz="3200" i="1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1599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Future Challenges</a:t>
            </a:r>
            <a:endParaRPr lang="en-US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457200" y="1600200"/>
            <a:ext cx="8229600" cy="4884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1600200"/>
            <a:ext cx="822960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/>
              <a:t>Significant challenges/questions exist</a:t>
            </a:r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w</a:t>
            </a:r>
            <a:r>
              <a:rPr lang="en-US" sz="3000" dirty="0" smtClean="0"/>
              <a:t>orkforce </a:t>
            </a:r>
            <a:r>
              <a:rPr lang="en-US" sz="3000" dirty="0"/>
              <a:t>training and </a:t>
            </a:r>
            <a:r>
              <a:rPr lang="en-US" sz="3000" dirty="0" smtClean="0"/>
              <a:t>development</a:t>
            </a:r>
          </a:p>
          <a:p>
            <a:pPr marL="914400" lvl="1" indent="-457200">
              <a:buFont typeface="Lucida Grande"/>
              <a:buChar char="-"/>
            </a:pPr>
            <a:endParaRPr lang="en-US" sz="1000" dirty="0"/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t</a:t>
            </a:r>
            <a:r>
              <a:rPr lang="en-US" sz="3000" dirty="0" smtClean="0"/>
              <a:t>he </a:t>
            </a:r>
            <a:r>
              <a:rPr lang="en-US" sz="3000" dirty="0"/>
              <a:t>role iwi can or should  play in the support, maintenance and where necessary, </a:t>
            </a:r>
            <a:r>
              <a:rPr lang="en-US" sz="3000" dirty="0" err="1"/>
              <a:t>revitalisation</a:t>
            </a:r>
            <a:r>
              <a:rPr lang="en-US" sz="3000" dirty="0"/>
              <a:t> of rongoā Māori and the preservation of esoteric </a:t>
            </a:r>
            <a:r>
              <a:rPr lang="en-US" sz="3000" dirty="0" smtClean="0"/>
              <a:t>knowledge</a:t>
            </a:r>
          </a:p>
          <a:p>
            <a:pPr marL="914400" lvl="1" indent="-457200">
              <a:buFont typeface="Lucida Grande"/>
              <a:buChar char="-"/>
            </a:pPr>
            <a:endParaRPr lang="en-US" sz="1000" dirty="0"/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the future for increased collaboration and </a:t>
            </a:r>
            <a:r>
              <a:rPr lang="en-US" sz="3000" dirty="0" smtClean="0"/>
              <a:t>integration</a:t>
            </a:r>
          </a:p>
          <a:p>
            <a:pPr marL="914400" lvl="1" indent="-457200">
              <a:buFont typeface="Lucida Grande"/>
              <a:buChar char="-"/>
            </a:pPr>
            <a:endParaRPr lang="en-US" sz="1000" dirty="0"/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s</a:t>
            </a:r>
            <a:r>
              <a:rPr lang="en-US" sz="3000" dirty="0" smtClean="0"/>
              <a:t>ourcing </a:t>
            </a:r>
            <a:r>
              <a:rPr lang="en-US" sz="3000" dirty="0"/>
              <a:t>of raw materials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1416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Workforce Issues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457200" y="1600200"/>
            <a:ext cx="8229600" cy="4884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 a third of respondents </a:t>
            </a:r>
            <a:r>
              <a:rPr lang="en-NZ" dirty="0"/>
              <a:t>(38%) described themselves as tohunga or principal healers</a:t>
            </a:r>
          </a:p>
          <a:p>
            <a:r>
              <a:rPr lang="en-NZ" dirty="0"/>
              <a:t>Of these, 64% </a:t>
            </a:r>
            <a:r>
              <a:rPr lang="x-none" dirty="0"/>
              <a:t>were women</a:t>
            </a:r>
          </a:p>
          <a:p>
            <a:r>
              <a:rPr lang="en-NZ" dirty="0"/>
              <a:t>Women also comprise majority of </a:t>
            </a:r>
            <a:r>
              <a:rPr lang="en-NZ" dirty="0" smtClean="0"/>
              <a:t>support </a:t>
            </a:r>
            <a:r>
              <a:rPr lang="en-NZ" dirty="0"/>
              <a:t>roles (kaimahi, kaiāwhina, kaiwhakahaere, whānau assistants) </a:t>
            </a:r>
            <a:endParaRPr lang="x-none" dirty="0"/>
          </a:p>
          <a:p>
            <a:r>
              <a:rPr lang="x-none" dirty="0">
                <a:solidFill>
                  <a:srgbClr val="FF0000"/>
                </a:solidFill>
              </a:rPr>
              <a:t>Majority (63%) of principal healers are over the age of 50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7548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Future Challenges</a:t>
            </a:r>
            <a:endParaRPr lang="en-US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457200" y="1600200"/>
            <a:ext cx="8229600" cy="4884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1605048"/>
            <a:ext cx="822960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/>
              <a:t>Significant challenges/questions exist</a:t>
            </a:r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w</a:t>
            </a:r>
            <a:r>
              <a:rPr lang="en-US" sz="3000" dirty="0" smtClean="0"/>
              <a:t>orkforce </a:t>
            </a:r>
            <a:r>
              <a:rPr lang="en-US" sz="3000" dirty="0"/>
              <a:t>training and </a:t>
            </a:r>
            <a:r>
              <a:rPr lang="en-US" sz="3000" dirty="0" smtClean="0"/>
              <a:t>development</a:t>
            </a:r>
          </a:p>
          <a:p>
            <a:pPr marL="914400" lvl="1" indent="-457200">
              <a:buFont typeface="Lucida Grande"/>
              <a:buChar char="-"/>
            </a:pPr>
            <a:endParaRPr lang="en-US" sz="1000" dirty="0"/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t</a:t>
            </a:r>
            <a:r>
              <a:rPr lang="en-US" sz="3000" dirty="0" smtClean="0"/>
              <a:t>he </a:t>
            </a:r>
            <a:r>
              <a:rPr lang="en-US" sz="3000" dirty="0"/>
              <a:t>role iwi can or should  play in the support, maintenance and where necessary, </a:t>
            </a:r>
            <a:r>
              <a:rPr lang="en-US" sz="3000" dirty="0" err="1"/>
              <a:t>revitalisation</a:t>
            </a:r>
            <a:r>
              <a:rPr lang="en-US" sz="3000" dirty="0"/>
              <a:t> of rongoā Māori and the preservation of esoteric </a:t>
            </a:r>
            <a:r>
              <a:rPr lang="en-US" sz="3000" dirty="0" smtClean="0"/>
              <a:t>knowledge</a:t>
            </a:r>
          </a:p>
          <a:p>
            <a:pPr marL="914400" lvl="1" indent="-457200">
              <a:buFont typeface="Lucida Grande"/>
              <a:buChar char="-"/>
            </a:pPr>
            <a:endParaRPr lang="en-US" sz="1000" dirty="0"/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the future for increased collaboration and </a:t>
            </a:r>
            <a:r>
              <a:rPr lang="en-US" sz="3000" dirty="0" smtClean="0"/>
              <a:t>integration</a:t>
            </a:r>
          </a:p>
          <a:p>
            <a:pPr marL="914400" lvl="1" indent="-457200">
              <a:buFont typeface="Lucida Grande"/>
              <a:buChar char="-"/>
            </a:pPr>
            <a:endParaRPr lang="en-US" sz="1000" dirty="0"/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s</a:t>
            </a:r>
            <a:r>
              <a:rPr lang="en-US" sz="3000" dirty="0" smtClean="0"/>
              <a:t>ourcing </a:t>
            </a:r>
            <a:r>
              <a:rPr lang="en-US" sz="3000" dirty="0"/>
              <a:t>of raw materials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6183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akauae foot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06568"/>
            <a:ext cx="9144000" cy="1576832"/>
          </a:xfrm>
          <a:prstGeom prst="rect">
            <a:avLst/>
          </a:prstGeom>
        </p:spPr>
      </p:pic>
      <p:pic>
        <p:nvPicPr>
          <p:cNvPr id="5" name="Picture 4" descr="whakauae_template1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7504" y="279400"/>
            <a:ext cx="2348992" cy="47684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75568" y="1059251"/>
            <a:ext cx="687783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/>
              <a:t>“</a:t>
            </a:r>
            <a:r>
              <a:rPr lang="en-US" sz="3000" dirty="0" err="1" smtClean="0"/>
              <a:t>Rongoa</a:t>
            </a:r>
            <a:r>
              <a:rPr lang="en-US" sz="3000" dirty="0" smtClean="0"/>
              <a:t>̄ </a:t>
            </a:r>
            <a:r>
              <a:rPr lang="en-US" sz="3000" dirty="0"/>
              <a:t>is not </a:t>
            </a:r>
            <a:r>
              <a:rPr lang="en-US" sz="3000" i="1" dirty="0"/>
              <a:t>the </a:t>
            </a:r>
            <a:r>
              <a:rPr lang="en-US" sz="3000" dirty="0"/>
              <a:t>answer to the current Māori health crisis, but – as a culturally grounded system of health – it could be an important part </a:t>
            </a:r>
            <a:r>
              <a:rPr lang="en-US" sz="3000"/>
              <a:t>of </a:t>
            </a:r>
            <a:r>
              <a:rPr lang="en-US" sz="3000" smtClean="0"/>
              <a:t>it”</a:t>
            </a:r>
            <a:endParaRPr lang="en-US" sz="3000" dirty="0"/>
          </a:p>
          <a:p>
            <a:pPr algn="ctr"/>
            <a:endParaRPr lang="en-US" sz="3000" dirty="0"/>
          </a:p>
          <a:p>
            <a:pPr lvl="0" algn="ctr"/>
            <a:r>
              <a:rPr lang="en-US" sz="3000" dirty="0" smtClean="0"/>
              <a:t>“ma </a:t>
            </a:r>
            <a:r>
              <a:rPr lang="en-US" sz="3000" dirty="0" err="1"/>
              <a:t>tātou</a:t>
            </a:r>
            <a:r>
              <a:rPr lang="en-US" sz="3000" dirty="0"/>
              <a:t> </a:t>
            </a:r>
            <a:r>
              <a:rPr lang="en-US" sz="3000" dirty="0" err="1"/>
              <a:t>anō</a:t>
            </a:r>
            <a:r>
              <a:rPr lang="en-US" sz="3000" dirty="0"/>
              <a:t> e </a:t>
            </a:r>
            <a:r>
              <a:rPr lang="en-US" sz="3000" dirty="0" err="1" smtClean="0"/>
              <a:t>whāriki</a:t>
            </a:r>
            <a:r>
              <a:rPr lang="en-US" sz="3000" dirty="0"/>
              <a:t>, e </a:t>
            </a:r>
            <a:r>
              <a:rPr lang="en-US" sz="3000" dirty="0" err="1"/>
              <a:t>whakatau</a:t>
            </a:r>
            <a:r>
              <a:rPr lang="en-US" sz="3000" dirty="0"/>
              <a:t> </a:t>
            </a:r>
            <a:r>
              <a:rPr lang="en-US" sz="3000" dirty="0" err="1"/>
              <a:t>ngā</a:t>
            </a:r>
            <a:r>
              <a:rPr lang="en-US" sz="3000" dirty="0"/>
              <a:t> </a:t>
            </a:r>
            <a:r>
              <a:rPr lang="en-US" sz="3000" dirty="0" err="1"/>
              <a:t>poupou</a:t>
            </a:r>
            <a:r>
              <a:rPr lang="en-US" sz="3000" dirty="0"/>
              <a:t>, </a:t>
            </a:r>
            <a:r>
              <a:rPr lang="en-US" sz="3000" dirty="0" err="1"/>
              <a:t>mā</a:t>
            </a:r>
            <a:r>
              <a:rPr lang="en-US" sz="3000" dirty="0"/>
              <a:t> </a:t>
            </a:r>
            <a:r>
              <a:rPr lang="en-US" sz="3000" dirty="0" err="1"/>
              <a:t>tātou</a:t>
            </a:r>
            <a:r>
              <a:rPr lang="en-US" sz="3000" dirty="0"/>
              <a:t> </a:t>
            </a:r>
            <a:r>
              <a:rPr lang="en-US" sz="3000" dirty="0" err="1"/>
              <a:t>anō</a:t>
            </a:r>
            <a:r>
              <a:rPr lang="en-US" sz="3000" dirty="0"/>
              <a:t> e </a:t>
            </a:r>
            <a:r>
              <a:rPr lang="en-US" sz="3000" dirty="0" err="1" smtClean="0"/>
              <a:t>whāriki</a:t>
            </a:r>
            <a:r>
              <a:rPr lang="en-US" sz="3000" dirty="0" smtClean="0"/>
              <a:t> </a:t>
            </a:r>
            <a:r>
              <a:rPr lang="en-US" sz="3000" dirty="0" err="1"/>
              <a:t>ngā</a:t>
            </a:r>
            <a:r>
              <a:rPr lang="en-US" sz="3000" dirty="0"/>
              <a:t> kaupapa e </a:t>
            </a:r>
            <a:r>
              <a:rPr lang="en-US" sz="3000" dirty="0" err="1" smtClean="0"/>
              <a:t>mōhio</a:t>
            </a:r>
            <a:r>
              <a:rPr lang="en-US" sz="3000" dirty="0" smtClean="0"/>
              <a:t> </a:t>
            </a:r>
            <a:r>
              <a:rPr lang="en-US" sz="3000" dirty="0" err="1"/>
              <a:t>ana</a:t>
            </a:r>
            <a:r>
              <a:rPr lang="en-US" sz="3000" dirty="0"/>
              <a:t> </a:t>
            </a:r>
            <a:r>
              <a:rPr lang="en-US" sz="3000" dirty="0" err="1"/>
              <a:t>tātou</a:t>
            </a:r>
            <a:r>
              <a:rPr lang="en-US" sz="3000" dirty="0"/>
              <a:t> e </a:t>
            </a:r>
            <a:r>
              <a:rPr lang="en-US" sz="3000" dirty="0" err="1"/>
              <a:t>tika</a:t>
            </a:r>
            <a:r>
              <a:rPr lang="en-US" sz="3000" dirty="0"/>
              <a:t> </a:t>
            </a:r>
            <a:r>
              <a:rPr lang="en-US" sz="3000" dirty="0" err="1"/>
              <a:t>ana</a:t>
            </a:r>
            <a:r>
              <a:rPr lang="en-US" sz="3000" dirty="0"/>
              <a:t> </a:t>
            </a:r>
            <a:r>
              <a:rPr lang="en-US" sz="3000" dirty="0" err="1" smtClean="0"/>
              <a:t>mō</a:t>
            </a:r>
            <a:r>
              <a:rPr lang="en-US" sz="3000" dirty="0" smtClean="0"/>
              <a:t> </a:t>
            </a:r>
            <a:r>
              <a:rPr lang="en-US" sz="3000" dirty="0" err="1" smtClean="0"/>
              <a:t>tēnei</a:t>
            </a:r>
            <a:r>
              <a:rPr lang="en-US" sz="3000" dirty="0" smtClean="0"/>
              <a:t> </a:t>
            </a:r>
            <a:r>
              <a:rPr lang="en-US" sz="3000" dirty="0" err="1"/>
              <a:t>mahi</a:t>
            </a:r>
            <a:r>
              <a:rPr lang="en-US" sz="3000" dirty="0"/>
              <a:t> rongoā </a:t>
            </a:r>
            <a:r>
              <a:rPr lang="en-US" sz="3000" dirty="0" err="1"/>
              <a:t>ā</a:t>
            </a:r>
            <a:r>
              <a:rPr lang="en-US" sz="3000" dirty="0"/>
              <a:t> </a:t>
            </a:r>
            <a:r>
              <a:rPr lang="en-US" sz="3000" dirty="0" err="1" smtClean="0"/>
              <a:t>motu</a:t>
            </a:r>
            <a:r>
              <a:rPr lang="en-US" sz="3000" dirty="0" smtClean="0"/>
              <a:t>”</a:t>
            </a:r>
            <a:endParaRPr lang="en-NZ" sz="30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0845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685759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Hui </a:t>
            </a:r>
            <a:r>
              <a:rPr lang="en-US" dirty="0" err="1" smtClean="0">
                <a:solidFill>
                  <a:schemeClr val="tx1"/>
                </a:solidFill>
              </a:rPr>
              <a:t>organisers</a:t>
            </a:r>
            <a:r>
              <a:rPr lang="en-US" dirty="0" smtClean="0">
                <a:solidFill>
                  <a:schemeClr val="tx1"/>
                </a:solidFill>
              </a:rPr>
              <a:t> and Te </a:t>
            </a:r>
            <a:r>
              <a:rPr lang="en-US" dirty="0" err="1" smtClean="0">
                <a:solidFill>
                  <a:schemeClr val="tx1"/>
                </a:solidFill>
              </a:rPr>
              <a:t>Kāhui</a:t>
            </a:r>
            <a:r>
              <a:rPr lang="en-US" dirty="0" smtClean="0">
                <a:solidFill>
                  <a:schemeClr val="tx1"/>
                </a:solidFill>
              </a:rPr>
              <a:t> Rongoā</a:t>
            </a:r>
          </a:p>
          <a:p>
            <a:pPr marL="457200" indent="-457200" algn="just">
              <a:buFont typeface="Arial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457200" indent="-457200" algn="just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Past, present, future practitioners of Rongoā Māori</a:t>
            </a:r>
          </a:p>
          <a:p>
            <a:pPr marL="457200" indent="-457200" algn="just">
              <a:buFont typeface="Arial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457200" indent="-457200" algn="just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Research participants who have shared their stories for the benefit of Rongoā Māori</a:t>
            </a:r>
          </a:p>
          <a:p>
            <a:pPr marL="457200" indent="-457200" algn="just">
              <a:buFont typeface="Arial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457200" indent="-457200" algn="just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National research funders e.g. HRC and </a:t>
            </a:r>
            <a:r>
              <a:rPr lang="en-US" dirty="0" err="1" smtClean="0">
                <a:solidFill>
                  <a:schemeClr val="tx1"/>
                </a:solidFill>
              </a:rPr>
              <a:t>FoRST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Acknowledgements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775392"/>
            <a:ext cx="8229600" cy="4239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Research - a definition that is fit for purpose</a:t>
            </a:r>
          </a:p>
          <a:p>
            <a:pPr marL="457200" indent="-457200" algn="just">
              <a:buFont typeface="Arial"/>
              <a:buChar char="•"/>
            </a:pPr>
            <a:endParaRPr lang="en-US" sz="1200" dirty="0" smtClean="0">
              <a:solidFill>
                <a:srgbClr val="000000"/>
              </a:solidFill>
            </a:endParaRPr>
          </a:p>
          <a:p>
            <a:pPr marL="457200" indent="-457200" algn="just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Examples of how research can/is being used to advance rongoā Māori</a:t>
            </a:r>
          </a:p>
          <a:p>
            <a:pPr marL="457200" indent="-457200" algn="just">
              <a:buFont typeface="Arial"/>
              <a:buChar char="•"/>
            </a:pPr>
            <a:endParaRPr lang="en-US" sz="1200" dirty="0" smtClean="0">
              <a:solidFill>
                <a:srgbClr val="000000"/>
              </a:solidFill>
            </a:endParaRPr>
          </a:p>
          <a:p>
            <a:pPr marL="457200" indent="-457200" algn="just"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Future challenges identified in </a:t>
            </a:r>
            <a:r>
              <a:rPr lang="x-none" dirty="0" smtClean="0">
                <a:solidFill>
                  <a:srgbClr val="000000"/>
                </a:solidFill>
              </a:rPr>
              <a:t>the </a:t>
            </a:r>
            <a:r>
              <a:rPr lang="mi-NZ" i="1" dirty="0" smtClean="0">
                <a:solidFill>
                  <a:srgbClr val="000000"/>
                </a:solidFill>
              </a:rPr>
              <a:t>Supporting Traditional Rongoā Practice in Contemporary Health Care Settings</a:t>
            </a:r>
            <a:r>
              <a:rPr lang="x-none" i="1" dirty="0" smtClean="0">
                <a:solidFill>
                  <a:srgbClr val="000000"/>
                </a:solidFill>
              </a:rPr>
              <a:t> </a:t>
            </a:r>
            <a:r>
              <a:rPr lang="x-none" dirty="0" smtClean="0">
                <a:solidFill>
                  <a:srgbClr val="000000"/>
                </a:solidFill>
              </a:rPr>
              <a:t>Project</a:t>
            </a:r>
            <a:endParaRPr lang="en-NZ" dirty="0" smtClean="0">
              <a:solidFill>
                <a:srgbClr val="00000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9942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09600" y="1752601"/>
            <a:ext cx="8229600" cy="3882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What is research?</a:t>
            </a:r>
          </a:p>
          <a:p>
            <a:pPr marL="457200" indent="-457200" algn="just">
              <a:buFont typeface="Arial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457200" indent="-457200" algn="just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 systematic and </a:t>
            </a:r>
            <a:r>
              <a:rPr lang="en-US" dirty="0" err="1" smtClean="0">
                <a:solidFill>
                  <a:schemeClr val="tx1"/>
                </a:solidFill>
              </a:rPr>
              <a:t>organised</a:t>
            </a:r>
            <a:r>
              <a:rPr lang="en-US" dirty="0" smtClean="0">
                <a:solidFill>
                  <a:schemeClr val="tx1"/>
                </a:solidFill>
              </a:rPr>
              <a:t> process of inquiry which seeks to establish new knowledge</a:t>
            </a:r>
          </a:p>
          <a:p>
            <a:pPr marL="457200" indent="-457200" algn="just">
              <a:buFont typeface="Arial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457200" indent="-457200" algn="just"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Many forms, processes, assumptions about the knowledge and “truth”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1910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Levels of Research Inquiry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09600" y="1752601"/>
            <a:ext cx="8229600" cy="3882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1939054"/>
            <a:ext cx="805359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Service level evaluation</a:t>
            </a:r>
          </a:p>
          <a:p>
            <a:pPr marL="457200" indent="-457200" algn="just">
              <a:buFont typeface="Arial"/>
              <a:buChar char="•"/>
            </a:pPr>
            <a:endParaRPr lang="en-US" sz="2000" dirty="0">
              <a:solidFill>
                <a:srgbClr val="000000"/>
              </a:solidFill>
            </a:endParaRPr>
          </a:p>
          <a:p>
            <a:pPr marL="457200" indent="-457200" algn="just"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Rohe-wide research, needs-based analyses</a:t>
            </a:r>
          </a:p>
          <a:p>
            <a:pPr marL="457200" indent="-457200" algn="just">
              <a:buFont typeface="Arial"/>
              <a:buChar char="•"/>
            </a:pPr>
            <a:endParaRPr lang="en-US" sz="2000" dirty="0">
              <a:solidFill>
                <a:srgbClr val="000000"/>
              </a:solidFill>
            </a:endParaRPr>
          </a:p>
          <a:p>
            <a:pPr marL="457200" indent="-457200" algn="just"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National-level research</a:t>
            </a:r>
          </a:p>
          <a:p>
            <a:pPr marL="457200" indent="-457200" algn="just">
              <a:buFont typeface="Arial"/>
              <a:buChar char="•"/>
            </a:pPr>
            <a:endParaRPr lang="en-US" sz="2000" dirty="0">
              <a:solidFill>
                <a:srgbClr val="000000"/>
              </a:solidFill>
            </a:endParaRPr>
          </a:p>
          <a:p>
            <a:pPr marL="457200" indent="-457200" algn="just"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International collaboration and learning from other nations/peoples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5153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Research to Support Rongoā Māori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457200" y="1600200"/>
            <a:ext cx="8229600" cy="4884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Example 1: Cataloguing History</a:t>
            </a:r>
          </a:p>
          <a:p>
            <a:pPr lvl="1"/>
            <a:r>
              <a:rPr lang="en-GB" sz="3000" dirty="0" smtClean="0"/>
              <a:t>oral </a:t>
            </a:r>
            <a:r>
              <a:rPr lang="en-GB" sz="3000" dirty="0"/>
              <a:t>history </a:t>
            </a:r>
            <a:r>
              <a:rPr lang="en-GB" sz="3000" dirty="0" smtClean="0"/>
              <a:t>versus written records</a:t>
            </a:r>
          </a:p>
          <a:p>
            <a:pPr lvl="1"/>
            <a:r>
              <a:rPr lang="en-GB" sz="3000" dirty="0"/>
              <a:t>k</a:t>
            </a:r>
            <a:r>
              <a:rPr lang="en-GB" sz="3000" dirty="0" smtClean="0"/>
              <a:t>ey concern is the                                        preservation of knowledge</a:t>
            </a:r>
          </a:p>
          <a:p>
            <a:pPr lvl="1"/>
            <a:r>
              <a:rPr lang="en-GB" sz="3000" dirty="0"/>
              <a:t>i</a:t>
            </a:r>
            <a:r>
              <a:rPr lang="en-GB" sz="3000" dirty="0" smtClean="0"/>
              <a:t>mportant to capturing the          					 stories </a:t>
            </a:r>
            <a:r>
              <a:rPr lang="en-GB" sz="3000" dirty="0"/>
              <a:t>and </a:t>
            </a:r>
            <a:r>
              <a:rPr lang="en-GB" sz="3000" dirty="0" smtClean="0"/>
              <a:t>history according					     to our truth</a:t>
            </a:r>
            <a:endParaRPr lang="en-GB" sz="3000" dirty="0"/>
          </a:p>
          <a:p>
            <a:pPr lvl="1"/>
            <a:r>
              <a:rPr lang="en-GB" sz="3000" dirty="0" smtClean="0"/>
              <a:t>legacy </a:t>
            </a:r>
            <a:r>
              <a:rPr lang="en-GB" sz="3000" dirty="0"/>
              <a:t>to pass onto </a:t>
            </a:r>
            <a:r>
              <a:rPr lang="en-GB" sz="3000" dirty="0" smtClean="0"/>
              <a:t>others</a:t>
            </a:r>
            <a:endParaRPr lang="en-NZ" sz="3000" dirty="0"/>
          </a:p>
          <a:p>
            <a:endParaRPr lang="en-US" dirty="0"/>
          </a:p>
        </p:txBody>
      </p:sp>
      <p:pic>
        <p:nvPicPr>
          <p:cNvPr id="11" name="Picture 10" descr="DSC_0002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5671" t="4006" r="3710" b="2843"/>
          <a:stretch/>
        </p:blipFill>
        <p:spPr>
          <a:xfrm>
            <a:off x="6303804" y="3289492"/>
            <a:ext cx="2631302" cy="3323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0735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Research to Support Rongoā Māori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/>
        </p:nvSpPr>
        <p:spPr>
          <a:xfrm>
            <a:off x="302320" y="184353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Example 2: Assisting  Advocacy Efforts</a:t>
            </a:r>
          </a:p>
          <a:p>
            <a:pPr lvl="1"/>
            <a:r>
              <a:rPr lang="en-US" sz="3000" dirty="0"/>
              <a:t>c</a:t>
            </a:r>
            <a:r>
              <a:rPr lang="en-US" sz="3000" dirty="0" smtClean="0"/>
              <a:t>hanges at a systems or structural level</a:t>
            </a:r>
          </a:p>
          <a:p>
            <a:pPr lvl="1"/>
            <a:r>
              <a:rPr lang="en-US" sz="3000" dirty="0" smtClean="0"/>
              <a:t>greater recognition</a:t>
            </a:r>
          </a:p>
          <a:p>
            <a:pPr lvl="1"/>
            <a:r>
              <a:rPr lang="en-US" sz="3000" dirty="0" smtClean="0"/>
              <a:t> widening a scope of practice</a:t>
            </a:r>
          </a:p>
          <a:p>
            <a:pPr lvl="1"/>
            <a:r>
              <a:rPr lang="en-US" sz="3000" dirty="0"/>
              <a:t>b</a:t>
            </a:r>
            <a:r>
              <a:rPr lang="en-US" sz="3000" dirty="0" smtClean="0"/>
              <a:t>etter integration of traditional                         healing and “mainstream” medicine</a:t>
            </a:r>
          </a:p>
          <a:p>
            <a:pPr lvl="1"/>
            <a:r>
              <a:rPr lang="en-US" sz="3000" dirty="0"/>
              <a:t>p</a:t>
            </a:r>
            <a:r>
              <a:rPr lang="en-US" sz="3000" dirty="0" smtClean="0"/>
              <a:t>rovision of choice for patients</a:t>
            </a:r>
            <a:endParaRPr lang="en-US" sz="3000" dirty="0"/>
          </a:p>
        </p:txBody>
      </p:sp>
      <p:pic>
        <p:nvPicPr>
          <p:cNvPr id="13" name="Picture 12" descr="DSC_0006.jpe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8854" t="8546" r="7103" b="3859"/>
          <a:stretch/>
        </p:blipFill>
        <p:spPr>
          <a:xfrm>
            <a:off x="6755242" y="3469125"/>
            <a:ext cx="2087864" cy="290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827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akauae_template2_back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1954784" y="2691045"/>
            <a:ext cx="7189216" cy="4166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Research to Support Rongoā Māori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457200" y="1600200"/>
            <a:ext cx="8229600" cy="4884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Arial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8125" y="1859340"/>
            <a:ext cx="879475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/>
              <a:t>Example 3: Contributing to Service Improvement</a:t>
            </a:r>
          </a:p>
          <a:p>
            <a:pPr marL="914400" lvl="1" indent="-457200">
              <a:buFont typeface="Lucida Grande"/>
              <a:buChar char="-"/>
            </a:pPr>
            <a:r>
              <a:rPr lang="en-US" sz="3000" dirty="0" smtClean="0"/>
              <a:t>Collaboration </a:t>
            </a:r>
            <a:r>
              <a:rPr lang="en-US" sz="3000" dirty="0"/>
              <a:t>between </a:t>
            </a:r>
            <a:r>
              <a:rPr lang="en-US" sz="3000" dirty="0" err="1"/>
              <a:t>Rongoa</a:t>
            </a:r>
            <a:r>
              <a:rPr lang="en-US" sz="3000" dirty="0"/>
              <a:t>̄ practitioners and medical clinicians in Te </a:t>
            </a:r>
            <a:r>
              <a:rPr lang="en-US" sz="3000" dirty="0" err="1"/>
              <a:t>Tairāwhiti</a:t>
            </a:r>
            <a:endParaRPr lang="en-US" sz="3000" dirty="0"/>
          </a:p>
          <a:p>
            <a:endParaRPr lang="en-US" sz="3000" dirty="0"/>
          </a:p>
          <a:p>
            <a:r>
              <a:rPr lang="en-US" sz="3200" dirty="0"/>
              <a:t>Recommendation:</a:t>
            </a:r>
          </a:p>
          <a:p>
            <a:pPr marL="914400" lvl="1" indent="-457200">
              <a:buFont typeface="Lucida Grande"/>
              <a:buChar char="-"/>
            </a:pPr>
            <a:r>
              <a:rPr lang="en-US" sz="3000" dirty="0" smtClean="0"/>
              <a:t>that </a:t>
            </a:r>
            <a:r>
              <a:rPr lang="en-US" sz="3000" dirty="0"/>
              <a:t>the framework that was developed be trialed …  to explore and assess the implementation of collaborative health services into practice 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7084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ikanga_a-rongoa_cover (1)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904724" y="2992847"/>
            <a:ext cx="1706709" cy="243815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1847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Research to Support Rongoā Māori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57200" y="1873450"/>
            <a:ext cx="761985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/>
              <a:t>Example 4: Informing Strategic Planning</a:t>
            </a:r>
          </a:p>
          <a:p>
            <a:r>
              <a:rPr lang="en-US" sz="3000" dirty="0"/>
              <a:t>Research may:</a:t>
            </a:r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highlight areas requiring greater              investment</a:t>
            </a:r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contribute information to  assist                       leaders make better-informed                          decisions about the use of scarce                   resources (time, $, people) </a:t>
            </a:r>
          </a:p>
          <a:p>
            <a:pPr marL="914400" lvl="1" indent="-457200">
              <a:buFont typeface="Lucida Grande"/>
              <a:buChar char="-"/>
            </a:pPr>
            <a:r>
              <a:rPr lang="en-US" sz="3000" dirty="0"/>
              <a:t>inform future work streams/priorities</a:t>
            </a:r>
          </a:p>
        </p:txBody>
      </p:sp>
      <p:pic>
        <p:nvPicPr>
          <p:cNvPr id="9" name="Picture 8" descr="Screen Shot 2015-10-01 at 11.06.51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7442428" y="4511170"/>
            <a:ext cx="1482598" cy="2114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4436</TotalTime>
  <Words>643</Words>
  <Application>Microsoft Macintosh PowerPoint</Application>
  <PresentationFormat>On-screen Show (4:3)</PresentationFormat>
  <Paragraphs>116</Paragraphs>
  <Slides>14</Slides>
  <Notes>13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Using Research to Benefit the Future of Rongoā Māori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Whakauae Research Services</Company>
  <LinksUpToDate>false</LinksUpToDate>
  <SharedDoc>false</SharedDoc>
  <HyperlinksChanged>false</HyperlinksChanged>
  <AppVersion>12.0257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Amohia Boulton</dc:creator>
  <cp:lastModifiedBy>Jeff Croot</cp:lastModifiedBy>
  <cp:revision>68</cp:revision>
  <dcterms:created xsi:type="dcterms:W3CDTF">2015-12-09T21:01:23Z</dcterms:created>
  <dcterms:modified xsi:type="dcterms:W3CDTF">2015-12-09T21:01:45Z</dcterms:modified>
</cp:coreProperties>
</file>