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23" r:id="rId3"/>
    <p:sldId id="260" r:id="rId4"/>
    <p:sldId id="269" r:id="rId5"/>
    <p:sldId id="296" r:id="rId6"/>
    <p:sldId id="270" r:id="rId7"/>
    <p:sldId id="297" r:id="rId8"/>
    <p:sldId id="304" r:id="rId9"/>
    <p:sldId id="346" r:id="rId10"/>
    <p:sldId id="308" r:id="rId11"/>
    <p:sldId id="306" r:id="rId12"/>
    <p:sldId id="307" r:id="rId13"/>
    <p:sldId id="305" r:id="rId14"/>
    <p:sldId id="341" r:id="rId15"/>
    <p:sldId id="311" r:id="rId16"/>
    <p:sldId id="310" r:id="rId17"/>
    <p:sldId id="342" r:id="rId18"/>
    <p:sldId id="344" r:id="rId19"/>
    <p:sldId id="345" r:id="rId20"/>
    <p:sldId id="340" r:id="rId21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C" initials="Marg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CEE9"/>
    <a:srgbClr val="3328C8"/>
    <a:srgbClr val="BB0000"/>
    <a:srgbClr val="ACA16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14" autoAdjust="0"/>
  </p:normalViewPr>
  <p:slideViewPr>
    <p:cSldViewPr>
      <p:cViewPr>
        <p:scale>
          <a:sx n="100" d="100"/>
          <a:sy n="100" d="100"/>
        </p:scale>
        <p:origin x="-104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976" y="-128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082" y="0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5FFAF-9FBE-4CF5-8F84-F7CE9C3526C9}" type="datetimeFigureOut">
              <a:rPr lang="en-AU" smtClean="0"/>
              <a:pPr/>
              <a:t>9/11/15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1423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082" y="9441423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5E1C7-9765-4195-8479-05FE5891C87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0125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082" y="0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88A8F-5223-4CEA-A2A4-14A3ED452087}" type="datetimeFigureOut">
              <a:rPr lang="en-NZ" smtClean="0"/>
              <a:pPr/>
              <a:t>9/11/15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403" y="4721503"/>
            <a:ext cx="5446396" cy="447175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1423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082" y="9441423"/>
            <a:ext cx="2950529" cy="4963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CD116-2A1E-4AD2-885D-214A423CC99F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94643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56877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937083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12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289296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42778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14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66990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15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358991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16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269971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20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33351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2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49778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9656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b="1" dirty="0" smtClean="0"/>
              <a:t>Amohia</a:t>
            </a:r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4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64865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5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64865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6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66149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Literature</a:t>
            </a:r>
            <a:r>
              <a:rPr lang="en-AU" baseline="0" dirty="0" smtClean="0"/>
              <a:t> review and scoping review </a:t>
            </a:r>
            <a:r>
              <a:rPr lang="en-AU" dirty="0" smtClean="0"/>
              <a:t>May – Aug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7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21154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8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17782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CD116-2A1E-4AD2-885D-214A423CC99F}" type="slidenum">
              <a:rPr lang="en-NZ" smtClean="0"/>
              <a:pPr/>
              <a:t>10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43722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9/11/15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9/11/15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9/11/15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>
            <a:lvl1pPr>
              <a:buClr>
                <a:schemeClr val="accent6">
                  <a:lumMod val="50000"/>
                </a:schemeClr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9/11/15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9/11/15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9/11/15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9/11/15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9/11/15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9/11/15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9/11/15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F553-5539-43BE-9A7E-CAD721A1BE7D}" type="datetimeFigureOut">
              <a:rPr lang="en-AU" smtClean="0"/>
              <a:pPr/>
              <a:t>9/11/15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CF553-5539-43BE-9A7E-CAD721A1BE7D}" type="datetimeFigureOut">
              <a:rPr lang="en-AU" smtClean="0"/>
              <a:pPr/>
              <a:t>9/11/15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7103F-5AE6-45AF-A79F-CFABE499A95D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alphaModFix amt="30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65000"/>
                    </a14:imgEffect>
                    <a14:imgEffect>
                      <a14:colorTemperature colorTemp="8567"/>
                    </a14:imgEffect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630851" cy="6473139"/>
          </a:xfrm>
          <a:prstGeom prst="rect">
            <a:avLst/>
          </a:prstGeom>
          <a:effectLst>
            <a:softEdge rad="6350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6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Margaret.Cargo@unisa.edu.au" TargetMode="External"/><Relationship Id="rId4" Type="http://schemas.openxmlformats.org/officeDocument/2006/relationships/hyperlink" Target="mailto:amohia@whakauae.co.nz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628800"/>
            <a:ext cx="8497812" cy="2331690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C00000"/>
                </a:solidFill>
              </a:rPr>
              <a:t>Strengthening Evaluation in the </a:t>
            </a:r>
            <a:r>
              <a:rPr lang="en-AU" dirty="0">
                <a:solidFill>
                  <a:srgbClr val="C00000"/>
                </a:solidFill>
              </a:rPr>
              <a:t>Indigenous Space: A Framework to Guide Culturally Safe Evaluation </a:t>
            </a:r>
            <a:r>
              <a:rPr lang="en-AU" dirty="0" smtClean="0">
                <a:solidFill>
                  <a:srgbClr val="C00000"/>
                </a:solidFill>
              </a:rPr>
              <a:t>Practice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2074" y="4293096"/>
            <a:ext cx="6624736" cy="1793044"/>
          </a:xfrm>
        </p:spPr>
        <p:txBody>
          <a:bodyPr>
            <a:normAutofit fontScale="92500" lnSpcReduction="10000"/>
          </a:bodyPr>
          <a:lstStyle/>
          <a:p>
            <a:endParaRPr lang="en-NZ" sz="2800" dirty="0" smtClean="0">
              <a:solidFill>
                <a:schemeClr val="tx1"/>
              </a:solidFill>
            </a:endParaRPr>
          </a:p>
          <a:p>
            <a:r>
              <a:rPr lang="en-AU" sz="2400" dirty="0" smtClean="0">
                <a:solidFill>
                  <a:srgbClr val="003300"/>
                </a:solidFill>
              </a:rPr>
              <a:t>Oxfam Australia</a:t>
            </a:r>
          </a:p>
          <a:p>
            <a:r>
              <a:rPr lang="en-AU" sz="2400" dirty="0" smtClean="0">
                <a:solidFill>
                  <a:srgbClr val="003300"/>
                </a:solidFill>
              </a:rPr>
              <a:t>October 13th 2015</a:t>
            </a:r>
          </a:p>
          <a:p>
            <a:endParaRPr lang="en-AU" sz="1800" dirty="0" smtClean="0">
              <a:solidFill>
                <a:srgbClr val="003300"/>
              </a:solidFill>
            </a:endParaRPr>
          </a:p>
          <a:p>
            <a:r>
              <a:rPr lang="en-AU" sz="2000" dirty="0" err="1" smtClean="0">
                <a:solidFill>
                  <a:schemeClr val="tx1"/>
                </a:solidFill>
              </a:rPr>
              <a:t>Amohia</a:t>
            </a:r>
            <a:r>
              <a:rPr lang="en-AU" sz="2000" dirty="0" smtClean="0">
                <a:solidFill>
                  <a:schemeClr val="tx1"/>
                </a:solidFill>
              </a:rPr>
              <a:t> Boulton</a:t>
            </a:r>
            <a:r>
              <a:rPr lang="en-AU" sz="2000" dirty="0">
                <a:solidFill>
                  <a:schemeClr val="tx1"/>
                </a:solidFill>
              </a:rPr>
              <a:t>, </a:t>
            </a:r>
            <a:r>
              <a:rPr lang="en-AU" sz="2000" dirty="0" smtClean="0">
                <a:solidFill>
                  <a:schemeClr val="tx1"/>
                </a:solidFill>
              </a:rPr>
              <a:t>Lisa </a:t>
            </a:r>
            <a:r>
              <a:rPr lang="en-AU" sz="2000" dirty="0">
                <a:solidFill>
                  <a:schemeClr val="tx1"/>
                </a:solidFill>
              </a:rPr>
              <a:t>Warner, </a:t>
            </a:r>
            <a:r>
              <a:rPr lang="en-AU" sz="2000" dirty="0" smtClean="0">
                <a:solidFill>
                  <a:schemeClr val="tx1"/>
                </a:solidFill>
              </a:rPr>
              <a:t>Sharon Clarke, Margaret Cargo</a:t>
            </a:r>
            <a:endParaRPr lang="en-A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Evaluation Process 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AU" dirty="0" smtClean="0"/>
              <a:t>Understanding </a:t>
            </a:r>
            <a:r>
              <a:rPr lang="en-AU" dirty="0"/>
              <a:t>the </a:t>
            </a:r>
            <a:r>
              <a:rPr lang="en-AU" dirty="0" smtClean="0"/>
              <a:t>context</a:t>
            </a:r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AU" dirty="0" smtClean="0"/>
              <a:t>Developing </a:t>
            </a:r>
            <a:r>
              <a:rPr lang="en-AU" dirty="0"/>
              <a:t>the </a:t>
            </a:r>
            <a:r>
              <a:rPr lang="en-AU" dirty="0" smtClean="0"/>
              <a:t>program</a:t>
            </a:r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AU" dirty="0" smtClean="0"/>
              <a:t>Implementing the program </a:t>
            </a:r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AU" dirty="0" smtClean="0"/>
              <a:t>Evaluating the program</a:t>
            </a:r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AU" dirty="0" smtClean="0"/>
              <a:t>Translating the program</a:t>
            </a: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42598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BB0000"/>
                </a:solidFill>
              </a:rPr>
              <a:t>Layers of Complexity:</a:t>
            </a:r>
            <a:br>
              <a:rPr lang="en-AU" dirty="0" smtClean="0">
                <a:solidFill>
                  <a:srgbClr val="BB0000"/>
                </a:solidFill>
              </a:rPr>
            </a:br>
            <a:r>
              <a:rPr lang="en-AU" dirty="0" smtClean="0">
                <a:solidFill>
                  <a:srgbClr val="BB0000"/>
                </a:solidFill>
              </a:rPr>
              <a:t>Community</a:t>
            </a:r>
            <a:endParaRPr lang="en-AU" dirty="0">
              <a:solidFill>
                <a:srgbClr val="BB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80520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Issues to consider:</a:t>
            </a:r>
            <a:endParaRPr lang="en-AU" dirty="0"/>
          </a:p>
          <a:p>
            <a:r>
              <a:rPr lang="en-AU" dirty="0" smtClean="0"/>
              <a:t>How is the Indigenous community defined?</a:t>
            </a:r>
          </a:p>
          <a:p>
            <a:endParaRPr lang="en-AU" sz="1000" dirty="0" smtClean="0"/>
          </a:p>
          <a:p>
            <a:r>
              <a:rPr lang="en-AU" dirty="0" smtClean="0"/>
              <a:t>Who represents the Indigenous community?</a:t>
            </a:r>
          </a:p>
          <a:p>
            <a:endParaRPr lang="en-AU" sz="1000" dirty="0" smtClean="0"/>
          </a:p>
          <a:p>
            <a:r>
              <a:rPr lang="en-AU" dirty="0" smtClean="0"/>
              <a:t>Cultural integrity of the community</a:t>
            </a:r>
          </a:p>
          <a:p>
            <a:endParaRPr lang="en-AU" sz="1000" dirty="0" smtClean="0"/>
          </a:p>
          <a:p>
            <a:r>
              <a:rPr lang="en-AU" dirty="0" smtClean="0"/>
              <a:t>Historical and political context?</a:t>
            </a:r>
          </a:p>
        </p:txBody>
      </p:sp>
      <p:pic>
        <p:nvPicPr>
          <p:cNvPr id="4" name="Picture 3" descr="Screen Shot 2015-09-05 at 3.30.3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723626"/>
            <a:ext cx="2426237" cy="215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389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C00000"/>
                </a:solidFill>
              </a:rPr>
              <a:t>Layers of Complexity:</a:t>
            </a:r>
            <a:br>
              <a:rPr lang="en-AU" dirty="0" smtClean="0">
                <a:solidFill>
                  <a:srgbClr val="C00000"/>
                </a:solidFill>
              </a:rPr>
            </a:br>
            <a:r>
              <a:rPr lang="en-AU" dirty="0" smtClean="0">
                <a:solidFill>
                  <a:srgbClr val="C00000"/>
                </a:solidFill>
              </a:rPr>
              <a:t>Participation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36504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Issues to consider:</a:t>
            </a:r>
          </a:p>
          <a:p>
            <a:pPr marL="0" indent="0">
              <a:buNone/>
            </a:pPr>
            <a:endParaRPr lang="en-AU" sz="1000" dirty="0"/>
          </a:p>
          <a:p>
            <a:r>
              <a:rPr lang="en-AU" dirty="0" smtClean="0"/>
              <a:t>What are the governance structures and processes that support participation?</a:t>
            </a:r>
          </a:p>
          <a:p>
            <a:endParaRPr lang="en-AU" sz="1000" dirty="0" smtClean="0"/>
          </a:p>
          <a:p>
            <a:r>
              <a:rPr lang="en-AU" dirty="0" smtClean="0"/>
              <a:t>Who from the Indigenous community participates and how in the different stages of the evaluation process? </a:t>
            </a:r>
            <a:endParaRPr lang="en-AU" dirty="0"/>
          </a:p>
        </p:txBody>
      </p:sp>
      <p:pic>
        <p:nvPicPr>
          <p:cNvPr id="4" name="Picture 3" descr="Screen Shot 2015-09-05 at 3.31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5949280"/>
            <a:ext cx="46228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0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Stance</a:t>
            </a:r>
            <a:endParaRPr lang="en-AU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800"/>
            <a:ext cx="9154518" cy="6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kinnect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3086057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286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BB0000"/>
                </a:solidFill>
              </a:rPr>
              <a:t>Layers of Complexity:</a:t>
            </a:r>
            <a:br>
              <a:rPr lang="en-AU" dirty="0" smtClean="0">
                <a:solidFill>
                  <a:srgbClr val="BB0000"/>
                </a:solidFill>
              </a:rPr>
            </a:br>
            <a:r>
              <a:rPr lang="en-AU" dirty="0" smtClean="0">
                <a:solidFill>
                  <a:srgbClr val="BB0000"/>
                </a:solidFill>
              </a:rPr>
              <a:t>Stance</a:t>
            </a:r>
            <a:endParaRPr lang="en-AU" dirty="0">
              <a:solidFill>
                <a:srgbClr val="BB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4896544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Issues to consider:</a:t>
            </a:r>
          </a:p>
          <a:p>
            <a:r>
              <a:rPr lang="en-AU" dirty="0" smtClean="0"/>
              <a:t>What are the values and worldview the evaluator brings to the evaluation?</a:t>
            </a:r>
          </a:p>
          <a:p>
            <a:r>
              <a:rPr lang="en-AU" dirty="0" smtClean="0"/>
              <a:t>What degree of control is exerted by the evaluator, by the </a:t>
            </a:r>
            <a:r>
              <a:rPr lang="en-AU" dirty="0" err="1" smtClean="0"/>
              <a:t>evaluand</a:t>
            </a:r>
            <a:r>
              <a:rPr lang="en-AU" dirty="0" smtClean="0"/>
              <a:t>, by the commissioner/program funder?</a:t>
            </a:r>
          </a:p>
          <a:p>
            <a:r>
              <a:rPr lang="en-AU" dirty="0" smtClean="0"/>
              <a:t>What is the underlying purpose of the evaluation?</a:t>
            </a:r>
            <a:endParaRPr lang="en-AU" dirty="0"/>
          </a:p>
          <a:p>
            <a:endParaRPr lang="en-AU" dirty="0" smtClean="0"/>
          </a:p>
        </p:txBody>
      </p:sp>
      <p:pic>
        <p:nvPicPr>
          <p:cNvPr id="5" name="Picture 4" descr="Screen Shot 2015-09-05 at 4.42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100" y="4800600"/>
            <a:ext cx="18669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758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Value of the Framework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Situates evaluation in the broader context of program planning and knowledge translation process</a:t>
            </a:r>
          </a:p>
          <a:p>
            <a:r>
              <a:rPr lang="en-AU" dirty="0" smtClean="0"/>
              <a:t>The framework is not issue/discipline specific</a:t>
            </a:r>
          </a:p>
          <a:p>
            <a:r>
              <a:rPr lang="en-AU" dirty="0" smtClean="0"/>
              <a:t>Contextualises the application of the principles in relation to the evaluator’s stance</a:t>
            </a:r>
          </a:p>
          <a:p>
            <a:r>
              <a:rPr lang="en-AU" dirty="0" smtClean="0"/>
              <a:t>Recognises the heterogeneity of Indigenous communities </a:t>
            </a:r>
          </a:p>
          <a:p>
            <a:pPr marL="0" indent="0">
              <a:buNone/>
            </a:pPr>
            <a:endParaRPr lang="en-AU" dirty="0" smtClean="0"/>
          </a:p>
          <a:p>
            <a:pPr marL="514350" indent="-514350">
              <a:buAutoNum type="arabicPeriod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20281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rgbClr val="C00000"/>
                </a:solidFill>
              </a:rPr>
              <a:t>Next Steps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484784"/>
            <a:ext cx="8723312" cy="49971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/>
              <a:t>To develop a set of </a:t>
            </a:r>
            <a:r>
              <a:rPr lang="en-AU" i="1" dirty="0" smtClean="0">
                <a:solidFill>
                  <a:srgbClr val="BB0000"/>
                </a:solidFill>
              </a:rPr>
              <a:t>culturally safe evaluation practices</a:t>
            </a:r>
            <a:r>
              <a:rPr lang="en-AU" dirty="0" smtClean="0"/>
              <a:t> aligned with an </a:t>
            </a:r>
            <a:r>
              <a:rPr lang="en-AU" i="1" dirty="0" smtClean="0">
                <a:solidFill>
                  <a:srgbClr val="BB0000"/>
                </a:solidFill>
              </a:rPr>
              <a:t>Indigenous evaluation framework </a:t>
            </a:r>
            <a:r>
              <a:rPr lang="en-AU" dirty="0" smtClean="0"/>
              <a:t>to strengthen how evaluations are undertaken</a:t>
            </a:r>
          </a:p>
          <a:p>
            <a:pPr marL="514350" indent="-514350">
              <a:buFont typeface="+mj-lt"/>
              <a:buAutoNum type="arabicPeriod"/>
            </a:pPr>
            <a:endParaRPr lang="en-AU" dirty="0" smtClean="0"/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To develop </a:t>
            </a:r>
            <a:r>
              <a:rPr lang="en-AU" i="1" dirty="0" smtClean="0">
                <a:solidFill>
                  <a:srgbClr val="BB0000"/>
                </a:solidFill>
              </a:rPr>
              <a:t>a practical resource </a:t>
            </a:r>
            <a:r>
              <a:rPr lang="en-AU" dirty="0" smtClean="0"/>
              <a:t>to assist with the design of culturally safe evaluations that are responsive to Indigenous communities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9889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304800"/>
            <a:ext cx="7493000" cy="6235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91880" y="692696"/>
            <a:ext cx="5328592" cy="646331"/>
          </a:xfrm>
          <a:prstGeom prst="rect">
            <a:avLst/>
          </a:prstGeom>
          <a:solidFill>
            <a:srgbClr val="07CEE9"/>
          </a:solidFill>
        </p:spPr>
        <p:txBody>
          <a:bodyPr wrap="square" rtlCol="0">
            <a:spAutoFit/>
          </a:bodyPr>
          <a:lstStyle/>
          <a:p>
            <a:pPr lvl="1"/>
            <a:r>
              <a:rPr lang="en-AU" dirty="0" smtClean="0"/>
              <a:t>Draft prompt: </a:t>
            </a:r>
          </a:p>
          <a:p>
            <a:pPr lvl="1"/>
            <a:r>
              <a:rPr lang="en-AU" dirty="0" smtClean="0"/>
              <a:t>“What does a culturally safe evaluation look like?”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37319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6412700" cy="4414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411413" y="3716338"/>
            <a:ext cx="2160587" cy="739775"/>
          </a:xfrm>
          <a:prstGeom prst="rect">
            <a:avLst/>
          </a:prstGeom>
          <a:solidFill>
            <a:schemeClr val="bg1">
              <a:lumMod val="75000"/>
              <a:alpha val="72000"/>
            </a:schemeClr>
          </a:solidFill>
          <a:ln w="25400"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400" dirty="0">
                <a:latin typeface="+mn-lt"/>
              </a:rPr>
              <a:t>low importance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400" dirty="0">
                <a:latin typeface="+mn-lt"/>
              </a:rPr>
              <a:t>&amp;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400" dirty="0">
                <a:latin typeface="+mn-lt"/>
              </a:rPr>
              <a:t>low feasibility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076825" y="3716338"/>
            <a:ext cx="2159000" cy="831850"/>
          </a:xfrm>
          <a:prstGeom prst="rect">
            <a:avLst/>
          </a:prstGeom>
          <a:solidFill>
            <a:srgbClr val="FCF600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1400"/>
              <a:t>low importance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1400"/>
              <a:t>&amp;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000"/>
              <a:t>high feasibility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11413" y="2060575"/>
            <a:ext cx="2160587" cy="83185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5400"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000" dirty="0">
                <a:latin typeface="+mn-lt"/>
              </a:rPr>
              <a:t>high importance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400" dirty="0">
                <a:latin typeface="+mn-lt"/>
              </a:rPr>
              <a:t>&amp;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400" dirty="0">
                <a:latin typeface="+mn-lt"/>
              </a:rPr>
              <a:t>low feasibility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111175" y="1939203"/>
            <a:ext cx="2159000" cy="954088"/>
          </a:xfrm>
          <a:prstGeom prst="rect">
            <a:avLst/>
          </a:prstGeom>
          <a:solidFill>
            <a:srgbClr val="00B050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000" dirty="0"/>
              <a:t>high importance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1400" dirty="0"/>
              <a:t>&amp;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000" dirty="0"/>
              <a:t>high feasibility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067944" y="5805264"/>
            <a:ext cx="129540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1800" dirty="0"/>
              <a:t>FEASIBILITY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 rot="-5400000">
            <a:off x="403923" y="3676104"/>
            <a:ext cx="1728192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1800" dirty="0"/>
              <a:t>IMPORTANCE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339752" y="1268760"/>
            <a:ext cx="1800200" cy="144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AU"/>
          </a:p>
        </p:txBody>
      </p:sp>
      <p:sp>
        <p:nvSpPr>
          <p:cNvPr id="13325" name="Title 1"/>
          <p:cNvSpPr>
            <a:spLocks noGrp="1"/>
          </p:cNvSpPr>
          <p:nvPr>
            <p:ph type="title"/>
          </p:nvPr>
        </p:nvSpPr>
        <p:spPr>
          <a:xfrm>
            <a:off x="292099" y="187831"/>
            <a:ext cx="8589963" cy="1143000"/>
          </a:xfrm>
        </p:spPr>
        <p:txBody>
          <a:bodyPr/>
          <a:lstStyle/>
          <a:p>
            <a:pPr eaLnBrk="1" hangingPunct="1"/>
            <a:r>
              <a:rPr lang="en-AU" altLang="en-US" dirty="0" smtClean="0">
                <a:solidFill>
                  <a:srgbClr val="C00000"/>
                </a:solidFill>
              </a:rPr>
              <a:t>Prioritising strategies</a:t>
            </a:r>
          </a:p>
        </p:txBody>
      </p:sp>
    </p:spTree>
    <p:extLst>
      <p:ext uri="{BB962C8B-B14F-4D97-AF65-F5344CB8AC3E}">
        <p14:creationId xmlns:p14="http://schemas.microsoft.com/office/powerpoint/2010/main" val="2061043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Knowledge Translation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</a:t>
            </a:r>
            <a:r>
              <a:rPr lang="en-AU" dirty="0" smtClean="0"/>
              <a:t>nform professional development and capacity building activities for evaluators</a:t>
            </a:r>
          </a:p>
          <a:p>
            <a:r>
              <a:rPr lang="en-AU" dirty="0" smtClean="0"/>
              <a:t>Implications for commissioners of evaluation on how to support culturally safe evaluations</a:t>
            </a:r>
          </a:p>
          <a:p>
            <a:r>
              <a:rPr lang="en-AU" dirty="0" smtClean="0"/>
              <a:t>Implications for communities on what they should expect when they get involved in an evaluation</a:t>
            </a:r>
          </a:p>
          <a:p>
            <a:r>
              <a:rPr lang="en-AU" dirty="0" smtClean="0"/>
              <a:t>Potentially produce written or e-resource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9494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AU" sz="4400" dirty="0" smtClean="0">
                <a:solidFill>
                  <a:srgbClr val="BB0000"/>
                </a:solidFill>
              </a:rPr>
              <a:t>Acknowledgments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Members of the team who can’t be here today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Our respective </a:t>
            </a:r>
            <a:r>
              <a:rPr lang="en-US" dirty="0" err="1" smtClean="0"/>
              <a:t>organisations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Those who have participated thus far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Sch-popltnHealth_12_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 flipV="1">
            <a:off x="4283968" y="5618231"/>
            <a:ext cx="1800200" cy="779429"/>
          </a:xfrm>
          <a:prstGeom prst="rect">
            <a:avLst/>
          </a:prstGeom>
        </p:spPr>
      </p:pic>
      <p:pic>
        <p:nvPicPr>
          <p:cNvPr id="6" name="Picture 5" descr="whakauae 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292831"/>
            <a:ext cx="1515616" cy="947260"/>
          </a:xfrm>
          <a:prstGeom prst="rect">
            <a:avLst/>
          </a:prstGeom>
        </p:spPr>
      </p:pic>
      <p:pic>
        <p:nvPicPr>
          <p:cNvPr id="7" name="Picture 6" descr="SA-Health-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649961"/>
            <a:ext cx="1268760" cy="1268760"/>
          </a:xfrm>
          <a:prstGeom prst="rect">
            <a:avLst/>
          </a:prstGeom>
        </p:spPr>
      </p:pic>
      <p:pic>
        <p:nvPicPr>
          <p:cNvPr id="8" name="Picture 7" descr="http://www.oztrekk.com/images/JCU_Logo_RGB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765" y="5574638"/>
            <a:ext cx="1771650" cy="932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kinnect-log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" y="5706067"/>
            <a:ext cx="3187245" cy="66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452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BB0000"/>
                </a:solidFill>
              </a:rPr>
              <a:t>Final Words</a:t>
            </a:r>
            <a:endParaRPr lang="en-US" dirty="0">
              <a:solidFill>
                <a:srgbClr val="BB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more information or if you would like to participate in the next stage of the process please contact: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Associate Professor </a:t>
            </a:r>
            <a:r>
              <a:rPr lang="en-US" dirty="0"/>
              <a:t>M</a:t>
            </a:r>
            <a:r>
              <a:rPr lang="en-US" dirty="0" smtClean="0"/>
              <a:t>argaret Cargo</a:t>
            </a:r>
          </a:p>
          <a:p>
            <a:pPr marL="0" indent="0" algn="ctr">
              <a:buNone/>
            </a:pPr>
            <a:r>
              <a:rPr lang="en-US" dirty="0">
                <a:hlinkClick r:id="rId3"/>
              </a:rPr>
              <a:t>Margaret.Cargo@</a:t>
            </a:r>
            <a:r>
              <a:rPr lang="en-US" dirty="0" smtClean="0">
                <a:hlinkClick r:id="rId3"/>
              </a:rPr>
              <a:t>unisa.edu.au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Dr Amohia Boulton</a:t>
            </a:r>
          </a:p>
          <a:p>
            <a:pPr marL="0" indent="0" algn="ctr">
              <a:buNone/>
            </a:pPr>
            <a:r>
              <a:rPr lang="en-US" dirty="0" smtClean="0">
                <a:hlinkClick r:id="rId4"/>
              </a:rPr>
              <a:t>amohia@whakauae.co.nz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489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BB0000"/>
                </a:solidFill>
              </a:rPr>
              <a:t>Today’s Aims </a:t>
            </a:r>
            <a:endParaRPr lang="en-AU" dirty="0">
              <a:solidFill>
                <a:srgbClr val="BB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568952" cy="5256584"/>
          </a:xfrm>
        </p:spPr>
        <p:txBody>
          <a:bodyPr>
            <a:noAutofit/>
          </a:bodyPr>
          <a:lstStyle/>
          <a:p>
            <a:endParaRPr lang="en-AU" sz="1000" dirty="0" smtClean="0"/>
          </a:p>
          <a:p>
            <a:pPr marL="0" indent="0">
              <a:buNone/>
            </a:pPr>
            <a:endParaRPr lang="en-AU" sz="1000" dirty="0"/>
          </a:p>
          <a:p>
            <a:r>
              <a:rPr lang="en-AU" dirty="0" smtClean="0"/>
              <a:t>Present an evaluation framework</a:t>
            </a:r>
          </a:p>
          <a:p>
            <a:pPr marL="0" indent="0">
              <a:buNone/>
            </a:pPr>
            <a:endParaRPr lang="en-AU" dirty="0" smtClean="0"/>
          </a:p>
          <a:p>
            <a:endParaRPr lang="en-AU" sz="1000" dirty="0" smtClean="0"/>
          </a:p>
          <a:p>
            <a:r>
              <a:rPr lang="en-AU" dirty="0" smtClean="0"/>
              <a:t>Provide an overview of a concept mapping study that uses the framework as a springboard for identifying culturally safe evaluation practices</a:t>
            </a:r>
          </a:p>
          <a:p>
            <a:pPr marL="0" indent="0">
              <a:buNone/>
            </a:pPr>
            <a:endParaRPr lang="en-AU" sz="2800" dirty="0"/>
          </a:p>
          <a:p>
            <a:pPr marL="514350" indent="-514350">
              <a:buFont typeface="+mj-lt"/>
              <a:buAutoNum type="arabicPeriod"/>
            </a:pPr>
            <a:endParaRPr lang="en-AU" sz="2800" dirty="0" smtClean="0"/>
          </a:p>
          <a:p>
            <a:pPr marL="514350" indent="-514350">
              <a:buFont typeface="+mj-lt"/>
              <a:buAutoNum type="arabicPeriod"/>
            </a:pPr>
            <a:endParaRPr lang="en-AU" sz="2800" dirty="0" smtClean="0"/>
          </a:p>
          <a:p>
            <a:pPr marL="514350" indent="-514350">
              <a:buFont typeface="+mj-lt"/>
              <a:buAutoNum type="arabicPeriod"/>
            </a:pPr>
            <a:endParaRPr lang="en-AU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BB0000"/>
                </a:solidFill>
              </a:rPr>
              <a:t>Rationale</a:t>
            </a:r>
            <a:endParaRPr lang="en-AU" dirty="0">
              <a:solidFill>
                <a:srgbClr val="BB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AU" dirty="0" smtClean="0"/>
              <a:t>Indigenous peoples experience poorer health, economic, education and social wellbeing outcomes than other populations</a:t>
            </a:r>
          </a:p>
          <a:p>
            <a:endParaRPr lang="en-AU" sz="1200" dirty="0" smtClean="0"/>
          </a:p>
          <a:p>
            <a:r>
              <a:rPr lang="en-AU" dirty="0" smtClean="0"/>
              <a:t>“Over-researched”</a:t>
            </a:r>
          </a:p>
          <a:p>
            <a:endParaRPr lang="en-AU" sz="1000" dirty="0" smtClean="0"/>
          </a:p>
          <a:p>
            <a:r>
              <a:rPr lang="en-AU" dirty="0" smtClean="0"/>
              <a:t>Evaluations are neither culturally appropriate nor of benefit to Indigenous people</a:t>
            </a:r>
          </a:p>
          <a:p>
            <a:endParaRPr lang="en-AU" sz="1000" dirty="0" smtClean="0"/>
          </a:p>
          <a:p>
            <a:r>
              <a:rPr lang="en-AU" dirty="0" smtClean="0"/>
              <a:t>Interest in taking control of our own “data” and using our own processes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BB0000"/>
                </a:solidFill>
              </a:rPr>
              <a:t>Rationale</a:t>
            </a:r>
            <a:endParaRPr lang="en-AU" dirty="0">
              <a:solidFill>
                <a:srgbClr val="BB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5069160"/>
          </a:xfrm>
        </p:spPr>
        <p:txBody>
          <a:bodyPr>
            <a:normAutofit/>
          </a:bodyPr>
          <a:lstStyle/>
          <a:p>
            <a:r>
              <a:rPr lang="en-AU" dirty="0" smtClean="0"/>
              <a:t>As evaluators we draw on a set of values or principles in the conduct of our work</a:t>
            </a:r>
          </a:p>
          <a:p>
            <a:endParaRPr lang="en-AU" sz="1000" dirty="0" smtClean="0"/>
          </a:p>
          <a:p>
            <a:r>
              <a:rPr lang="en-AU" dirty="0" smtClean="0"/>
              <a:t>What is the interface between our values and those of the community in which we work?</a:t>
            </a:r>
          </a:p>
          <a:p>
            <a:pPr lvl="1"/>
            <a:r>
              <a:rPr lang="en-AU" dirty="0" smtClean="0"/>
              <a:t>Who is the </a:t>
            </a:r>
            <a:r>
              <a:rPr lang="en-AU" dirty="0" err="1" smtClean="0"/>
              <a:t>evaluand</a:t>
            </a:r>
            <a:r>
              <a:rPr lang="en-AU" dirty="0" smtClean="0"/>
              <a:t>? </a:t>
            </a:r>
          </a:p>
          <a:p>
            <a:pPr lvl="1"/>
            <a:r>
              <a:rPr lang="en-AU" dirty="0" smtClean="0"/>
              <a:t>Who comprises the community of interest? </a:t>
            </a:r>
          </a:p>
          <a:p>
            <a:pPr lvl="1"/>
            <a:r>
              <a:rPr lang="en-AU" dirty="0" smtClean="0"/>
              <a:t>What judgements are being made, based on what criteria/knowledge/worldview?</a:t>
            </a: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776576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BB0000"/>
                </a:solidFill>
              </a:rPr>
              <a:t>We Asked </a:t>
            </a:r>
            <a:r>
              <a:rPr lang="en-AU" dirty="0">
                <a:solidFill>
                  <a:srgbClr val="BB0000"/>
                </a:solidFill>
              </a:rPr>
              <a:t>O</a:t>
            </a:r>
            <a:r>
              <a:rPr lang="en-AU" dirty="0" smtClean="0">
                <a:solidFill>
                  <a:srgbClr val="BB0000"/>
                </a:solidFill>
              </a:rPr>
              <a:t>urselves:</a:t>
            </a:r>
            <a:endParaRPr lang="en-AU" dirty="0">
              <a:solidFill>
                <a:srgbClr val="BB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Is there merit in developing overarching Trans-Tasman principles to guide evaluation activities with Indigenous communities in New Zealand and Australia</a:t>
            </a:r>
            <a:r>
              <a:rPr lang="en-NZ" dirty="0" smtClean="0"/>
              <a:t>?</a:t>
            </a:r>
          </a:p>
          <a:p>
            <a:endParaRPr lang="en-NZ" sz="1000" dirty="0"/>
          </a:p>
          <a:p>
            <a:endParaRPr lang="en-NZ" sz="1000" dirty="0" smtClean="0"/>
          </a:p>
          <a:p>
            <a:endParaRPr lang="en-NZ" sz="1000" dirty="0"/>
          </a:p>
          <a:p>
            <a:endParaRPr lang="en-AU" sz="1000" dirty="0" smtClean="0"/>
          </a:p>
          <a:p>
            <a:r>
              <a:rPr lang="en-AU" dirty="0" smtClean="0"/>
              <a:t>Is it possible to develop a set of practice-based principles to guide culturally appropriate evaluation with Indigenous populations?</a:t>
            </a:r>
          </a:p>
          <a:p>
            <a:endParaRPr lang="en-AU" dirty="0" smtClean="0"/>
          </a:p>
          <a:p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BB0000"/>
                </a:solidFill>
              </a:rPr>
              <a:t>Background</a:t>
            </a:r>
            <a:endParaRPr lang="en-AU" dirty="0">
              <a:solidFill>
                <a:srgbClr val="BB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Literature and scoping review 2013</a:t>
            </a:r>
          </a:p>
          <a:p>
            <a:endParaRPr lang="en-AU" sz="1100" dirty="0" smtClean="0"/>
          </a:p>
          <a:p>
            <a:r>
              <a:rPr lang="en-AU" dirty="0" smtClean="0"/>
              <a:t>Ethics approval</a:t>
            </a:r>
          </a:p>
          <a:p>
            <a:endParaRPr lang="en-AU" sz="1000" dirty="0" smtClean="0"/>
          </a:p>
          <a:p>
            <a:r>
              <a:rPr lang="en-AU" dirty="0" smtClean="0"/>
              <a:t>Development of draft evaluation principles to guide culturally safe evaluation practice</a:t>
            </a:r>
          </a:p>
          <a:p>
            <a:endParaRPr lang="en-AU" sz="1000" dirty="0" smtClean="0"/>
          </a:p>
          <a:p>
            <a:r>
              <a:rPr lang="en-AU" dirty="0" smtClean="0"/>
              <a:t>Draft principles presented to </a:t>
            </a:r>
          </a:p>
          <a:p>
            <a:pPr lvl="1"/>
            <a:r>
              <a:rPr lang="en-AU" dirty="0" smtClean="0"/>
              <a:t>AES Conference 2013, 2014</a:t>
            </a:r>
            <a:endParaRPr lang="en-AU" dirty="0"/>
          </a:p>
          <a:p>
            <a:pPr lvl="1"/>
            <a:r>
              <a:rPr lang="en-AU" dirty="0" smtClean="0"/>
              <a:t>Australian Health Promotion Association Conference, 2014 </a:t>
            </a:r>
          </a:p>
          <a:p>
            <a:pPr lvl="1"/>
            <a:endParaRPr lang="en-AU" sz="1000" dirty="0"/>
          </a:p>
          <a:p>
            <a:r>
              <a:rPr lang="en-AU" dirty="0" smtClean="0"/>
              <a:t>Development of principles – iterative process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10634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BB0000"/>
                </a:solidFill>
              </a:rPr>
              <a:t>Revised Principles (2015) </a:t>
            </a:r>
            <a:endParaRPr lang="en-AU" dirty="0">
              <a:solidFill>
                <a:srgbClr val="BB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AU" dirty="0" smtClean="0"/>
              <a:t>Respect </a:t>
            </a:r>
            <a:r>
              <a:rPr lang="en-AU" dirty="0"/>
              <a:t>Indigenous people’s right to </a:t>
            </a:r>
            <a:r>
              <a:rPr lang="en-AU" b="1" dirty="0"/>
              <a:t>self-</a:t>
            </a:r>
            <a:r>
              <a:rPr lang="en-AU" b="1" dirty="0" smtClean="0"/>
              <a:t>determination</a:t>
            </a:r>
            <a:r>
              <a:rPr lang="en-AU" dirty="0" smtClean="0"/>
              <a:t> </a:t>
            </a:r>
            <a:endParaRPr lang="en-AU" dirty="0"/>
          </a:p>
          <a:p>
            <a:pPr marL="514350" lvl="0" indent="-514350">
              <a:buFont typeface="+mj-lt"/>
              <a:buAutoNum type="arabicPeriod"/>
            </a:pPr>
            <a:r>
              <a:rPr lang="en-AU" dirty="0" smtClean="0"/>
              <a:t>Actively </a:t>
            </a:r>
            <a:r>
              <a:rPr lang="en-AU" b="1" dirty="0"/>
              <a:t>engage</a:t>
            </a:r>
            <a:r>
              <a:rPr lang="en-AU" dirty="0"/>
              <a:t> the Indigenous community in the </a:t>
            </a:r>
            <a:r>
              <a:rPr lang="en-AU" dirty="0" smtClean="0"/>
              <a:t>evaluation</a:t>
            </a:r>
            <a:endParaRPr lang="en-AU" dirty="0"/>
          </a:p>
          <a:p>
            <a:pPr marL="514350" lvl="0" indent="-514350">
              <a:buFont typeface="+mj-lt"/>
              <a:buAutoNum type="arabicPeriod"/>
            </a:pPr>
            <a:r>
              <a:rPr lang="en-AU" dirty="0" smtClean="0"/>
              <a:t>Respect </a:t>
            </a:r>
            <a:r>
              <a:rPr lang="en-AU" dirty="0"/>
              <a:t>for </a:t>
            </a:r>
            <a:r>
              <a:rPr lang="en-AU" b="1" dirty="0"/>
              <a:t>diversity amongst indigenous peoples</a:t>
            </a:r>
            <a:r>
              <a:rPr lang="en-AU" dirty="0"/>
              <a:t> and their </a:t>
            </a:r>
            <a:r>
              <a:rPr lang="en-AU" b="1" dirty="0"/>
              <a:t>respective </a:t>
            </a:r>
            <a:r>
              <a:rPr lang="en-AU" b="1" dirty="0" smtClean="0"/>
              <a:t>cultural protocols</a:t>
            </a:r>
            <a:endParaRPr lang="en-AU" dirty="0"/>
          </a:p>
          <a:p>
            <a:pPr marL="514350" lvl="0" indent="-514350">
              <a:buFont typeface="+mj-lt"/>
              <a:buAutoNum type="arabicPeriod"/>
            </a:pPr>
            <a:r>
              <a:rPr lang="en-AU" dirty="0"/>
              <a:t>Respect and support </a:t>
            </a:r>
            <a:r>
              <a:rPr lang="en-AU" b="1" dirty="0"/>
              <a:t>Indigenous cultural values, knowledge and belief </a:t>
            </a:r>
            <a:r>
              <a:rPr lang="en-AU" b="1" dirty="0" smtClean="0"/>
              <a:t>systems</a:t>
            </a:r>
            <a:endParaRPr lang="en-AU" dirty="0"/>
          </a:p>
          <a:p>
            <a:pPr marL="514350" lvl="0" indent="-514350">
              <a:buFont typeface="+mj-lt"/>
              <a:buAutoNum type="arabicPeriod"/>
            </a:pPr>
            <a:r>
              <a:rPr lang="en-AU" dirty="0"/>
              <a:t>Develop Indigenous </a:t>
            </a:r>
            <a:r>
              <a:rPr lang="en-AU" b="1" dirty="0"/>
              <a:t>capacity</a:t>
            </a:r>
            <a:r>
              <a:rPr lang="en-AU" dirty="0"/>
              <a:t> during the evaluation </a:t>
            </a:r>
            <a:r>
              <a:rPr lang="en-AU" dirty="0" smtClean="0"/>
              <a:t>process</a:t>
            </a:r>
            <a:endParaRPr lang="en-AU" dirty="0"/>
          </a:p>
          <a:p>
            <a:pPr marL="514350" lvl="0" indent="-514350">
              <a:buFont typeface="+mj-lt"/>
              <a:buAutoNum type="arabicPeriod"/>
            </a:pPr>
            <a:r>
              <a:rPr lang="en-AU" b="1" dirty="0" smtClean="0"/>
              <a:t>Trust</a:t>
            </a:r>
            <a:r>
              <a:rPr lang="en-AU" dirty="0"/>
              <a:t>, </a:t>
            </a:r>
            <a:r>
              <a:rPr lang="en-AU" b="1" dirty="0"/>
              <a:t>respect</a:t>
            </a:r>
            <a:r>
              <a:rPr lang="en-AU" dirty="0"/>
              <a:t> and </a:t>
            </a:r>
            <a:r>
              <a:rPr lang="en-AU" b="1" dirty="0"/>
              <a:t>reciprocity</a:t>
            </a:r>
            <a:r>
              <a:rPr lang="en-AU" dirty="0"/>
              <a:t> characterises the relationship between the evaluators and the Indigenous </a:t>
            </a:r>
            <a:r>
              <a:rPr lang="en-AU" dirty="0" smtClean="0"/>
              <a:t>community </a:t>
            </a:r>
            <a:endParaRPr lang="en-AU" dirty="0"/>
          </a:p>
          <a:p>
            <a:pPr marL="514350" lvl="0" indent="-514350">
              <a:buFont typeface="+mj-lt"/>
              <a:buAutoNum type="arabicPeriod"/>
            </a:pPr>
            <a:r>
              <a:rPr lang="en-AU" dirty="0"/>
              <a:t>Evaluators demonstrate </a:t>
            </a:r>
            <a:r>
              <a:rPr lang="en-AU" b="1" dirty="0"/>
              <a:t>flexibility</a:t>
            </a:r>
            <a:r>
              <a:rPr lang="en-AU" dirty="0"/>
              <a:t> in carrying out the evaluation such that the evaluation is </a:t>
            </a:r>
            <a:r>
              <a:rPr lang="en-AU" b="1" dirty="0"/>
              <a:t>responsive</a:t>
            </a:r>
            <a:r>
              <a:rPr lang="en-AU" dirty="0"/>
              <a:t> to the needs and issues raised by the Indigenous </a:t>
            </a:r>
            <a:r>
              <a:rPr lang="en-AU" dirty="0" smtClean="0"/>
              <a:t>community</a:t>
            </a:r>
            <a:endParaRPr lang="en-AU" dirty="0"/>
          </a:p>
          <a:p>
            <a:pPr marL="514350" lvl="0" indent="-514350">
              <a:buFont typeface="+mj-lt"/>
              <a:buAutoNum type="arabicPeriod"/>
            </a:pPr>
            <a:r>
              <a:rPr lang="en-AU" dirty="0"/>
              <a:t>Evaluation contributes to broader </a:t>
            </a:r>
            <a:r>
              <a:rPr lang="en-AU" b="1" dirty="0"/>
              <a:t>social </a:t>
            </a:r>
            <a:r>
              <a:rPr lang="en-AU" b="1" dirty="0" smtClean="0"/>
              <a:t>change</a:t>
            </a:r>
            <a:r>
              <a:rPr lang="en-AU" dirty="0" smtClean="0"/>
              <a:t> </a:t>
            </a:r>
            <a:endParaRPr lang="en-AU" dirty="0"/>
          </a:p>
          <a:p>
            <a:pPr marL="514350" lvl="0" indent="-514350">
              <a:buFont typeface="+mj-lt"/>
              <a:buAutoNum type="arabicPeriod"/>
            </a:pPr>
            <a:r>
              <a:rPr lang="en-AU" dirty="0"/>
              <a:t>Evaluation projects must be </a:t>
            </a:r>
            <a:r>
              <a:rPr lang="en-AU" b="1" dirty="0"/>
              <a:t>relevant and findings used </a:t>
            </a:r>
            <a:r>
              <a:rPr lang="en-AU" dirty="0"/>
              <a:t>in a way that meet the needs and priorities of the Indigenous </a:t>
            </a:r>
            <a:r>
              <a:rPr lang="en-AU" dirty="0" smtClean="0"/>
              <a:t>community </a:t>
            </a:r>
            <a:endParaRPr lang="en-AU" dirty="0"/>
          </a:p>
          <a:p>
            <a:pPr marL="514350" lvl="0" indent="-514350">
              <a:buFont typeface="+mj-lt"/>
              <a:buAutoNum type="arabicPeriod"/>
            </a:pPr>
            <a:r>
              <a:rPr lang="en-AU" dirty="0"/>
              <a:t>Guided by, and follow, existing institutional and/or Indigenous </a:t>
            </a:r>
            <a:r>
              <a:rPr lang="en-AU" b="1" dirty="0"/>
              <a:t>codes of research ethics </a:t>
            </a:r>
            <a:r>
              <a:rPr lang="en-AU" dirty="0"/>
              <a:t>or ethical </a:t>
            </a:r>
            <a:r>
              <a:rPr lang="en-AU" dirty="0" smtClean="0"/>
              <a:t>principles</a:t>
            </a: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17321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J005928 UniSA design of framework_v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060" b="-10060"/>
          <a:stretch>
            <a:fillRect/>
          </a:stretch>
        </p:blipFill>
        <p:spPr>
          <a:xfrm>
            <a:off x="28842" y="1052736"/>
            <a:ext cx="9132339" cy="5544914"/>
          </a:xfrm>
        </p:spPr>
      </p:pic>
      <p:sp>
        <p:nvSpPr>
          <p:cNvPr id="7" name="TextBox 6"/>
          <p:cNvSpPr txBox="1"/>
          <p:nvPr/>
        </p:nvSpPr>
        <p:spPr>
          <a:xfrm>
            <a:off x="1187624" y="476672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 smtClean="0">
                <a:solidFill>
                  <a:srgbClr val="C00000"/>
                </a:solidFill>
              </a:rPr>
              <a:t>Conceptual Framework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47649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4024</TotalTime>
  <Words>778</Words>
  <Application>Microsoft Macintosh PowerPoint</Application>
  <PresentationFormat>On-screen Show (4:3)</PresentationFormat>
  <Paragraphs>157</Paragraphs>
  <Slides>20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Strengthening Evaluation in the Indigenous Space: A Framework to Guide Culturally Safe Evaluation Practice</vt:lpstr>
      <vt:lpstr> Acknowledgments </vt:lpstr>
      <vt:lpstr>Today’s Aims </vt:lpstr>
      <vt:lpstr>Rationale</vt:lpstr>
      <vt:lpstr>Rationale</vt:lpstr>
      <vt:lpstr>We Asked Ourselves:</vt:lpstr>
      <vt:lpstr>Background</vt:lpstr>
      <vt:lpstr>Revised Principles (2015) </vt:lpstr>
      <vt:lpstr>PowerPoint Presentation</vt:lpstr>
      <vt:lpstr>Evaluation Process </vt:lpstr>
      <vt:lpstr>Layers of Complexity: Community</vt:lpstr>
      <vt:lpstr>Layers of Complexity: Participation</vt:lpstr>
      <vt:lpstr>Stance</vt:lpstr>
      <vt:lpstr>Layers of Complexity: Stance</vt:lpstr>
      <vt:lpstr>Value of the Framework</vt:lpstr>
      <vt:lpstr>Next Steps</vt:lpstr>
      <vt:lpstr>PowerPoint Presentation</vt:lpstr>
      <vt:lpstr>Prioritising strategies</vt:lpstr>
      <vt:lpstr>Knowledge Translation</vt:lpstr>
      <vt:lpstr>Final Words</vt:lpstr>
    </vt:vector>
  </TitlesOfParts>
  <Company>University of South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</dc:creator>
  <cp:lastModifiedBy>Amohia Boulton</cp:lastModifiedBy>
  <cp:revision>163</cp:revision>
  <cp:lastPrinted>2015-09-06T12:13:40Z</cp:lastPrinted>
  <dcterms:created xsi:type="dcterms:W3CDTF">2013-08-27T03:02:11Z</dcterms:created>
  <dcterms:modified xsi:type="dcterms:W3CDTF">2015-11-08T17:35:24Z</dcterms:modified>
</cp:coreProperties>
</file>