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56" r:id="rId2"/>
    <p:sldId id="323" r:id="rId3"/>
    <p:sldId id="260" r:id="rId4"/>
    <p:sldId id="269" r:id="rId5"/>
    <p:sldId id="296" r:id="rId6"/>
    <p:sldId id="270" r:id="rId7"/>
    <p:sldId id="297" r:id="rId8"/>
    <p:sldId id="302" r:id="rId9"/>
    <p:sldId id="325" r:id="rId10"/>
    <p:sldId id="298" r:id="rId11"/>
    <p:sldId id="331" r:id="rId12"/>
    <p:sldId id="327" r:id="rId13"/>
    <p:sldId id="330" r:id="rId14"/>
    <p:sldId id="328" r:id="rId15"/>
    <p:sldId id="329" r:id="rId16"/>
    <p:sldId id="304" r:id="rId17"/>
    <p:sldId id="333" r:id="rId18"/>
    <p:sldId id="308" r:id="rId19"/>
    <p:sldId id="306" r:id="rId20"/>
    <p:sldId id="307" r:id="rId21"/>
    <p:sldId id="305" r:id="rId22"/>
    <p:sldId id="341" r:id="rId23"/>
    <p:sldId id="311" r:id="rId24"/>
    <p:sldId id="332" r:id="rId25"/>
    <p:sldId id="334" r:id="rId26"/>
    <p:sldId id="310" r:id="rId27"/>
    <p:sldId id="335" r:id="rId28"/>
    <p:sldId id="316" r:id="rId29"/>
    <p:sldId id="338" r:id="rId30"/>
    <p:sldId id="337" r:id="rId31"/>
    <p:sldId id="318" r:id="rId32"/>
    <p:sldId id="320" r:id="rId33"/>
    <p:sldId id="339" r:id="rId34"/>
    <p:sldId id="340" r:id="rId35"/>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C" initials="Marg"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0000"/>
    <a:srgbClr val="ACA16C"/>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600" autoAdjust="0"/>
  </p:normalViewPr>
  <p:slideViewPr>
    <p:cSldViewPr>
      <p:cViewPr>
        <p:scale>
          <a:sx n="75" d="100"/>
          <a:sy n="75" d="100"/>
        </p:scale>
        <p:origin x="-1432" y="-1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3" d="100"/>
          <a:sy n="63" d="100"/>
        </p:scale>
        <p:origin x="-2976" y="-128"/>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commentAuthors" Target="commentAuthors.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529" cy="496335"/>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sz="quarter" idx="1"/>
          </p:nvPr>
        </p:nvSpPr>
        <p:spPr>
          <a:xfrm>
            <a:off x="3855082" y="0"/>
            <a:ext cx="2950529" cy="496335"/>
          </a:xfrm>
          <a:prstGeom prst="rect">
            <a:avLst/>
          </a:prstGeom>
        </p:spPr>
        <p:txBody>
          <a:bodyPr vert="horz" lIns="91440" tIns="45720" rIns="91440" bIns="45720" rtlCol="0"/>
          <a:lstStyle>
            <a:lvl1pPr algn="r">
              <a:defRPr sz="1200"/>
            </a:lvl1pPr>
          </a:lstStyle>
          <a:p>
            <a:fld id="{1C45FFAF-9FBE-4CF5-8F84-F7CE9C3526C9}" type="datetimeFigureOut">
              <a:rPr lang="en-AU" smtClean="0"/>
              <a:pPr/>
              <a:t>7/09/15</a:t>
            </a:fld>
            <a:endParaRPr lang="en-AU" dirty="0"/>
          </a:p>
        </p:txBody>
      </p:sp>
      <p:sp>
        <p:nvSpPr>
          <p:cNvPr id="4" name="Footer Placeholder 3"/>
          <p:cNvSpPr>
            <a:spLocks noGrp="1"/>
          </p:cNvSpPr>
          <p:nvPr>
            <p:ph type="ftr" sz="quarter" idx="2"/>
          </p:nvPr>
        </p:nvSpPr>
        <p:spPr>
          <a:xfrm>
            <a:off x="0" y="9441423"/>
            <a:ext cx="2950529" cy="496335"/>
          </a:xfrm>
          <a:prstGeom prst="rect">
            <a:avLst/>
          </a:prstGeom>
        </p:spPr>
        <p:txBody>
          <a:bodyPr vert="horz" lIns="91440" tIns="45720" rIns="91440" bIns="45720" rtlCol="0" anchor="b"/>
          <a:lstStyle>
            <a:lvl1pPr algn="l">
              <a:defRPr sz="1200"/>
            </a:lvl1pPr>
          </a:lstStyle>
          <a:p>
            <a:endParaRPr lang="en-AU" dirty="0"/>
          </a:p>
        </p:txBody>
      </p:sp>
      <p:sp>
        <p:nvSpPr>
          <p:cNvPr id="5" name="Slide Number Placeholder 4"/>
          <p:cNvSpPr>
            <a:spLocks noGrp="1"/>
          </p:cNvSpPr>
          <p:nvPr>
            <p:ph type="sldNum" sz="quarter" idx="3"/>
          </p:nvPr>
        </p:nvSpPr>
        <p:spPr>
          <a:xfrm>
            <a:off x="3855082" y="9441423"/>
            <a:ext cx="2950529" cy="496335"/>
          </a:xfrm>
          <a:prstGeom prst="rect">
            <a:avLst/>
          </a:prstGeom>
        </p:spPr>
        <p:txBody>
          <a:bodyPr vert="horz" lIns="91440" tIns="45720" rIns="91440" bIns="45720" rtlCol="0" anchor="b"/>
          <a:lstStyle>
            <a:lvl1pPr algn="r">
              <a:defRPr sz="1200"/>
            </a:lvl1pPr>
          </a:lstStyle>
          <a:p>
            <a:fld id="{9DC5E1C7-9765-4195-8479-05FE5891C87E}" type="slidenum">
              <a:rPr lang="en-AU" smtClean="0"/>
              <a:pPr/>
              <a:t>‹#›</a:t>
            </a:fld>
            <a:endParaRPr lang="en-AU" dirty="0"/>
          </a:p>
        </p:txBody>
      </p:sp>
    </p:spTree>
    <p:extLst>
      <p:ext uri="{BB962C8B-B14F-4D97-AF65-F5344CB8AC3E}">
        <p14:creationId xmlns:p14="http://schemas.microsoft.com/office/powerpoint/2010/main" val="15401250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529" cy="496335"/>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55082" y="0"/>
            <a:ext cx="2950529" cy="496335"/>
          </a:xfrm>
          <a:prstGeom prst="rect">
            <a:avLst/>
          </a:prstGeom>
        </p:spPr>
        <p:txBody>
          <a:bodyPr vert="horz" lIns="91440" tIns="45720" rIns="91440" bIns="45720" rtlCol="0"/>
          <a:lstStyle>
            <a:lvl1pPr algn="r">
              <a:defRPr sz="1200"/>
            </a:lvl1pPr>
          </a:lstStyle>
          <a:p>
            <a:fld id="{40388A8F-5223-4CEA-A2A4-14A3ED452087}" type="datetimeFigureOut">
              <a:rPr lang="en-NZ" smtClean="0"/>
              <a:pPr/>
              <a:t>7/09/15</a:t>
            </a:fld>
            <a:endParaRPr lang="en-NZ" dirty="0"/>
          </a:p>
        </p:txBody>
      </p:sp>
      <p:sp>
        <p:nvSpPr>
          <p:cNvPr id="4" name="Slide Image Placeholder 3"/>
          <p:cNvSpPr>
            <a:spLocks noGrp="1" noRot="1" noChangeAspect="1"/>
          </p:cNvSpPr>
          <p:nvPr>
            <p:ph type="sldImg" idx="2"/>
          </p:nvPr>
        </p:nvSpPr>
        <p:spPr>
          <a:xfrm>
            <a:off x="919163" y="746125"/>
            <a:ext cx="4968875" cy="372745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0403" y="4721503"/>
            <a:ext cx="5446396" cy="447175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1423"/>
            <a:ext cx="2950529" cy="496335"/>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55082" y="9441423"/>
            <a:ext cx="2950529" cy="496335"/>
          </a:xfrm>
          <a:prstGeom prst="rect">
            <a:avLst/>
          </a:prstGeom>
        </p:spPr>
        <p:txBody>
          <a:bodyPr vert="horz" lIns="91440" tIns="45720" rIns="91440" bIns="45720" rtlCol="0" anchor="b"/>
          <a:lstStyle>
            <a:lvl1pPr algn="r">
              <a:defRPr sz="1200"/>
            </a:lvl1pPr>
          </a:lstStyle>
          <a:p>
            <a:fld id="{8CDCD116-2A1E-4AD2-885D-214A423CC99F}" type="slidenum">
              <a:rPr lang="en-NZ" smtClean="0"/>
              <a:pPr/>
              <a:t>‹#›</a:t>
            </a:fld>
            <a:endParaRPr lang="en-NZ" dirty="0"/>
          </a:p>
        </p:txBody>
      </p:sp>
    </p:spTree>
    <p:extLst>
      <p:ext uri="{BB962C8B-B14F-4D97-AF65-F5344CB8AC3E}">
        <p14:creationId xmlns:p14="http://schemas.microsoft.com/office/powerpoint/2010/main" val="3794643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b="0"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1</a:t>
            </a:fld>
            <a:endParaRPr lang="en-NZ" dirty="0"/>
          </a:p>
        </p:txBody>
      </p:sp>
    </p:spTree>
    <p:extLst>
      <p:ext uri="{BB962C8B-B14F-4D97-AF65-F5344CB8AC3E}">
        <p14:creationId xmlns:p14="http://schemas.microsoft.com/office/powerpoint/2010/main" val="15568775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Guidelines</a:t>
            </a:r>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10</a:t>
            </a:fld>
            <a:endParaRPr lang="en-NZ" dirty="0"/>
          </a:p>
        </p:txBody>
      </p:sp>
    </p:spTree>
    <p:extLst>
      <p:ext uri="{BB962C8B-B14F-4D97-AF65-F5344CB8AC3E}">
        <p14:creationId xmlns:p14="http://schemas.microsoft.com/office/powerpoint/2010/main" val="3855587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11</a:t>
            </a:fld>
            <a:endParaRPr lang="en-NZ" dirty="0"/>
          </a:p>
        </p:txBody>
      </p:sp>
    </p:spTree>
    <p:extLst>
      <p:ext uri="{BB962C8B-B14F-4D97-AF65-F5344CB8AC3E}">
        <p14:creationId xmlns:p14="http://schemas.microsoft.com/office/powerpoint/2010/main" val="3855587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Guidelines development need to have weight e.g. </a:t>
            </a:r>
            <a:r>
              <a:rPr lang="en-AU" sz="1200" kern="1200" dirty="0" err="1" smtClean="0">
                <a:solidFill>
                  <a:schemeClr val="tx1"/>
                </a:solidFill>
                <a:effectLst/>
                <a:latin typeface="+mn-lt"/>
                <a:ea typeface="+mn-ea"/>
                <a:cs typeface="+mn-cs"/>
              </a:rPr>
              <a:t>Gov</a:t>
            </a:r>
            <a:r>
              <a:rPr lang="en-AU" sz="1200" kern="1200" dirty="0" smtClean="0">
                <a:solidFill>
                  <a:schemeClr val="tx1"/>
                </a:solidFill>
                <a:effectLst/>
                <a:latin typeface="+mn-lt"/>
                <a:ea typeface="+mn-ea"/>
                <a:cs typeface="+mn-cs"/>
              </a:rPr>
              <a:t> forced to comply</a:t>
            </a:r>
            <a:endParaRPr lang="en-NZ"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12</a:t>
            </a:fld>
            <a:endParaRPr lang="en-NZ" dirty="0"/>
          </a:p>
        </p:txBody>
      </p:sp>
    </p:spTree>
    <p:extLst>
      <p:ext uri="{BB962C8B-B14F-4D97-AF65-F5344CB8AC3E}">
        <p14:creationId xmlns:p14="http://schemas.microsoft.com/office/powerpoint/2010/main" val="3855587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AU" sz="1200" kern="1200" dirty="0" smtClean="0">
                <a:solidFill>
                  <a:schemeClr val="tx1"/>
                </a:solidFill>
                <a:effectLst/>
                <a:latin typeface="+mn-lt"/>
                <a:ea typeface="+mn-ea"/>
                <a:cs typeface="+mn-cs"/>
              </a:rPr>
              <a:t>How to ensure that the people who have participated have been reported back to in a very respectful way, not just in formal/end point but also during,</a:t>
            </a:r>
          </a:p>
          <a:p>
            <a:pPr lvl="0"/>
            <a:endParaRPr lang="en-NZ" sz="1200" kern="1200" dirty="0" smtClean="0">
              <a:solidFill>
                <a:schemeClr val="tx1"/>
              </a:solidFill>
              <a:effectLst/>
              <a:latin typeface="+mn-lt"/>
              <a:ea typeface="+mn-ea"/>
              <a:cs typeface="+mn-cs"/>
            </a:endParaRPr>
          </a:p>
          <a:p>
            <a:pPr lvl="0"/>
            <a:r>
              <a:rPr lang="en-AU" sz="1200" kern="1200" dirty="0" smtClean="0">
                <a:solidFill>
                  <a:schemeClr val="tx1"/>
                </a:solidFill>
                <a:effectLst/>
                <a:latin typeface="+mn-lt"/>
                <a:ea typeface="+mn-ea"/>
                <a:cs typeface="+mn-cs"/>
              </a:rPr>
              <a:t>How to ensure that the original client is committed to improvement and do engage with the findings and take action.</a:t>
            </a:r>
            <a:endParaRPr lang="en-NZ"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13</a:t>
            </a:fld>
            <a:endParaRPr lang="en-NZ" dirty="0"/>
          </a:p>
        </p:txBody>
      </p:sp>
    </p:spTree>
    <p:extLst>
      <p:ext uri="{BB962C8B-B14F-4D97-AF65-F5344CB8AC3E}">
        <p14:creationId xmlns:p14="http://schemas.microsoft.com/office/powerpoint/2010/main" val="3855587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Building indigenous capacity is crucial</a:t>
            </a:r>
          </a:p>
          <a:p>
            <a:r>
              <a:rPr lang="en-US" dirty="0" smtClean="0"/>
              <a:t>Indigenous cadetships</a:t>
            </a:r>
            <a:r>
              <a:rPr lang="en-US" baseline="0" dirty="0" smtClean="0"/>
              <a:t> </a:t>
            </a:r>
          </a:p>
          <a:p>
            <a:r>
              <a:rPr lang="en-US" baseline="0" dirty="0" smtClean="0"/>
              <a:t>Putting a portion of money aside for capacity building</a:t>
            </a:r>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14</a:t>
            </a:fld>
            <a:endParaRPr lang="en-NZ" dirty="0"/>
          </a:p>
        </p:txBody>
      </p:sp>
    </p:spTree>
    <p:extLst>
      <p:ext uri="{BB962C8B-B14F-4D97-AF65-F5344CB8AC3E}">
        <p14:creationId xmlns:p14="http://schemas.microsoft.com/office/powerpoint/2010/main" val="3855587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15</a:t>
            </a:fld>
            <a:endParaRPr lang="en-NZ" dirty="0"/>
          </a:p>
        </p:txBody>
      </p:sp>
    </p:spTree>
    <p:extLst>
      <p:ext uri="{BB962C8B-B14F-4D97-AF65-F5344CB8AC3E}">
        <p14:creationId xmlns:p14="http://schemas.microsoft.com/office/powerpoint/2010/main" val="4025767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16</a:t>
            </a:fld>
            <a:endParaRPr lang="en-NZ" dirty="0"/>
          </a:p>
        </p:txBody>
      </p:sp>
    </p:spTree>
    <p:extLst>
      <p:ext uri="{BB962C8B-B14F-4D97-AF65-F5344CB8AC3E}">
        <p14:creationId xmlns:p14="http://schemas.microsoft.com/office/powerpoint/2010/main" val="3217782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17</a:t>
            </a:fld>
            <a:endParaRPr lang="en-NZ" dirty="0"/>
          </a:p>
        </p:txBody>
      </p:sp>
    </p:spTree>
    <p:extLst>
      <p:ext uri="{BB962C8B-B14F-4D97-AF65-F5344CB8AC3E}">
        <p14:creationId xmlns:p14="http://schemas.microsoft.com/office/powerpoint/2010/main" val="459780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18</a:t>
            </a:fld>
            <a:endParaRPr lang="en-NZ" dirty="0"/>
          </a:p>
        </p:txBody>
      </p:sp>
    </p:spTree>
    <p:extLst>
      <p:ext uri="{BB962C8B-B14F-4D97-AF65-F5344CB8AC3E}">
        <p14:creationId xmlns:p14="http://schemas.microsoft.com/office/powerpoint/2010/main" val="23437223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19</a:t>
            </a:fld>
            <a:endParaRPr lang="en-NZ" dirty="0"/>
          </a:p>
        </p:txBody>
      </p:sp>
    </p:spTree>
    <p:extLst>
      <p:ext uri="{BB962C8B-B14F-4D97-AF65-F5344CB8AC3E}">
        <p14:creationId xmlns:p14="http://schemas.microsoft.com/office/powerpoint/2010/main" val="3293708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2</a:t>
            </a:fld>
            <a:endParaRPr lang="en-NZ" dirty="0"/>
          </a:p>
        </p:txBody>
      </p:sp>
    </p:spTree>
    <p:extLst>
      <p:ext uri="{BB962C8B-B14F-4D97-AF65-F5344CB8AC3E}">
        <p14:creationId xmlns:p14="http://schemas.microsoft.com/office/powerpoint/2010/main" val="13497781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20</a:t>
            </a:fld>
            <a:endParaRPr lang="en-NZ" dirty="0"/>
          </a:p>
        </p:txBody>
      </p:sp>
    </p:spTree>
    <p:extLst>
      <p:ext uri="{BB962C8B-B14F-4D97-AF65-F5344CB8AC3E}">
        <p14:creationId xmlns:p14="http://schemas.microsoft.com/office/powerpoint/2010/main" val="4128929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Nan’s Keynote in 2013</a:t>
            </a:r>
          </a:p>
          <a:p>
            <a:endParaRPr lang="en-US" dirty="0" smtClean="0"/>
          </a:p>
          <a:p>
            <a:r>
              <a:rPr lang="en-US" dirty="0" smtClean="0"/>
              <a:t>Optimum</a:t>
            </a:r>
            <a:r>
              <a:rPr lang="en-US" baseline="0" dirty="0" smtClean="0"/>
              <a:t> is to move from the left had space to the right hand space</a:t>
            </a:r>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21</a:t>
            </a:fld>
            <a:endParaRPr lang="en-NZ" dirty="0"/>
          </a:p>
        </p:txBody>
      </p:sp>
    </p:spTree>
    <p:extLst>
      <p:ext uri="{BB962C8B-B14F-4D97-AF65-F5344CB8AC3E}">
        <p14:creationId xmlns:p14="http://schemas.microsoft.com/office/powerpoint/2010/main" val="28427783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22</a:t>
            </a:fld>
            <a:endParaRPr lang="en-NZ" dirty="0"/>
          </a:p>
        </p:txBody>
      </p:sp>
    </p:spTree>
    <p:extLst>
      <p:ext uri="{BB962C8B-B14F-4D97-AF65-F5344CB8AC3E}">
        <p14:creationId xmlns:p14="http://schemas.microsoft.com/office/powerpoint/2010/main" val="866990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23</a:t>
            </a:fld>
            <a:endParaRPr lang="en-NZ" dirty="0"/>
          </a:p>
        </p:txBody>
      </p:sp>
    </p:spTree>
    <p:extLst>
      <p:ext uri="{BB962C8B-B14F-4D97-AF65-F5344CB8AC3E}">
        <p14:creationId xmlns:p14="http://schemas.microsoft.com/office/powerpoint/2010/main" val="22358991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24</a:t>
            </a:fld>
            <a:endParaRPr lang="en-NZ" dirty="0"/>
          </a:p>
        </p:txBody>
      </p:sp>
    </p:spTree>
    <p:extLst>
      <p:ext uri="{BB962C8B-B14F-4D97-AF65-F5344CB8AC3E}">
        <p14:creationId xmlns:p14="http://schemas.microsoft.com/office/powerpoint/2010/main" val="40770608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b="1" u="sng" kern="1200" dirty="0" smtClean="0">
                <a:solidFill>
                  <a:schemeClr val="tx1"/>
                </a:solidFill>
                <a:effectLst/>
                <a:latin typeface="+mn-lt"/>
                <a:ea typeface="+mn-ea"/>
                <a:cs typeface="+mn-cs"/>
              </a:rPr>
              <a:t>Reference:</a:t>
            </a:r>
            <a:r>
              <a:rPr lang="en-AU" sz="1200" kern="1200" dirty="0" smtClean="0">
                <a:solidFill>
                  <a:schemeClr val="tx1"/>
                </a:solidFill>
                <a:effectLst/>
                <a:latin typeface="+mn-lt"/>
                <a:ea typeface="+mn-ea"/>
                <a:cs typeface="+mn-cs"/>
              </a:rPr>
              <a:t> Kane, M. and W.M. </a:t>
            </a:r>
            <a:r>
              <a:rPr lang="en-AU" sz="1200" kern="1200" dirty="0" err="1" smtClean="0">
                <a:solidFill>
                  <a:schemeClr val="tx1"/>
                </a:solidFill>
                <a:effectLst/>
                <a:latin typeface="+mn-lt"/>
                <a:ea typeface="+mn-ea"/>
                <a:cs typeface="+mn-cs"/>
              </a:rPr>
              <a:t>Trochim</a:t>
            </a:r>
            <a:r>
              <a:rPr lang="en-AU" sz="1200" kern="1200" dirty="0" smtClean="0">
                <a:solidFill>
                  <a:schemeClr val="tx1"/>
                </a:solidFill>
                <a:effectLst/>
                <a:latin typeface="+mn-lt"/>
                <a:ea typeface="+mn-ea"/>
                <a:cs typeface="+mn-cs"/>
              </a:rPr>
              <a:t>, </a:t>
            </a:r>
            <a:r>
              <a:rPr lang="en-AU" sz="1200" i="1" kern="1200" dirty="0" smtClean="0">
                <a:solidFill>
                  <a:schemeClr val="tx1"/>
                </a:solidFill>
                <a:effectLst/>
                <a:latin typeface="+mn-lt"/>
                <a:ea typeface="+mn-ea"/>
                <a:cs typeface="+mn-cs"/>
              </a:rPr>
              <a:t>Concept mapping for planning and evaluation</a:t>
            </a:r>
            <a:r>
              <a:rPr lang="en-AU" sz="1200" kern="1200" dirty="0" smtClean="0">
                <a:solidFill>
                  <a:schemeClr val="tx1"/>
                </a:solidFill>
                <a:effectLst/>
                <a:latin typeface="+mn-lt"/>
                <a:ea typeface="+mn-ea"/>
                <a:cs typeface="+mn-cs"/>
              </a:rPr>
              <a:t>. Vol. 50. 2007: Sage.</a:t>
            </a:r>
            <a:endParaRPr lang="en-NZ"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25</a:t>
            </a:fld>
            <a:endParaRPr lang="en-NZ" dirty="0"/>
          </a:p>
        </p:txBody>
      </p:sp>
    </p:spTree>
    <p:extLst>
      <p:ext uri="{BB962C8B-B14F-4D97-AF65-F5344CB8AC3E}">
        <p14:creationId xmlns:p14="http://schemas.microsoft.com/office/powerpoint/2010/main" val="30050297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26</a:t>
            </a:fld>
            <a:endParaRPr lang="en-NZ" dirty="0"/>
          </a:p>
        </p:txBody>
      </p:sp>
    </p:spTree>
    <p:extLst>
      <p:ext uri="{BB962C8B-B14F-4D97-AF65-F5344CB8AC3E}">
        <p14:creationId xmlns:p14="http://schemas.microsoft.com/office/powerpoint/2010/main" val="2826997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27</a:t>
            </a:fld>
            <a:endParaRPr lang="en-NZ" dirty="0"/>
          </a:p>
        </p:txBody>
      </p:sp>
    </p:spTree>
    <p:extLst>
      <p:ext uri="{BB962C8B-B14F-4D97-AF65-F5344CB8AC3E}">
        <p14:creationId xmlns:p14="http://schemas.microsoft.com/office/powerpoint/2010/main" val="10876789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28</a:t>
            </a:fld>
            <a:endParaRPr lang="en-NZ" dirty="0"/>
          </a:p>
        </p:txBody>
      </p:sp>
    </p:spTree>
    <p:extLst>
      <p:ext uri="{BB962C8B-B14F-4D97-AF65-F5344CB8AC3E}">
        <p14:creationId xmlns:p14="http://schemas.microsoft.com/office/powerpoint/2010/main" val="25737379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smtClean="0">
                <a:solidFill>
                  <a:schemeClr val="tx1"/>
                </a:solidFill>
                <a:effectLst/>
                <a:latin typeface="+mn-lt"/>
                <a:ea typeface="+mn-ea"/>
                <a:cs typeface="+mn-cs"/>
              </a:rPr>
              <a:t>The preparation stage is concerned with generating a focus question to guide the study and recruiting participants. A following focus question will be pilot tested with a small group of Indigenous and non-Indigenous evaluators (n=4) and Indigenous community members (n=4):  </a:t>
            </a:r>
            <a:r>
              <a:rPr lang="en-NZ" sz="1200" b="1" i="1" kern="1200" dirty="0" smtClean="0">
                <a:solidFill>
                  <a:schemeClr val="tx1"/>
                </a:solidFill>
                <a:effectLst/>
                <a:latin typeface="+mn-lt"/>
                <a:ea typeface="+mn-ea"/>
                <a:cs typeface="+mn-cs"/>
              </a:rPr>
              <a:t>What do evaluation stakeholders need to consider in designing and evaluating programs to benefit Indigenous people? </a:t>
            </a:r>
            <a:r>
              <a:rPr lang="en-NZ" sz="1200" kern="1200" dirty="0" smtClean="0">
                <a:solidFill>
                  <a:schemeClr val="tx1"/>
                </a:solidFill>
                <a:effectLst/>
                <a:latin typeface="+mn-lt"/>
                <a:ea typeface="+mn-ea"/>
                <a:cs typeface="+mn-cs"/>
              </a:rPr>
              <a:t>The pilot test will assess effectiveness and clarity of the statement in eliciting information pertaining to the study aim.</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smtClean="0">
                <a:solidFill>
                  <a:schemeClr val="tx1"/>
                </a:solidFill>
                <a:effectLst/>
                <a:latin typeface="+mn-lt"/>
                <a:ea typeface="+mn-ea"/>
                <a:cs typeface="+mn-cs"/>
              </a:rPr>
              <a:t>Group-based brainstorming sessions will be conducted with participants attending the annual (a) Australasian Evaluation Society (AES) and (b) Australian Health Promotion Association (AHPA) annual conferences in September 2014 in Alice Springs and Darwin, respectively.  The focus question will be given to participants attending the advertised AES roundtable AHPA workshop. In previous years, these sessions have attracted 60 to 75 participants. The results of the scoping study will be returned to the group. Following discussion of the results, the group will be asked to work in small groups to brainstorm issues and considerations that require attention to strengthen evaluation practice. In addition, we will use the web based Concept System Global Max for members of the Aboriginal and Torres Strait Islander Special Interest Group of the Public Health Association of Australia to brainstorm ideas. </a:t>
            </a:r>
          </a:p>
          <a:p>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29</a:t>
            </a:fld>
            <a:endParaRPr lang="en-NZ" dirty="0"/>
          </a:p>
        </p:txBody>
      </p:sp>
    </p:spTree>
    <p:extLst>
      <p:ext uri="{BB962C8B-B14F-4D97-AF65-F5344CB8AC3E}">
        <p14:creationId xmlns:p14="http://schemas.microsoft.com/office/powerpoint/2010/main" val="924713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3</a:t>
            </a:fld>
            <a:endParaRPr lang="en-NZ" dirty="0"/>
          </a:p>
        </p:txBody>
      </p:sp>
    </p:spTree>
    <p:extLst>
      <p:ext uri="{BB962C8B-B14F-4D97-AF65-F5344CB8AC3E}">
        <p14:creationId xmlns:p14="http://schemas.microsoft.com/office/powerpoint/2010/main" val="2696564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smtClean="0">
                <a:solidFill>
                  <a:schemeClr val="tx1"/>
                </a:solidFill>
                <a:effectLst/>
                <a:latin typeface="+mn-lt"/>
                <a:ea typeface="+mn-ea"/>
                <a:cs typeface="+mn-cs"/>
              </a:rPr>
              <a:t>Those who participate in the brainstorming sessions will be invited to participate in an online sorting and rating exercise. They will be asked to review all of the indicators (issues and considerations) and rate each on their importance to evaluation practice and feasibility to implement. The rating scales will be based on a 5-point Likert scale from not important (1) to extremely important (5) and not feasible (1) to extremely feasible to implement (5). Participants will be asked to identify the following socio-demographic characteristics:  role in evaluation (i.e., evaluator, funder, community member), country (Australia, New Zealand), Indigenous identification (i.e., Aboriginal, Torres Strait Islander, Aboriginal and Torres Strait Islander, Maori, non-Indigenous), years involved in evaluation, professional affiliation (i.e., academic, government, non-profit, other).</a:t>
            </a:r>
          </a:p>
          <a:p>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30</a:t>
            </a:fld>
            <a:endParaRPr lang="en-NZ" dirty="0"/>
          </a:p>
        </p:txBody>
      </p:sp>
    </p:spTree>
    <p:extLst>
      <p:ext uri="{BB962C8B-B14F-4D97-AF65-F5344CB8AC3E}">
        <p14:creationId xmlns:p14="http://schemas.microsoft.com/office/powerpoint/2010/main" val="1720191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31</a:t>
            </a:fld>
            <a:endParaRPr lang="en-NZ" dirty="0"/>
          </a:p>
        </p:txBody>
      </p:sp>
    </p:spTree>
    <p:extLst>
      <p:ext uri="{BB962C8B-B14F-4D97-AF65-F5344CB8AC3E}">
        <p14:creationId xmlns:p14="http://schemas.microsoft.com/office/powerpoint/2010/main" val="1986859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32</a:t>
            </a:fld>
            <a:endParaRPr lang="en-NZ" dirty="0"/>
          </a:p>
        </p:txBody>
      </p:sp>
    </p:spTree>
    <p:extLst>
      <p:ext uri="{BB962C8B-B14F-4D97-AF65-F5344CB8AC3E}">
        <p14:creationId xmlns:p14="http://schemas.microsoft.com/office/powerpoint/2010/main" val="4016459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1" kern="1200" dirty="0" smtClean="0">
                <a:solidFill>
                  <a:schemeClr val="tx1"/>
                </a:solidFill>
                <a:effectLst/>
                <a:latin typeface="+mn-lt"/>
                <a:ea typeface="+mn-ea"/>
                <a:cs typeface="+mn-cs"/>
              </a:rPr>
              <a:t>Step Six: Utilization</a:t>
            </a:r>
            <a:endParaRPr lang="en-NZ" sz="1200" kern="1200" dirty="0" smtClean="0">
              <a:solidFill>
                <a:schemeClr val="tx1"/>
              </a:solidFill>
              <a:effectLst/>
              <a:latin typeface="+mn-lt"/>
              <a:ea typeface="+mn-ea"/>
              <a:cs typeface="+mn-cs"/>
            </a:endParaRPr>
          </a:p>
          <a:p>
            <a:r>
              <a:rPr lang="en-NZ" sz="1200" kern="1200" dirty="0" smtClean="0">
                <a:solidFill>
                  <a:schemeClr val="tx1"/>
                </a:solidFill>
                <a:effectLst/>
                <a:latin typeface="+mn-lt"/>
                <a:ea typeface="+mn-ea"/>
                <a:cs typeface="+mn-cs"/>
              </a:rPr>
              <a:t>In 2015, the findings will be returned to the AES, AHPA and PHAA special interest groups for Indigenous evaluation and health for discussion on how the principles and corresponding strategies can be supported in practice.</a:t>
            </a:r>
          </a:p>
          <a:p>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33</a:t>
            </a:fld>
            <a:endParaRPr lang="en-NZ" dirty="0"/>
          </a:p>
        </p:txBody>
      </p:sp>
    </p:spTree>
    <p:extLst>
      <p:ext uri="{BB962C8B-B14F-4D97-AF65-F5344CB8AC3E}">
        <p14:creationId xmlns:p14="http://schemas.microsoft.com/office/powerpoint/2010/main" val="11866152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CDCD116-2A1E-4AD2-885D-214A423CC99F}" type="slidenum">
              <a:rPr lang="en-NZ" smtClean="0"/>
              <a:pPr/>
              <a:t>34</a:t>
            </a:fld>
            <a:endParaRPr lang="en-NZ" dirty="0"/>
          </a:p>
        </p:txBody>
      </p:sp>
    </p:spTree>
    <p:extLst>
      <p:ext uri="{BB962C8B-B14F-4D97-AF65-F5344CB8AC3E}">
        <p14:creationId xmlns:p14="http://schemas.microsoft.com/office/powerpoint/2010/main" val="1133351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1" dirty="0" smtClean="0"/>
              <a:t>Amohia</a:t>
            </a:r>
            <a:endParaRPr lang="en-NZ" b="1"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4</a:t>
            </a:fld>
            <a:endParaRPr lang="en-NZ" dirty="0"/>
          </a:p>
        </p:txBody>
      </p:sp>
    </p:spTree>
    <p:extLst>
      <p:ext uri="{BB962C8B-B14F-4D97-AF65-F5344CB8AC3E}">
        <p14:creationId xmlns:p14="http://schemas.microsoft.com/office/powerpoint/2010/main" val="1564865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b="1"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5</a:t>
            </a:fld>
            <a:endParaRPr lang="en-NZ" dirty="0"/>
          </a:p>
        </p:txBody>
      </p:sp>
    </p:spTree>
    <p:extLst>
      <p:ext uri="{BB962C8B-B14F-4D97-AF65-F5344CB8AC3E}">
        <p14:creationId xmlns:p14="http://schemas.microsoft.com/office/powerpoint/2010/main" val="1564865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b="1" dirty="0" smtClean="0"/>
          </a:p>
        </p:txBody>
      </p:sp>
      <p:sp>
        <p:nvSpPr>
          <p:cNvPr id="4" name="Slide Number Placeholder 3"/>
          <p:cNvSpPr>
            <a:spLocks noGrp="1"/>
          </p:cNvSpPr>
          <p:nvPr>
            <p:ph type="sldNum" sz="quarter" idx="10"/>
          </p:nvPr>
        </p:nvSpPr>
        <p:spPr/>
        <p:txBody>
          <a:bodyPr/>
          <a:lstStyle/>
          <a:p>
            <a:fld id="{8CDCD116-2A1E-4AD2-885D-214A423CC99F}" type="slidenum">
              <a:rPr lang="en-NZ" smtClean="0"/>
              <a:pPr/>
              <a:t>6</a:t>
            </a:fld>
            <a:endParaRPr lang="en-NZ" dirty="0"/>
          </a:p>
        </p:txBody>
      </p:sp>
    </p:spTree>
    <p:extLst>
      <p:ext uri="{BB962C8B-B14F-4D97-AF65-F5344CB8AC3E}">
        <p14:creationId xmlns:p14="http://schemas.microsoft.com/office/powerpoint/2010/main" val="1366149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Literature</a:t>
            </a:r>
            <a:r>
              <a:rPr lang="en-AU" baseline="0" dirty="0" smtClean="0"/>
              <a:t> review and scoping review </a:t>
            </a:r>
            <a:r>
              <a:rPr lang="en-AU" dirty="0" smtClean="0"/>
              <a:t>May – Aug 2013</a:t>
            </a:r>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7</a:t>
            </a:fld>
            <a:endParaRPr lang="en-NZ" dirty="0"/>
          </a:p>
        </p:txBody>
      </p:sp>
    </p:spTree>
    <p:extLst>
      <p:ext uri="{BB962C8B-B14F-4D97-AF65-F5344CB8AC3E}">
        <p14:creationId xmlns:p14="http://schemas.microsoft.com/office/powerpoint/2010/main" val="3921154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400" b="0" dirty="0" smtClean="0"/>
          </a:p>
        </p:txBody>
      </p:sp>
      <p:sp>
        <p:nvSpPr>
          <p:cNvPr id="4" name="Slide Number Placeholder 3"/>
          <p:cNvSpPr>
            <a:spLocks noGrp="1"/>
          </p:cNvSpPr>
          <p:nvPr>
            <p:ph type="sldNum" sz="quarter" idx="10"/>
          </p:nvPr>
        </p:nvSpPr>
        <p:spPr/>
        <p:txBody>
          <a:bodyPr/>
          <a:lstStyle/>
          <a:p>
            <a:fld id="{8CDCD116-2A1E-4AD2-885D-214A423CC99F}" type="slidenum">
              <a:rPr lang="en-NZ" smtClean="0"/>
              <a:pPr/>
              <a:t>8</a:t>
            </a:fld>
            <a:endParaRPr lang="en-NZ" dirty="0"/>
          </a:p>
        </p:txBody>
      </p:sp>
    </p:spTree>
    <p:extLst>
      <p:ext uri="{BB962C8B-B14F-4D97-AF65-F5344CB8AC3E}">
        <p14:creationId xmlns:p14="http://schemas.microsoft.com/office/powerpoint/2010/main" val="1871851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smtClean="0"/>
              <a:t>On the whole, participants endorsed the need for principles/guidelines</a:t>
            </a:r>
          </a:p>
          <a:p>
            <a:endParaRPr lang="en-US" dirty="0"/>
          </a:p>
        </p:txBody>
      </p:sp>
      <p:sp>
        <p:nvSpPr>
          <p:cNvPr id="4" name="Slide Number Placeholder 3"/>
          <p:cNvSpPr>
            <a:spLocks noGrp="1"/>
          </p:cNvSpPr>
          <p:nvPr>
            <p:ph type="sldNum" sz="quarter" idx="10"/>
          </p:nvPr>
        </p:nvSpPr>
        <p:spPr/>
        <p:txBody>
          <a:bodyPr/>
          <a:lstStyle/>
          <a:p>
            <a:fld id="{8CDCD116-2A1E-4AD2-885D-214A423CC99F}" type="slidenum">
              <a:rPr lang="en-NZ" smtClean="0"/>
              <a:pPr/>
              <a:t>9</a:t>
            </a:fld>
            <a:endParaRPr lang="en-NZ" dirty="0"/>
          </a:p>
        </p:txBody>
      </p:sp>
    </p:spTree>
    <p:extLst>
      <p:ext uri="{BB962C8B-B14F-4D97-AF65-F5344CB8AC3E}">
        <p14:creationId xmlns:p14="http://schemas.microsoft.com/office/powerpoint/2010/main" val="3905131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solidFill>
                  <a:schemeClr val="accent6">
                    <a:lumMod val="50000"/>
                  </a:schemeClr>
                </a:solidFill>
              </a:defRPr>
            </a:lvl1pPr>
          </a:lstStyle>
          <a:p>
            <a:r>
              <a:rPr lang="en-US" dirty="0" smtClean="0"/>
              <a:t>Click to edit Master title style</a:t>
            </a:r>
            <a:endParaRPr lang="en-AU" dirty="0"/>
          </a:p>
        </p:txBody>
      </p:sp>
      <p:sp>
        <p:nvSpPr>
          <p:cNvPr id="3" name="Content Placeholder 2"/>
          <p:cNvSpPr>
            <a:spLocks noGrp="1"/>
          </p:cNvSpPr>
          <p:nvPr>
            <p:ph idx="1"/>
          </p:nvPr>
        </p:nvSpPr>
        <p:spPr>
          <a:xfrm>
            <a:off x="457200" y="1600200"/>
            <a:ext cx="8229600" cy="4997152"/>
          </a:xfrm>
        </p:spPr>
        <p:txBody>
          <a:bodyPr/>
          <a:lstStyle>
            <a:lvl1pPr>
              <a:buClr>
                <a:schemeClr val="accent6">
                  <a:lumMod val="50000"/>
                </a:schemeClr>
              </a:buCl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1CF553-5539-43BE-9A7E-CAD721A1BE7D}" type="datetimeFigureOut">
              <a:rPr lang="en-AU" smtClean="0"/>
              <a:pPr/>
              <a:t>7/09/15</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A3D7103F-5AE6-45AF-A79F-CFABE499A95D}"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1CF553-5539-43BE-9A7E-CAD721A1BE7D}" type="datetimeFigureOut">
              <a:rPr lang="en-AU" smtClean="0"/>
              <a:pPr/>
              <a:t>7/09/15</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D7103F-5AE6-45AF-A79F-CFABE499A95D}" type="slidenum">
              <a:rPr lang="en-AU" smtClean="0"/>
              <a:pPr/>
              <a:t>‹#›</a:t>
            </a:fld>
            <a:endParaRPr lang="en-AU" dirty="0"/>
          </a:p>
        </p:txBody>
      </p:sp>
      <p:pic>
        <p:nvPicPr>
          <p:cNvPr id="7" name="Picture 6"/>
          <p:cNvPicPr>
            <a:picLocks noChangeAspect="1"/>
          </p:cNvPicPr>
          <p:nvPr userDrawn="1"/>
        </p:nvPicPr>
        <p:blipFill>
          <a:blip r:embed="rId13" cstate="print">
            <a:alphaModFix amt="30000"/>
            <a:extLst>
              <a:ext uri="{BEBA8EAE-BF5A-486C-A8C5-ECC9F3942E4B}">
                <a14:imgProps xmlns:a14="http://schemas.microsoft.com/office/drawing/2010/main">
                  <a14:imgLayer r:embed="rId14">
                    <a14:imgEffect>
                      <a14:sharpenSoften amount="65000"/>
                    </a14:imgEffect>
                    <a14:imgEffect>
                      <a14:colorTemperature colorTemp="8567"/>
                    </a14:imgEffect>
                    <a14:imgEffect>
                      <a14:saturation sat="99000"/>
                    </a14:imgEffect>
                  </a14:imgLayer>
                </a14:imgProps>
              </a:ext>
              <a:ext uri="{28A0092B-C50C-407E-A947-70E740481C1C}">
                <a14:useLocalDpi xmlns:a14="http://schemas.microsoft.com/office/drawing/2010/main" val="0"/>
              </a:ext>
            </a:extLst>
          </a:blip>
          <a:stretch>
            <a:fillRect/>
          </a:stretch>
        </p:blipFill>
        <p:spPr>
          <a:xfrm>
            <a:off x="323528" y="188640"/>
            <a:ext cx="8630851" cy="6473139"/>
          </a:xfrm>
          <a:prstGeom prst="rect">
            <a:avLst/>
          </a:prstGeom>
          <a:effectLst>
            <a:softEdge rad="635000"/>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accent6">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7.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5" Type="http://schemas.openxmlformats.org/officeDocument/2006/relationships/image" Target="../media/image4.jpeg"/><Relationship Id="rId6" Type="http://schemas.openxmlformats.org/officeDocument/2006/relationships/image" Target="../media/image5.jpeg"/><Relationship Id="rId7"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hyperlink" Target="mailto:Margaret.Cargo@unisa.edu.au" TargetMode="External"/><Relationship Id="rId4" Type="http://schemas.openxmlformats.org/officeDocument/2006/relationships/hyperlink" Target="mailto:amohia@whakauae.co.nz" TargetMode="External"/><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700808"/>
            <a:ext cx="8497812" cy="2331690"/>
          </a:xfrm>
        </p:spPr>
        <p:txBody>
          <a:bodyPr>
            <a:normAutofit fontScale="90000"/>
          </a:bodyPr>
          <a:lstStyle/>
          <a:p>
            <a:r>
              <a:rPr lang="en-AU" dirty="0"/>
              <a:t/>
            </a:r>
            <a:br>
              <a:rPr lang="en-AU" dirty="0"/>
            </a:br>
            <a:r>
              <a:rPr lang="en-AU" dirty="0">
                <a:solidFill>
                  <a:srgbClr val="BB0000"/>
                </a:solidFill>
              </a:rPr>
              <a:t>Reaching across cultural boundaries </a:t>
            </a:r>
            <a:r>
              <a:rPr lang="en-AU" dirty="0" smtClean="0">
                <a:solidFill>
                  <a:srgbClr val="BB0000"/>
                </a:solidFill>
              </a:rPr>
              <a:t/>
            </a:r>
            <a:br>
              <a:rPr lang="en-AU" dirty="0" smtClean="0">
                <a:solidFill>
                  <a:srgbClr val="BB0000"/>
                </a:solidFill>
              </a:rPr>
            </a:br>
            <a:r>
              <a:rPr lang="en-AU" dirty="0" smtClean="0">
                <a:solidFill>
                  <a:srgbClr val="BB0000"/>
                </a:solidFill>
              </a:rPr>
              <a:t>to </a:t>
            </a:r>
            <a:r>
              <a:rPr lang="en-AU" dirty="0">
                <a:solidFill>
                  <a:srgbClr val="BB0000"/>
                </a:solidFill>
              </a:rPr>
              <a:t>strengthen evaluation practice: </a:t>
            </a:r>
            <a:r>
              <a:rPr lang="en-AU" sz="4000" dirty="0" smtClean="0">
                <a:solidFill>
                  <a:srgbClr val="BB0000"/>
                </a:solidFill>
              </a:rPr>
              <a:t/>
            </a:r>
            <a:br>
              <a:rPr lang="en-AU" sz="4000" dirty="0" smtClean="0">
                <a:solidFill>
                  <a:srgbClr val="BB0000"/>
                </a:solidFill>
              </a:rPr>
            </a:br>
            <a:r>
              <a:rPr lang="en-AU" sz="4000" dirty="0" smtClean="0">
                <a:solidFill>
                  <a:srgbClr val="BB0000"/>
                </a:solidFill>
              </a:rPr>
              <a:t/>
            </a:r>
            <a:br>
              <a:rPr lang="en-AU" sz="4000" dirty="0" smtClean="0">
                <a:solidFill>
                  <a:srgbClr val="BB0000"/>
                </a:solidFill>
              </a:rPr>
            </a:br>
            <a:r>
              <a:rPr lang="en-AU" sz="3600" dirty="0" smtClean="0">
                <a:solidFill>
                  <a:srgbClr val="BB0000"/>
                </a:solidFill>
              </a:rPr>
              <a:t>The </a:t>
            </a:r>
            <a:r>
              <a:rPr lang="en-AU" sz="3600" dirty="0">
                <a:solidFill>
                  <a:srgbClr val="BB0000"/>
                </a:solidFill>
              </a:rPr>
              <a:t>development of principles for </a:t>
            </a:r>
            <a:r>
              <a:rPr lang="en-AU" sz="3600" dirty="0" smtClean="0">
                <a:solidFill>
                  <a:srgbClr val="BB0000"/>
                </a:solidFill>
              </a:rPr>
              <a:t>working          </a:t>
            </a:r>
            <a:r>
              <a:rPr lang="en-AU" sz="3600" i="1" dirty="0" smtClean="0">
                <a:solidFill>
                  <a:srgbClr val="BB0000"/>
                </a:solidFill>
              </a:rPr>
              <a:t>in</a:t>
            </a:r>
            <a:r>
              <a:rPr lang="en-AU" sz="3600" dirty="0">
                <a:solidFill>
                  <a:srgbClr val="BB0000"/>
                </a:solidFill>
              </a:rPr>
              <a:t>, </a:t>
            </a:r>
            <a:r>
              <a:rPr lang="en-AU" sz="3600" i="1" dirty="0" smtClean="0">
                <a:solidFill>
                  <a:srgbClr val="BB0000"/>
                </a:solidFill>
              </a:rPr>
              <a:t>with</a:t>
            </a:r>
            <a:r>
              <a:rPr lang="en-AU" sz="3600" dirty="0" smtClean="0">
                <a:solidFill>
                  <a:srgbClr val="BB0000"/>
                </a:solidFill>
              </a:rPr>
              <a:t> </a:t>
            </a:r>
            <a:r>
              <a:rPr lang="en-AU" sz="3600" dirty="0">
                <a:solidFill>
                  <a:srgbClr val="BB0000"/>
                </a:solidFill>
              </a:rPr>
              <a:t>and </a:t>
            </a:r>
            <a:r>
              <a:rPr lang="en-AU" sz="3600" i="1" dirty="0" smtClean="0">
                <a:solidFill>
                  <a:srgbClr val="BB0000"/>
                </a:solidFill>
              </a:rPr>
              <a:t>for</a:t>
            </a:r>
            <a:r>
              <a:rPr lang="en-AU" sz="3600" dirty="0" smtClean="0">
                <a:solidFill>
                  <a:srgbClr val="BB0000"/>
                </a:solidFill>
              </a:rPr>
              <a:t> </a:t>
            </a:r>
            <a:br>
              <a:rPr lang="en-AU" sz="3600" dirty="0" smtClean="0">
                <a:solidFill>
                  <a:srgbClr val="BB0000"/>
                </a:solidFill>
              </a:rPr>
            </a:br>
            <a:r>
              <a:rPr lang="en-AU" sz="3600" dirty="0" smtClean="0">
                <a:solidFill>
                  <a:srgbClr val="BB0000"/>
                </a:solidFill>
              </a:rPr>
              <a:t>Indigenous </a:t>
            </a:r>
            <a:r>
              <a:rPr lang="en-AU" sz="3600" dirty="0">
                <a:solidFill>
                  <a:srgbClr val="BB0000"/>
                </a:solidFill>
              </a:rPr>
              <a:t>communities </a:t>
            </a:r>
            <a:r>
              <a:rPr lang="en-AU" dirty="0"/>
              <a:t/>
            </a:r>
            <a:br>
              <a:rPr lang="en-AU" dirty="0"/>
            </a:br>
            <a:r>
              <a:rPr lang="en-AU" b="1" dirty="0"/>
              <a:t>	</a:t>
            </a:r>
            <a:br>
              <a:rPr lang="en-AU" b="1" dirty="0"/>
            </a:br>
            <a:endParaRPr lang="en-AU" dirty="0"/>
          </a:p>
        </p:txBody>
      </p:sp>
      <p:sp>
        <p:nvSpPr>
          <p:cNvPr id="3" name="Subtitle 2"/>
          <p:cNvSpPr>
            <a:spLocks noGrp="1"/>
          </p:cNvSpPr>
          <p:nvPr>
            <p:ph type="subTitle" idx="1"/>
          </p:nvPr>
        </p:nvSpPr>
        <p:spPr>
          <a:xfrm>
            <a:off x="1259632" y="4869160"/>
            <a:ext cx="6624736" cy="1793044"/>
          </a:xfrm>
        </p:spPr>
        <p:txBody>
          <a:bodyPr>
            <a:normAutofit fontScale="92500" lnSpcReduction="10000"/>
          </a:bodyPr>
          <a:lstStyle/>
          <a:p>
            <a:endParaRPr lang="en-NZ" sz="2800" dirty="0" smtClean="0">
              <a:solidFill>
                <a:schemeClr val="tx1"/>
              </a:solidFill>
            </a:endParaRPr>
          </a:p>
          <a:p>
            <a:r>
              <a:rPr lang="en-AU" sz="2400" dirty="0" smtClean="0">
                <a:solidFill>
                  <a:srgbClr val="003300"/>
                </a:solidFill>
              </a:rPr>
              <a:t>AES International Evaluation Conference, Melbourne, 7-9 September 2015</a:t>
            </a:r>
          </a:p>
          <a:p>
            <a:endParaRPr lang="en-AU" sz="1800" dirty="0" smtClean="0">
              <a:solidFill>
                <a:srgbClr val="003300"/>
              </a:solidFill>
            </a:endParaRPr>
          </a:p>
          <a:p>
            <a:r>
              <a:rPr lang="en-AU" sz="2000" dirty="0" err="1" smtClean="0">
                <a:solidFill>
                  <a:schemeClr val="tx1"/>
                </a:solidFill>
              </a:rPr>
              <a:t>Amohia</a:t>
            </a:r>
            <a:r>
              <a:rPr lang="en-AU" sz="2000" dirty="0" smtClean="0">
                <a:solidFill>
                  <a:schemeClr val="tx1"/>
                </a:solidFill>
              </a:rPr>
              <a:t> Boulton</a:t>
            </a:r>
            <a:r>
              <a:rPr lang="en-AU" sz="2000" dirty="0">
                <a:solidFill>
                  <a:schemeClr val="tx1"/>
                </a:solidFill>
              </a:rPr>
              <a:t>, </a:t>
            </a:r>
            <a:r>
              <a:rPr lang="en-AU" sz="2000" dirty="0" smtClean="0">
                <a:solidFill>
                  <a:schemeClr val="tx1"/>
                </a:solidFill>
              </a:rPr>
              <a:t>Lisa </a:t>
            </a:r>
            <a:r>
              <a:rPr lang="en-AU" sz="2000" dirty="0">
                <a:solidFill>
                  <a:schemeClr val="tx1"/>
                </a:solidFill>
              </a:rPr>
              <a:t>Warner, </a:t>
            </a:r>
            <a:r>
              <a:rPr lang="en-AU" sz="2000" dirty="0" smtClean="0">
                <a:solidFill>
                  <a:schemeClr val="tx1"/>
                </a:solidFill>
              </a:rPr>
              <a:t>Sharon Clarke, Margaret Cargo</a:t>
            </a:r>
            <a:endParaRPr lang="en-AU" sz="20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Feedback from AES and AHPA (2)</a:t>
            </a:r>
            <a:endParaRPr lang="en-AU" dirty="0">
              <a:solidFill>
                <a:srgbClr val="BB0000"/>
              </a:solidFill>
            </a:endParaRPr>
          </a:p>
        </p:txBody>
      </p:sp>
      <p:sp>
        <p:nvSpPr>
          <p:cNvPr id="3" name="Content Placeholder 2"/>
          <p:cNvSpPr>
            <a:spLocks noGrp="1"/>
          </p:cNvSpPr>
          <p:nvPr>
            <p:ph idx="1"/>
          </p:nvPr>
        </p:nvSpPr>
        <p:spPr/>
        <p:txBody>
          <a:bodyPr/>
          <a:lstStyle/>
          <a:p>
            <a:r>
              <a:rPr lang="en-AU" dirty="0" smtClean="0"/>
              <a:t>Concerns about the number of principles</a:t>
            </a:r>
          </a:p>
          <a:p>
            <a:pPr lvl="1"/>
            <a:r>
              <a:rPr lang="en-AU" dirty="0" smtClean="0"/>
              <a:t>“Some </a:t>
            </a:r>
            <a:r>
              <a:rPr lang="en-AU" dirty="0"/>
              <a:t>of the principles could better fit in a preamble</a:t>
            </a:r>
            <a:r>
              <a:rPr lang="en-AU" dirty="0" smtClean="0"/>
              <a:t>?”</a:t>
            </a:r>
          </a:p>
          <a:p>
            <a:pPr lvl="1"/>
            <a:r>
              <a:rPr lang="en-AU" dirty="0" smtClean="0"/>
              <a:t>Principles “6&amp;</a:t>
            </a:r>
            <a:r>
              <a:rPr lang="en-AU" dirty="0"/>
              <a:t>7 may be combined?</a:t>
            </a:r>
            <a:r>
              <a:rPr lang="en-AU" dirty="0" smtClean="0"/>
              <a:t>?”</a:t>
            </a:r>
            <a:endParaRPr lang="en-NZ" dirty="0"/>
          </a:p>
          <a:p>
            <a:pPr lvl="1"/>
            <a:r>
              <a:rPr lang="en-AU" dirty="0" smtClean="0"/>
              <a:t>“One </a:t>
            </a:r>
            <a:r>
              <a:rPr lang="en-AU" dirty="0"/>
              <a:t>heading of </a:t>
            </a:r>
            <a:r>
              <a:rPr lang="en-AU" dirty="0" smtClean="0"/>
              <a:t>RESPECT, inclusive </a:t>
            </a:r>
            <a:r>
              <a:rPr lang="en-AU" dirty="0"/>
              <a:t>of </a:t>
            </a:r>
            <a:r>
              <a:rPr lang="en-AU" dirty="0" smtClean="0"/>
              <a:t>1,2,5,6,7”</a:t>
            </a:r>
          </a:p>
          <a:p>
            <a:pPr lvl="1"/>
            <a:r>
              <a:rPr lang="en-AU" dirty="0" smtClean="0"/>
              <a:t>“Reduce </a:t>
            </a:r>
            <a:r>
              <a:rPr lang="en-AU" dirty="0"/>
              <a:t>the # of principles – 14 is too many to attend </a:t>
            </a:r>
            <a:r>
              <a:rPr lang="en-AU" dirty="0" smtClean="0"/>
              <a:t>meaningfully (Possible categories – self-determination, process, benefits (outcomes)…..we ran out of time!”</a:t>
            </a:r>
            <a:endParaRPr lang="en-NZ" dirty="0"/>
          </a:p>
          <a:p>
            <a:pPr marL="457200" lvl="1" indent="0">
              <a:buNone/>
            </a:pPr>
            <a:endParaRPr lang="en-NZ" sz="2800" dirty="0"/>
          </a:p>
          <a:p>
            <a:pPr lvl="1"/>
            <a:endParaRPr lang="en-NZ" sz="2400" dirty="0"/>
          </a:p>
          <a:p>
            <a:pPr lvl="1"/>
            <a:endParaRPr lang="en-AU" dirty="0" smtClean="0"/>
          </a:p>
        </p:txBody>
      </p:sp>
    </p:spTree>
    <p:extLst>
      <p:ext uri="{BB962C8B-B14F-4D97-AF65-F5344CB8AC3E}">
        <p14:creationId xmlns:p14="http://schemas.microsoft.com/office/powerpoint/2010/main" val="2374390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Feedback from AES and AHPA (3)</a:t>
            </a:r>
            <a:endParaRPr lang="en-AU" dirty="0">
              <a:solidFill>
                <a:srgbClr val="BB0000"/>
              </a:solidFill>
            </a:endParaRPr>
          </a:p>
        </p:txBody>
      </p:sp>
      <p:sp>
        <p:nvSpPr>
          <p:cNvPr id="3" name="Content Placeholder 2"/>
          <p:cNvSpPr>
            <a:spLocks noGrp="1"/>
          </p:cNvSpPr>
          <p:nvPr>
            <p:ph idx="1"/>
          </p:nvPr>
        </p:nvSpPr>
        <p:spPr/>
        <p:txBody>
          <a:bodyPr/>
          <a:lstStyle/>
          <a:p>
            <a:r>
              <a:rPr lang="en-AU" dirty="0" smtClean="0"/>
              <a:t>Role of Indigenous communities in the development of evaluation</a:t>
            </a:r>
          </a:p>
          <a:p>
            <a:pPr lvl="1"/>
            <a:r>
              <a:rPr lang="en-AU" dirty="0" smtClean="0"/>
              <a:t> “</a:t>
            </a:r>
            <a:r>
              <a:rPr lang="en-AU" dirty="0"/>
              <a:t>Have Indigenous people on the team of </a:t>
            </a:r>
            <a:r>
              <a:rPr lang="en-AU" dirty="0" smtClean="0"/>
              <a:t>evaluators</a:t>
            </a:r>
            <a:r>
              <a:rPr lang="en-NZ" dirty="0" smtClean="0"/>
              <a:t>”</a:t>
            </a:r>
          </a:p>
          <a:p>
            <a:pPr lvl="1"/>
            <a:r>
              <a:rPr lang="en-AU" dirty="0" smtClean="0"/>
              <a:t>“Empowering </a:t>
            </a:r>
            <a:r>
              <a:rPr lang="en-AU" dirty="0"/>
              <a:t>of community based </a:t>
            </a:r>
            <a:r>
              <a:rPr lang="en-AU" dirty="0" smtClean="0"/>
              <a:t>researchers</a:t>
            </a:r>
            <a:r>
              <a:rPr lang="en-NZ" dirty="0" smtClean="0"/>
              <a:t>”</a:t>
            </a:r>
          </a:p>
          <a:p>
            <a:pPr lvl="1"/>
            <a:r>
              <a:rPr lang="en-AU" dirty="0" smtClean="0"/>
              <a:t>“Acknowledging </a:t>
            </a:r>
            <a:r>
              <a:rPr lang="en-AU" dirty="0"/>
              <a:t>Indigenous worldviews – First nations/International knowledge </a:t>
            </a:r>
            <a:r>
              <a:rPr lang="en-AU" dirty="0" smtClean="0"/>
              <a:t>systems”</a:t>
            </a:r>
            <a:endParaRPr lang="en-NZ" dirty="0"/>
          </a:p>
          <a:p>
            <a:pPr lvl="1"/>
            <a:endParaRPr lang="en-AU" dirty="0" smtClean="0"/>
          </a:p>
          <a:p>
            <a:pPr lvl="1"/>
            <a:endParaRPr lang="en-NZ" dirty="0"/>
          </a:p>
          <a:p>
            <a:pPr lvl="1"/>
            <a:endParaRPr lang="en-AU" dirty="0" smtClean="0"/>
          </a:p>
        </p:txBody>
      </p:sp>
    </p:spTree>
    <p:extLst>
      <p:ext uri="{BB962C8B-B14F-4D97-AF65-F5344CB8AC3E}">
        <p14:creationId xmlns:p14="http://schemas.microsoft.com/office/powerpoint/2010/main" val="3103385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Feedback from AES and AHPA (4)</a:t>
            </a:r>
            <a:endParaRPr lang="en-AU" dirty="0">
              <a:solidFill>
                <a:srgbClr val="BB0000"/>
              </a:solidFill>
            </a:endParaRPr>
          </a:p>
        </p:txBody>
      </p:sp>
      <p:sp>
        <p:nvSpPr>
          <p:cNvPr id="3" name="Content Placeholder 2"/>
          <p:cNvSpPr>
            <a:spLocks noGrp="1"/>
          </p:cNvSpPr>
          <p:nvPr>
            <p:ph idx="1"/>
          </p:nvPr>
        </p:nvSpPr>
        <p:spPr/>
        <p:txBody>
          <a:bodyPr/>
          <a:lstStyle/>
          <a:p>
            <a:r>
              <a:rPr lang="en-AU" dirty="0" smtClean="0"/>
              <a:t>Concerns around the practical implementation of principles</a:t>
            </a:r>
          </a:p>
          <a:p>
            <a:pPr lvl="1"/>
            <a:r>
              <a:rPr lang="en-AU" dirty="0" smtClean="0"/>
              <a:t>“need </a:t>
            </a:r>
            <a:r>
              <a:rPr lang="en-AU" dirty="0"/>
              <a:t>to apply to the big </a:t>
            </a:r>
            <a:r>
              <a:rPr lang="en-AU" dirty="0" smtClean="0"/>
              <a:t>contractors”</a:t>
            </a:r>
          </a:p>
          <a:p>
            <a:pPr lvl="1"/>
            <a:r>
              <a:rPr lang="en-AU" dirty="0" smtClean="0"/>
              <a:t>  how will we ensure principles are adhered to?  “need </a:t>
            </a:r>
            <a:r>
              <a:rPr lang="en-AU" dirty="0"/>
              <a:t>to have </a:t>
            </a:r>
            <a:r>
              <a:rPr lang="en-AU" dirty="0" smtClean="0"/>
              <a:t>weight”, “can </a:t>
            </a:r>
            <a:r>
              <a:rPr lang="en-AU" dirty="0"/>
              <a:t>these principles be put into policy</a:t>
            </a:r>
            <a:r>
              <a:rPr lang="en-AU" dirty="0" smtClean="0"/>
              <a:t>?</a:t>
            </a:r>
            <a:r>
              <a:rPr lang="en-NZ" dirty="0" smtClean="0"/>
              <a:t>”</a:t>
            </a:r>
          </a:p>
          <a:p>
            <a:pPr lvl="1"/>
            <a:r>
              <a:rPr lang="en-NZ" dirty="0" smtClean="0"/>
              <a:t>H</a:t>
            </a:r>
            <a:r>
              <a:rPr lang="en-AU" dirty="0" err="1" smtClean="0"/>
              <a:t>ow</a:t>
            </a:r>
            <a:r>
              <a:rPr lang="en-AU" dirty="0" smtClean="0"/>
              <a:t> will the principles be “applied </a:t>
            </a:r>
            <a:r>
              <a:rPr lang="en-AU" dirty="0"/>
              <a:t>to government practices??? Funders don’t necessarily get it</a:t>
            </a:r>
            <a:r>
              <a:rPr lang="en-AU" dirty="0" smtClean="0"/>
              <a:t>?”</a:t>
            </a:r>
            <a:r>
              <a:rPr lang="en-NZ" dirty="0" smtClean="0"/>
              <a:t> </a:t>
            </a:r>
            <a:endParaRPr lang="en-AU" dirty="0"/>
          </a:p>
          <a:p>
            <a:pPr lvl="1"/>
            <a:r>
              <a:rPr lang="en-AU" dirty="0" smtClean="0"/>
              <a:t>“Principles </a:t>
            </a:r>
            <a:r>
              <a:rPr lang="en-AU" dirty="0" err="1"/>
              <a:t>v</a:t>
            </a:r>
            <a:r>
              <a:rPr lang="en-AU" dirty="0" err="1" smtClean="0"/>
              <a:t>s</a:t>
            </a:r>
            <a:r>
              <a:rPr lang="en-AU" dirty="0" smtClean="0"/>
              <a:t> </a:t>
            </a:r>
            <a:r>
              <a:rPr lang="en-AU" u="sng" dirty="0"/>
              <a:t>Practice?</a:t>
            </a:r>
            <a:r>
              <a:rPr lang="en-AU" dirty="0"/>
              <a:t> What do they look like</a:t>
            </a:r>
            <a:r>
              <a:rPr lang="en-AU" dirty="0" smtClean="0"/>
              <a:t>?”</a:t>
            </a:r>
            <a:endParaRPr lang="en-NZ" dirty="0"/>
          </a:p>
          <a:p>
            <a:pPr lvl="1"/>
            <a:endParaRPr lang="en-AU" dirty="0" smtClean="0"/>
          </a:p>
        </p:txBody>
      </p:sp>
    </p:spTree>
    <p:extLst>
      <p:ext uri="{BB962C8B-B14F-4D97-AF65-F5344CB8AC3E}">
        <p14:creationId xmlns:p14="http://schemas.microsoft.com/office/powerpoint/2010/main" val="1719060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Feedback from AES and AHPA (5)</a:t>
            </a:r>
            <a:endParaRPr lang="en-AU" dirty="0">
              <a:solidFill>
                <a:srgbClr val="BB0000"/>
              </a:solidFill>
            </a:endParaRPr>
          </a:p>
        </p:txBody>
      </p:sp>
      <p:sp>
        <p:nvSpPr>
          <p:cNvPr id="3" name="Content Placeholder 2"/>
          <p:cNvSpPr>
            <a:spLocks noGrp="1"/>
          </p:cNvSpPr>
          <p:nvPr>
            <p:ph idx="1"/>
          </p:nvPr>
        </p:nvSpPr>
        <p:spPr/>
        <p:txBody>
          <a:bodyPr/>
          <a:lstStyle/>
          <a:p>
            <a:r>
              <a:rPr lang="en-AU" dirty="0" smtClean="0"/>
              <a:t>Application of the principles and relationship to communicating results</a:t>
            </a:r>
          </a:p>
          <a:p>
            <a:pPr lvl="1"/>
            <a:r>
              <a:rPr lang="en-AU" dirty="0" smtClean="0"/>
              <a:t>“Feedback</a:t>
            </a:r>
            <a:r>
              <a:rPr lang="en-AU" dirty="0"/>
              <a:t>/dissemination to communities – important to be reflected in guidelines </a:t>
            </a:r>
            <a:r>
              <a:rPr lang="en-AU" dirty="0" smtClean="0"/>
              <a:t>developed”</a:t>
            </a:r>
          </a:p>
          <a:p>
            <a:pPr lvl="1"/>
            <a:r>
              <a:rPr lang="en-AU" dirty="0" smtClean="0"/>
              <a:t>“How </a:t>
            </a:r>
            <a:r>
              <a:rPr lang="en-AU" dirty="0"/>
              <a:t>to ensure that the original client is committed to improvement and do engage with the findings and take </a:t>
            </a:r>
            <a:r>
              <a:rPr lang="en-AU" dirty="0" smtClean="0"/>
              <a:t>action”</a:t>
            </a:r>
            <a:endParaRPr lang="en-NZ" dirty="0"/>
          </a:p>
          <a:p>
            <a:pPr lvl="1"/>
            <a:r>
              <a:rPr lang="en-AU" dirty="0" smtClean="0"/>
              <a:t>“Take </a:t>
            </a:r>
            <a:r>
              <a:rPr lang="en-AU" dirty="0"/>
              <a:t>back findings to </a:t>
            </a:r>
            <a:r>
              <a:rPr lang="en-AU" dirty="0" smtClean="0"/>
              <a:t>community” </a:t>
            </a:r>
            <a:endParaRPr lang="en-NZ" dirty="0"/>
          </a:p>
          <a:p>
            <a:pPr lvl="1"/>
            <a:endParaRPr lang="en-AU" dirty="0" smtClean="0"/>
          </a:p>
          <a:p>
            <a:pPr lvl="1"/>
            <a:endParaRPr lang="en-NZ" dirty="0"/>
          </a:p>
          <a:p>
            <a:pPr lvl="1"/>
            <a:endParaRPr lang="en-AU" dirty="0" smtClean="0"/>
          </a:p>
        </p:txBody>
      </p:sp>
    </p:spTree>
    <p:extLst>
      <p:ext uri="{BB962C8B-B14F-4D97-AF65-F5344CB8AC3E}">
        <p14:creationId xmlns:p14="http://schemas.microsoft.com/office/powerpoint/2010/main" val="2366293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Feedback from AES and AHPA (6)</a:t>
            </a:r>
            <a:endParaRPr lang="en-AU" dirty="0">
              <a:solidFill>
                <a:srgbClr val="BB0000"/>
              </a:solidFill>
            </a:endParaRPr>
          </a:p>
        </p:txBody>
      </p:sp>
      <p:sp>
        <p:nvSpPr>
          <p:cNvPr id="3" name="Content Placeholder 2"/>
          <p:cNvSpPr>
            <a:spLocks noGrp="1"/>
          </p:cNvSpPr>
          <p:nvPr>
            <p:ph idx="1"/>
          </p:nvPr>
        </p:nvSpPr>
        <p:spPr/>
        <p:txBody>
          <a:bodyPr/>
          <a:lstStyle/>
          <a:p>
            <a:r>
              <a:rPr lang="en-AU" dirty="0" smtClean="0"/>
              <a:t>The idea of principles highlights needs of the sector</a:t>
            </a:r>
          </a:p>
          <a:p>
            <a:pPr lvl="1"/>
            <a:r>
              <a:rPr lang="en-AU" dirty="0" smtClean="0"/>
              <a:t>capacity building and </a:t>
            </a:r>
            <a:r>
              <a:rPr lang="en-AU" dirty="0"/>
              <a:t>“</a:t>
            </a:r>
            <a:r>
              <a:rPr lang="en-AU" dirty="0" smtClean="0"/>
              <a:t>evaluation training”</a:t>
            </a:r>
            <a:endParaRPr lang="en-NZ" dirty="0"/>
          </a:p>
          <a:p>
            <a:pPr lvl="1"/>
            <a:r>
              <a:rPr lang="en-AU" dirty="0" smtClean="0"/>
              <a:t> “two-way learning”</a:t>
            </a:r>
          </a:p>
          <a:p>
            <a:pPr lvl="1"/>
            <a:r>
              <a:rPr lang="en-AU" dirty="0" smtClean="0"/>
              <a:t>Cultural competency, cultural safety training</a:t>
            </a:r>
          </a:p>
          <a:p>
            <a:pPr lvl="1"/>
            <a:r>
              <a:rPr lang="en-AU" dirty="0" smtClean="0"/>
              <a:t>“Development </a:t>
            </a:r>
            <a:r>
              <a:rPr lang="en-AU" dirty="0"/>
              <a:t>of a tool to gauge competency levels e.g. if they were done well, if they were done </a:t>
            </a:r>
            <a:r>
              <a:rPr lang="en-AU" dirty="0" smtClean="0"/>
              <a:t>poorly”</a:t>
            </a:r>
            <a:r>
              <a:rPr lang="en-AU" dirty="0"/>
              <a:t> </a:t>
            </a:r>
            <a:endParaRPr lang="en-AU" dirty="0" smtClean="0"/>
          </a:p>
          <a:p>
            <a:pPr lvl="1"/>
            <a:r>
              <a:rPr lang="en-AU" dirty="0" smtClean="0"/>
              <a:t>“</a:t>
            </a:r>
            <a:r>
              <a:rPr lang="en-AU" dirty="0"/>
              <a:t>What about those who aren’t ‘converted’ – how do we ensure they work safely?”</a:t>
            </a:r>
          </a:p>
          <a:p>
            <a:pPr lvl="1"/>
            <a:endParaRPr lang="en-NZ" dirty="0"/>
          </a:p>
          <a:p>
            <a:pPr lvl="1"/>
            <a:endParaRPr lang="en-NZ" dirty="0"/>
          </a:p>
          <a:p>
            <a:pPr lvl="1"/>
            <a:endParaRPr lang="en-AU" dirty="0" smtClean="0"/>
          </a:p>
          <a:p>
            <a:pPr lvl="1"/>
            <a:endParaRPr lang="en-AU" dirty="0" smtClean="0"/>
          </a:p>
          <a:p>
            <a:pPr lvl="1"/>
            <a:endParaRPr lang="en-AU" dirty="0" smtClean="0"/>
          </a:p>
          <a:p>
            <a:pPr lvl="1"/>
            <a:endParaRPr lang="en-AU" dirty="0" smtClean="0"/>
          </a:p>
          <a:p>
            <a:pPr lvl="1"/>
            <a:endParaRPr lang="en-AU" dirty="0" smtClean="0"/>
          </a:p>
        </p:txBody>
      </p:sp>
    </p:spTree>
    <p:extLst>
      <p:ext uri="{BB962C8B-B14F-4D97-AF65-F5344CB8AC3E}">
        <p14:creationId xmlns:p14="http://schemas.microsoft.com/office/powerpoint/2010/main" val="1719060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solidFill>
                  <a:srgbClr val="BB0000"/>
                </a:solidFill>
              </a:rPr>
              <a:t>Feedback </a:t>
            </a:r>
            <a:r>
              <a:rPr lang="en-AU" dirty="0">
                <a:solidFill>
                  <a:srgbClr val="BB0000"/>
                </a:solidFill>
              </a:rPr>
              <a:t>from AES and </a:t>
            </a:r>
            <a:r>
              <a:rPr lang="en-AU" dirty="0" smtClean="0">
                <a:solidFill>
                  <a:srgbClr val="BB0000"/>
                </a:solidFill>
              </a:rPr>
              <a:t>AHPA (7)</a:t>
            </a:r>
            <a:endParaRPr lang="en-US" dirty="0">
              <a:solidFill>
                <a:srgbClr val="BB0000"/>
              </a:solidFill>
            </a:endParaRPr>
          </a:p>
        </p:txBody>
      </p:sp>
      <p:sp>
        <p:nvSpPr>
          <p:cNvPr id="3" name="Content Placeholder 2"/>
          <p:cNvSpPr>
            <a:spLocks noGrp="1"/>
          </p:cNvSpPr>
          <p:nvPr>
            <p:ph idx="1"/>
          </p:nvPr>
        </p:nvSpPr>
        <p:spPr/>
        <p:txBody>
          <a:bodyPr/>
          <a:lstStyle/>
          <a:p>
            <a:pPr lvl="0"/>
            <a:r>
              <a:rPr lang="en-AU" dirty="0" smtClean="0"/>
              <a:t>What is the role of the Indigenous community?</a:t>
            </a:r>
          </a:p>
          <a:p>
            <a:pPr lvl="1"/>
            <a:r>
              <a:rPr lang="en-AU" dirty="0" smtClean="0"/>
              <a:t>“How </a:t>
            </a:r>
            <a:r>
              <a:rPr lang="en-AU" dirty="0"/>
              <a:t>to ensure that Indigenous people are partners in the proposal</a:t>
            </a:r>
            <a:r>
              <a:rPr lang="en-AU" dirty="0" smtClean="0"/>
              <a:t>?”</a:t>
            </a:r>
            <a:endParaRPr lang="en-NZ" dirty="0"/>
          </a:p>
          <a:p>
            <a:pPr lvl="1"/>
            <a:r>
              <a:rPr lang="en-AU" dirty="0" smtClean="0"/>
              <a:t>“Advisory </a:t>
            </a:r>
            <a:r>
              <a:rPr lang="en-AU" dirty="0"/>
              <a:t>groups with </a:t>
            </a:r>
            <a:r>
              <a:rPr lang="en-AU" dirty="0" smtClean="0"/>
              <a:t>teeth”</a:t>
            </a:r>
          </a:p>
          <a:p>
            <a:pPr lvl="1"/>
            <a:r>
              <a:rPr lang="en-AU" dirty="0" smtClean="0"/>
              <a:t>“Indigenous perspectives paramount</a:t>
            </a:r>
          </a:p>
          <a:p>
            <a:pPr lvl="1"/>
            <a:r>
              <a:rPr lang="en-AU" dirty="0" smtClean="0"/>
              <a:t>Key decision-making bodies need to include Indigenous </a:t>
            </a:r>
            <a:r>
              <a:rPr lang="en-AU" dirty="0" err="1" smtClean="0"/>
              <a:t>represenation</a:t>
            </a:r>
            <a:endParaRPr lang="en-AU" dirty="0" smtClean="0"/>
          </a:p>
          <a:p>
            <a:pPr lvl="1"/>
            <a:r>
              <a:rPr lang="en-AU" dirty="0" smtClean="0"/>
              <a:t>“Co-development” of tools, approaches</a:t>
            </a:r>
            <a:endParaRPr lang="en-NZ" dirty="0"/>
          </a:p>
          <a:p>
            <a:pPr marL="0" indent="0">
              <a:buNone/>
            </a:pPr>
            <a:endParaRPr lang="en-US" dirty="0"/>
          </a:p>
        </p:txBody>
      </p:sp>
    </p:spTree>
    <p:extLst>
      <p:ext uri="{BB962C8B-B14F-4D97-AF65-F5344CB8AC3E}">
        <p14:creationId xmlns:p14="http://schemas.microsoft.com/office/powerpoint/2010/main" val="64650083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Revised Principles (2015) </a:t>
            </a:r>
            <a:endParaRPr lang="en-AU" dirty="0">
              <a:solidFill>
                <a:srgbClr val="BB0000"/>
              </a:solidFill>
            </a:endParaRPr>
          </a:p>
        </p:txBody>
      </p:sp>
      <p:sp>
        <p:nvSpPr>
          <p:cNvPr id="3" name="Content Placeholder 2"/>
          <p:cNvSpPr>
            <a:spLocks noGrp="1"/>
          </p:cNvSpPr>
          <p:nvPr>
            <p:ph idx="1"/>
          </p:nvPr>
        </p:nvSpPr>
        <p:spPr/>
        <p:txBody>
          <a:bodyPr>
            <a:normAutofit fontScale="62500" lnSpcReduction="20000"/>
          </a:bodyPr>
          <a:lstStyle/>
          <a:p>
            <a:pPr marL="514350" lvl="0" indent="-514350">
              <a:buFont typeface="+mj-lt"/>
              <a:buAutoNum type="arabicPeriod"/>
            </a:pPr>
            <a:r>
              <a:rPr lang="en-AU" dirty="0" smtClean="0"/>
              <a:t>Respect </a:t>
            </a:r>
            <a:r>
              <a:rPr lang="en-AU" dirty="0"/>
              <a:t>Indigenous people’s right to </a:t>
            </a:r>
            <a:r>
              <a:rPr lang="en-AU" b="1" dirty="0"/>
              <a:t>self-</a:t>
            </a:r>
            <a:r>
              <a:rPr lang="en-AU" b="1" dirty="0" smtClean="0"/>
              <a:t>determination</a:t>
            </a:r>
            <a:r>
              <a:rPr lang="en-AU" dirty="0" smtClean="0"/>
              <a:t> </a:t>
            </a:r>
            <a:endParaRPr lang="en-AU" dirty="0"/>
          </a:p>
          <a:p>
            <a:pPr marL="514350" lvl="0" indent="-514350">
              <a:buFont typeface="+mj-lt"/>
              <a:buAutoNum type="arabicPeriod"/>
            </a:pPr>
            <a:r>
              <a:rPr lang="en-AU" dirty="0" smtClean="0"/>
              <a:t>Actively </a:t>
            </a:r>
            <a:r>
              <a:rPr lang="en-AU" b="1" dirty="0"/>
              <a:t>engage</a:t>
            </a:r>
            <a:r>
              <a:rPr lang="en-AU" dirty="0"/>
              <a:t> the Indigenous community in the </a:t>
            </a:r>
            <a:r>
              <a:rPr lang="en-AU" dirty="0" smtClean="0"/>
              <a:t>evaluation</a:t>
            </a:r>
            <a:endParaRPr lang="en-AU" dirty="0"/>
          </a:p>
          <a:p>
            <a:pPr marL="514350" lvl="0" indent="-514350">
              <a:buFont typeface="+mj-lt"/>
              <a:buAutoNum type="arabicPeriod"/>
            </a:pPr>
            <a:r>
              <a:rPr lang="en-AU" dirty="0" smtClean="0"/>
              <a:t>Respect </a:t>
            </a:r>
            <a:r>
              <a:rPr lang="en-AU" dirty="0"/>
              <a:t>for </a:t>
            </a:r>
            <a:r>
              <a:rPr lang="en-AU" b="1" dirty="0"/>
              <a:t>diversity amongst indigenous peoples</a:t>
            </a:r>
            <a:r>
              <a:rPr lang="en-AU" dirty="0"/>
              <a:t> and their </a:t>
            </a:r>
            <a:r>
              <a:rPr lang="en-AU" b="1" dirty="0"/>
              <a:t>respective </a:t>
            </a:r>
            <a:r>
              <a:rPr lang="en-AU" b="1" dirty="0" smtClean="0"/>
              <a:t>cultural protocols</a:t>
            </a:r>
            <a:endParaRPr lang="en-AU" dirty="0"/>
          </a:p>
          <a:p>
            <a:pPr marL="514350" lvl="0" indent="-514350">
              <a:buFont typeface="+mj-lt"/>
              <a:buAutoNum type="arabicPeriod"/>
            </a:pPr>
            <a:r>
              <a:rPr lang="en-AU" dirty="0"/>
              <a:t>Respect and support </a:t>
            </a:r>
            <a:r>
              <a:rPr lang="en-AU" b="1" dirty="0"/>
              <a:t>Indigenous cultural values, knowledge and belief </a:t>
            </a:r>
            <a:r>
              <a:rPr lang="en-AU" b="1" dirty="0" smtClean="0"/>
              <a:t>systems</a:t>
            </a:r>
            <a:endParaRPr lang="en-AU" dirty="0"/>
          </a:p>
          <a:p>
            <a:pPr marL="514350" lvl="0" indent="-514350">
              <a:buFont typeface="+mj-lt"/>
              <a:buAutoNum type="arabicPeriod"/>
            </a:pPr>
            <a:r>
              <a:rPr lang="en-AU" dirty="0"/>
              <a:t>Develop Indigenous </a:t>
            </a:r>
            <a:r>
              <a:rPr lang="en-AU" b="1" dirty="0"/>
              <a:t>capacity</a:t>
            </a:r>
            <a:r>
              <a:rPr lang="en-AU" dirty="0"/>
              <a:t> during the evaluation </a:t>
            </a:r>
            <a:r>
              <a:rPr lang="en-AU" dirty="0" smtClean="0"/>
              <a:t>process</a:t>
            </a:r>
            <a:endParaRPr lang="en-AU" dirty="0"/>
          </a:p>
          <a:p>
            <a:pPr marL="514350" lvl="0" indent="-514350">
              <a:buFont typeface="+mj-lt"/>
              <a:buAutoNum type="arabicPeriod"/>
            </a:pPr>
            <a:r>
              <a:rPr lang="en-AU" b="1" dirty="0" smtClean="0"/>
              <a:t>Trust</a:t>
            </a:r>
            <a:r>
              <a:rPr lang="en-AU" dirty="0"/>
              <a:t>, </a:t>
            </a:r>
            <a:r>
              <a:rPr lang="en-AU" b="1" dirty="0"/>
              <a:t>respect</a:t>
            </a:r>
            <a:r>
              <a:rPr lang="en-AU" dirty="0"/>
              <a:t> and </a:t>
            </a:r>
            <a:r>
              <a:rPr lang="en-AU" b="1" dirty="0"/>
              <a:t>reciprocity</a:t>
            </a:r>
            <a:r>
              <a:rPr lang="en-AU" dirty="0"/>
              <a:t> characterises the relationship between the evaluators and the Indigenous </a:t>
            </a:r>
            <a:r>
              <a:rPr lang="en-AU" dirty="0" smtClean="0"/>
              <a:t>community </a:t>
            </a:r>
            <a:endParaRPr lang="en-AU" dirty="0"/>
          </a:p>
          <a:p>
            <a:pPr marL="514350" lvl="0" indent="-514350">
              <a:buFont typeface="+mj-lt"/>
              <a:buAutoNum type="arabicPeriod"/>
            </a:pPr>
            <a:r>
              <a:rPr lang="en-AU" dirty="0"/>
              <a:t>Evaluators demonstrate </a:t>
            </a:r>
            <a:r>
              <a:rPr lang="en-AU" b="1" dirty="0"/>
              <a:t>flexibility</a:t>
            </a:r>
            <a:r>
              <a:rPr lang="en-AU" dirty="0"/>
              <a:t> in carrying out the evaluation such that the evaluation is </a:t>
            </a:r>
            <a:r>
              <a:rPr lang="en-AU" b="1" dirty="0"/>
              <a:t>responsive</a:t>
            </a:r>
            <a:r>
              <a:rPr lang="en-AU" dirty="0"/>
              <a:t> to the needs and issues raised by the Indigenous </a:t>
            </a:r>
            <a:r>
              <a:rPr lang="en-AU" dirty="0" smtClean="0"/>
              <a:t>community</a:t>
            </a:r>
            <a:endParaRPr lang="en-AU" dirty="0"/>
          </a:p>
          <a:p>
            <a:pPr marL="514350" lvl="0" indent="-514350">
              <a:buFont typeface="+mj-lt"/>
              <a:buAutoNum type="arabicPeriod"/>
            </a:pPr>
            <a:r>
              <a:rPr lang="en-AU" dirty="0"/>
              <a:t>Evaluation contributes to broader </a:t>
            </a:r>
            <a:r>
              <a:rPr lang="en-AU" b="1" dirty="0"/>
              <a:t>social </a:t>
            </a:r>
            <a:r>
              <a:rPr lang="en-AU" b="1" dirty="0" smtClean="0"/>
              <a:t>change</a:t>
            </a:r>
            <a:r>
              <a:rPr lang="en-AU" dirty="0" smtClean="0"/>
              <a:t> </a:t>
            </a:r>
            <a:endParaRPr lang="en-AU" dirty="0"/>
          </a:p>
          <a:p>
            <a:pPr marL="514350" lvl="0" indent="-514350">
              <a:buFont typeface="+mj-lt"/>
              <a:buAutoNum type="arabicPeriod"/>
            </a:pPr>
            <a:r>
              <a:rPr lang="en-AU" dirty="0"/>
              <a:t>Evaluation projects must be </a:t>
            </a:r>
            <a:r>
              <a:rPr lang="en-AU" b="1" dirty="0"/>
              <a:t>relevant and findings used </a:t>
            </a:r>
            <a:r>
              <a:rPr lang="en-AU" dirty="0"/>
              <a:t>in a way that meet the needs and priorities of the Indigenous </a:t>
            </a:r>
            <a:r>
              <a:rPr lang="en-AU" dirty="0" smtClean="0"/>
              <a:t>community </a:t>
            </a:r>
            <a:endParaRPr lang="en-AU" dirty="0"/>
          </a:p>
          <a:p>
            <a:pPr marL="514350" lvl="0" indent="-514350">
              <a:buFont typeface="+mj-lt"/>
              <a:buAutoNum type="arabicPeriod"/>
            </a:pPr>
            <a:r>
              <a:rPr lang="en-AU" dirty="0"/>
              <a:t>Guided by, and follow, existing institutional and/or Indigenous </a:t>
            </a:r>
            <a:r>
              <a:rPr lang="en-AU" b="1" dirty="0"/>
              <a:t>codes of research ethics </a:t>
            </a:r>
            <a:r>
              <a:rPr lang="en-AU" dirty="0"/>
              <a:t>or ethical </a:t>
            </a:r>
            <a:r>
              <a:rPr lang="en-AU" dirty="0" smtClean="0"/>
              <a:t>principles</a:t>
            </a:r>
            <a:endParaRPr lang="en-AU" dirty="0"/>
          </a:p>
          <a:p>
            <a:pPr marL="0" indent="0">
              <a:buNone/>
            </a:pPr>
            <a:endParaRPr lang="en-AU" dirty="0"/>
          </a:p>
        </p:txBody>
      </p:sp>
    </p:spTree>
    <p:extLst>
      <p:ext uri="{BB962C8B-B14F-4D97-AF65-F5344CB8AC3E}">
        <p14:creationId xmlns:p14="http://schemas.microsoft.com/office/powerpoint/2010/main" val="181732112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descr="J005928 UniSA design of framework_v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536" y="188640"/>
            <a:ext cx="9940724" cy="7569597"/>
          </a:xfrm>
          <a:prstGeom prst="rect">
            <a:avLst/>
          </a:prstGeom>
        </p:spPr>
      </p:pic>
      <p:sp>
        <p:nvSpPr>
          <p:cNvPr id="7" name="TextBox 6"/>
          <p:cNvSpPr txBox="1"/>
          <p:nvPr/>
        </p:nvSpPr>
        <p:spPr>
          <a:xfrm>
            <a:off x="1187624" y="476672"/>
            <a:ext cx="6840760" cy="707886"/>
          </a:xfrm>
          <a:prstGeom prst="rect">
            <a:avLst/>
          </a:prstGeom>
          <a:noFill/>
        </p:spPr>
        <p:txBody>
          <a:bodyPr wrap="square" rtlCol="0">
            <a:spAutoFit/>
          </a:bodyPr>
          <a:lstStyle/>
          <a:p>
            <a:pPr algn="ctr"/>
            <a:r>
              <a:rPr lang="en-AU" sz="4000" dirty="0" smtClean="0">
                <a:solidFill>
                  <a:srgbClr val="C00000"/>
                </a:solidFill>
              </a:rPr>
              <a:t>Conceptual Framework</a:t>
            </a:r>
            <a:endParaRPr lang="en-US" sz="4000" dirty="0"/>
          </a:p>
        </p:txBody>
      </p:sp>
    </p:spTree>
    <p:extLst>
      <p:ext uri="{BB962C8B-B14F-4D97-AF65-F5344CB8AC3E}">
        <p14:creationId xmlns:p14="http://schemas.microsoft.com/office/powerpoint/2010/main" val="378784356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C00000"/>
                </a:solidFill>
              </a:rPr>
              <a:t>Evaluation Process </a:t>
            </a:r>
            <a:endParaRPr lang="en-AU" dirty="0">
              <a:solidFill>
                <a:srgbClr val="C00000"/>
              </a:solidFill>
            </a:endParaRPr>
          </a:p>
        </p:txBody>
      </p:sp>
      <p:sp>
        <p:nvSpPr>
          <p:cNvPr id="3" name="Content Placeholder 2"/>
          <p:cNvSpPr>
            <a:spLocks noGrp="1"/>
          </p:cNvSpPr>
          <p:nvPr>
            <p:ph idx="1"/>
          </p:nvPr>
        </p:nvSpPr>
        <p:spPr/>
        <p:txBody>
          <a:bodyPr>
            <a:normAutofit/>
          </a:bodyPr>
          <a:lstStyle/>
          <a:p>
            <a:pPr marL="514350" lvl="0" indent="-514350">
              <a:lnSpc>
                <a:spcPct val="150000"/>
              </a:lnSpc>
              <a:buAutoNum type="arabicPeriod"/>
            </a:pPr>
            <a:r>
              <a:rPr lang="en-AU" dirty="0" smtClean="0"/>
              <a:t>Understanding </a:t>
            </a:r>
            <a:r>
              <a:rPr lang="en-AU" dirty="0"/>
              <a:t>the </a:t>
            </a:r>
            <a:r>
              <a:rPr lang="en-AU" dirty="0" smtClean="0"/>
              <a:t>context</a:t>
            </a:r>
          </a:p>
          <a:p>
            <a:pPr marL="514350" lvl="0" indent="-514350">
              <a:lnSpc>
                <a:spcPct val="150000"/>
              </a:lnSpc>
              <a:buAutoNum type="arabicPeriod"/>
            </a:pPr>
            <a:r>
              <a:rPr lang="en-AU" dirty="0" smtClean="0"/>
              <a:t>Developing </a:t>
            </a:r>
            <a:r>
              <a:rPr lang="en-AU" dirty="0"/>
              <a:t>the </a:t>
            </a:r>
            <a:r>
              <a:rPr lang="en-AU" dirty="0" smtClean="0"/>
              <a:t>program</a:t>
            </a:r>
          </a:p>
          <a:p>
            <a:pPr marL="514350" lvl="0" indent="-514350">
              <a:lnSpc>
                <a:spcPct val="150000"/>
              </a:lnSpc>
              <a:buAutoNum type="arabicPeriod"/>
            </a:pPr>
            <a:r>
              <a:rPr lang="en-AU" dirty="0" smtClean="0"/>
              <a:t>Implementing the program </a:t>
            </a:r>
          </a:p>
          <a:p>
            <a:pPr marL="514350" lvl="0" indent="-514350">
              <a:lnSpc>
                <a:spcPct val="150000"/>
              </a:lnSpc>
              <a:buAutoNum type="arabicPeriod"/>
            </a:pPr>
            <a:r>
              <a:rPr lang="en-AU" dirty="0" smtClean="0"/>
              <a:t>Evaluating the program</a:t>
            </a:r>
          </a:p>
          <a:p>
            <a:pPr marL="514350" lvl="0" indent="-514350">
              <a:lnSpc>
                <a:spcPct val="150000"/>
              </a:lnSpc>
              <a:buAutoNum type="arabicPeriod"/>
            </a:pPr>
            <a:r>
              <a:rPr lang="en-AU" dirty="0" smtClean="0"/>
              <a:t>Translating the program</a:t>
            </a:r>
            <a:endParaRPr lang="en-AU" dirty="0"/>
          </a:p>
          <a:p>
            <a:pPr marL="0" indent="0">
              <a:buNone/>
            </a:pPr>
            <a:endParaRPr lang="en-AU" dirty="0"/>
          </a:p>
        </p:txBody>
      </p:sp>
    </p:spTree>
    <p:extLst>
      <p:ext uri="{BB962C8B-B14F-4D97-AF65-F5344CB8AC3E}">
        <p14:creationId xmlns:p14="http://schemas.microsoft.com/office/powerpoint/2010/main" val="54259889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70186"/>
          </a:xfrm>
        </p:spPr>
        <p:txBody>
          <a:bodyPr>
            <a:normAutofit/>
          </a:bodyPr>
          <a:lstStyle/>
          <a:p>
            <a:r>
              <a:rPr lang="en-AU" dirty="0" smtClean="0">
                <a:solidFill>
                  <a:srgbClr val="BB0000"/>
                </a:solidFill>
              </a:rPr>
              <a:t>Layers of Complexity:</a:t>
            </a:r>
            <a:br>
              <a:rPr lang="en-AU" dirty="0" smtClean="0">
                <a:solidFill>
                  <a:srgbClr val="BB0000"/>
                </a:solidFill>
              </a:rPr>
            </a:br>
            <a:r>
              <a:rPr lang="en-AU" dirty="0" smtClean="0">
                <a:solidFill>
                  <a:srgbClr val="BB0000"/>
                </a:solidFill>
              </a:rPr>
              <a:t>Community</a:t>
            </a:r>
            <a:endParaRPr lang="en-AU" dirty="0">
              <a:solidFill>
                <a:srgbClr val="BB0000"/>
              </a:solidFill>
            </a:endParaRPr>
          </a:p>
        </p:txBody>
      </p:sp>
      <p:sp>
        <p:nvSpPr>
          <p:cNvPr id="3" name="Content Placeholder 2"/>
          <p:cNvSpPr>
            <a:spLocks noGrp="1"/>
          </p:cNvSpPr>
          <p:nvPr>
            <p:ph idx="1"/>
          </p:nvPr>
        </p:nvSpPr>
        <p:spPr>
          <a:xfrm>
            <a:off x="457200" y="1916832"/>
            <a:ext cx="8229600" cy="4680520"/>
          </a:xfrm>
        </p:spPr>
        <p:txBody>
          <a:bodyPr/>
          <a:lstStyle/>
          <a:p>
            <a:pPr marL="0" indent="0">
              <a:buNone/>
            </a:pPr>
            <a:r>
              <a:rPr lang="en-AU" dirty="0" smtClean="0"/>
              <a:t>Issues to consider:</a:t>
            </a:r>
            <a:endParaRPr lang="en-AU" dirty="0"/>
          </a:p>
          <a:p>
            <a:r>
              <a:rPr lang="en-AU" dirty="0" smtClean="0"/>
              <a:t>How is the Indigenous community defined?</a:t>
            </a:r>
          </a:p>
          <a:p>
            <a:endParaRPr lang="en-AU" sz="1000" dirty="0" smtClean="0"/>
          </a:p>
          <a:p>
            <a:r>
              <a:rPr lang="en-AU" dirty="0" smtClean="0"/>
              <a:t>Who represents the Indigenous community?</a:t>
            </a:r>
          </a:p>
          <a:p>
            <a:endParaRPr lang="en-AU" sz="1000" dirty="0" smtClean="0"/>
          </a:p>
          <a:p>
            <a:r>
              <a:rPr lang="en-AU" dirty="0" smtClean="0"/>
              <a:t>Cultural integrity of the community</a:t>
            </a:r>
          </a:p>
          <a:p>
            <a:endParaRPr lang="en-AU" sz="1000" dirty="0" smtClean="0"/>
          </a:p>
          <a:p>
            <a:r>
              <a:rPr lang="en-AU" dirty="0" smtClean="0"/>
              <a:t>Historical and political context?</a:t>
            </a:r>
          </a:p>
        </p:txBody>
      </p:sp>
      <p:pic>
        <p:nvPicPr>
          <p:cNvPr id="4" name="Picture 3" descr="Screen Shot 2015-09-05 at 3.30.3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4723626"/>
            <a:ext cx="2426237" cy="2156656"/>
          </a:xfrm>
          <a:prstGeom prst="rect">
            <a:avLst/>
          </a:prstGeom>
        </p:spPr>
      </p:pic>
    </p:spTree>
    <p:extLst>
      <p:ext uri="{BB962C8B-B14F-4D97-AF65-F5344CB8AC3E}">
        <p14:creationId xmlns:p14="http://schemas.microsoft.com/office/powerpoint/2010/main" val="11013898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AU" sz="4400" dirty="0" smtClean="0">
                <a:solidFill>
                  <a:srgbClr val="BB0000"/>
                </a:solidFill>
              </a:rPr>
              <a:t>Acknowledgments</a:t>
            </a:r>
            <a:r>
              <a:rPr lang="en-US" sz="4400" dirty="0"/>
              <a:t/>
            </a:r>
            <a:br>
              <a:rPr lang="en-US" sz="4400" dirty="0"/>
            </a:br>
            <a:endParaRPr lang="en-US" sz="4400" dirty="0"/>
          </a:p>
        </p:txBody>
      </p:sp>
      <p:sp>
        <p:nvSpPr>
          <p:cNvPr id="3" name="Content Placeholder 2"/>
          <p:cNvSpPr>
            <a:spLocks noGrp="1"/>
          </p:cNvSpPr>
          <p:nvPr>
            <p:ph idx="1"/>
          </p:nvPr>
        </p:nvSpPr>
        <p:spPr/>
        <p:txBody>
          <a:bodyPr/>
          <a:lstStyle/>
          <a:p>
            <a:r>
              <a:rPr lang="en-US" dirty="0" smtClean="0"/>
              <a:t>Members of the team who can’t be here today</a:t>
            </a:r>
          </a:p>
          <a:p>
            <a:pPr marL="0" indent="0">
              <a:buNone/>
            </a:pPr>
            <a:endParaRPr lang="en-US" dirty="0" smtClean="0"/>
          </a:p>
          <a:p>
            <a:r>
              <a:rPr lang="en-US" dirty="0" smtClean="0"/>
              <a:t>Our respective </a:t>
            </a:r>
            <a:r>
              <a:rPr lang="en-US" dirty="0" err="1" smtClean="0"/>
              <a:t>organisations</a:t>
            </a:r>
            <a:endParaRPr lang="en-US" dirty="0" smtClean="0"/>
          </a:p>
          <a:p>
            <a:pPr marL="0" indent="0">
              <a:buNone/>
            </a:pPr>
            <a:endParaRPr lang="en-US" dirty="0"/>
          </a:p>
          <a:p>
            <a:r>
              <a:rPr lang="en-US" dirty="0" smtClean="0"/>
              <a:t>Those who have participated thus far</a:t>
            </a:r>
          </a:p>
          <a:p>
            <a:endParaRPr lang="en-US" dirty="0"/>
          </a:p>
          <a:p>
            <a:endParaRPr lang="en-US" dirty="0" smtClean="0"/>
          </a:p>
          <a:p>
            <a:pPr marL="0" indent="0">
              <a:buNone/>
            </a:pPr>
            <a:endParaRPr lang="en-US" dirty="0"/>
          </a:p>
          <a:p>
            <a:endParaRPr lang="en-US" dirty="0" smtClean="0"/>
          </a:p>
          <a:p>
            <a:endParaRPr lang="en-US" dirty="0" smtClean="0"/>
          </a:p>
          <a:p>
            <a:endParaRPr lang="en-US" dirty="0"/>
          </a:p>
        </p:txBody>
      </p:sp>
      <p:pic>
        <p:nvPicPr>
          <p:cNvPr id="5" name="Picture 4" descr="Sch-popltnHealth_12_01.png"/>
          <p:cNvPicPr>
            <a:picLocks noChangeAspect="1"/>
          </p:cNvPicPr>
          <p:nvPr/>
        </p:nvPicPr>
        <p:blipFill>
          <a:blip r:embed="rId3" cstate="print"/>
          <a:stretch>
            <a:fillRect/>
          </a:stretch>
        </p:blipFill>
        <p:spPr>
          <a:xfrm rot="10800000" flipH="1" flipV="1">
            <a:off x="4355976" y="6078571"/>
            <a:ext cx="1800200" cy="779429"/>
          </a:xfrm>
          <a:prstGeom prst="rect">
            <a:avLst/>
          </a:prstGeom>
        </p:spPr>
      </p:pic>
      <p:pic>
        <p:nvPicPr>
          <p:cNvPr id="6" name="Picture 5" descr="whakauae log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8384" y="2276872"/>
            <a:ext cx="1515616" cy="947260"/>
          </a:xfrm>
          <a:prstGeom prst="rect">
            <a:avLst/>
          </a:prstGeom>
        </p:spPr>
      </p:pic>
      <p:pic>
        <p:nvPicPr>
          <p:cNvPr id="7" name="Picture 6" descr="SA-Health-1.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40352" y="3789040"/>
            <a:ext cx="1268760" cy="1268760"/>
          </a:xfrm>
          <a:prstGeom prst="rect">
            <a:avLst/>
          </a:prstGeom>
        </p:spPr>
      </p:pic>
      <p:pic>
        <p:nvPicPr>
          <p:cNvPr id="8" name="Picture 7" descr="http://www.oztrekk.com/images/JCU_Logo_RGB.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72350" y="5892036"/>
            <a:ext cx="1771650" cy="932180"/>
          </a:xfrm>
          <a:prstGeom prst="rect">
            <a:avLst/>
          </a:prstGeom>
          <a:noFill/>
          <a:ln>
            <a:noFill/>
          </a:ln>
        </p:spPr>
      </p:pic>
      <p:pic>
        <p:nvPicPr>
          <p:cNvPr id="9" name="Picture 8" descr="kinnect-logo.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603" y="6154894"/>
            <a:ext cx="3187245" cy="669321"/>
          </a:xfrm>
          <a:prstGeom prst="rect">
            <a:avLst/>
          </a:prstGeom>
        </p:spPr>
      </p:pic>
    </p:spTree>
    <p:extLst>
      <p:ext uri="{BB962C8B-B14F-4D97-AF65-F5344CB8AC3E}">
        <p14:creationId xmlns:p14="http://schemas.microsoft.com/office/powerpoint/2010/main" val="102945206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42194"/>
          </a:xfrm>
        </p:spPr>
        <p:txBody>
          <a:bodyPr>
            <a:normAutofit/>
          </a:bodyPr>
          <a:lstStyle/>
          <a:p>
            <a:r>
              <a:rPr lang="en-AU" dirty="0" smtClean="0">
                <a:solidFill>
                  <a:srgbClr val="C00000"/>
                </a:solidFill>
              </a:rPr>
              <a:t>Layers of Complexity:</a:t>
            </a:r>
            <a:br>
              <a:rPr lang="en-AU" dirty="0" smtClean="0">
                <a:solidFill>
                  <a:srgbClr val="C00000"/>
                </a:solidFill>
              </a:rPr>
            </a:br>
            <a:r>
              <a:rPr lang="en-AU" dirty="0" smtClean="0">
                <a:solidFill>
                  <a:srgbClr val="C00000"/>
                </a:solidFill>
              </a:rPr>
              <a:t>Participation</a:t>
            </a:r>
            <a:endParaRPr lang="en-AU" dirty="0">
              <a:solidFill>
                <a:srgbClr val="C00000"/>
              </a:solidFill>
            </a:endParaRPr>
          </a:p>
        </p:txBody>
      </p:sp>
      <p:sp>
        <p:nvSpPr>
          <p:cNvPr id="3" name="Content Placeholder 2"/>
          <p:cNvSpPr>
            <a:spLocks noGrp="1"/>
          </p:cNvSpPr>
          <p:nvPr>
            <p:ph idx="1"/>
          </p:nvPr>
        </p:nvSpPr>
        <p:spPr>
          <a:xfrm>
            <a:off x="457200" y="2060848"/>
            <a:ext cx="8229600" cy="4536504"/>
          </a:xfrm>
        </p:spPr>
        <p:txBody>
          <a:bodyPr/>
          <a:lstStyle/>
          <a:p>
            <a:pPr marL="0" indent="0">
              <a:buNone/>
            </a:pPr>
            <a:r>
              <a:rPr lang="en-AU" dirty="0" smtClean="0"/>
              <a:t>Issues to consider:</a:t>
            </a:r>
          </a:p>
          <a:p>
            <a:pPr marL="0" indent="0">
              <a:buNone/>
            </a:pPr>
            <a:endParaRPr lang="en-AU" sz="1000" dirty="0"/>
          </a:p>
          <a:p>
            <a:r>
              <a:rPr lang="en-AU" dirty="0" smtClean="0"/>
              <a:t>What are the governance structures and processes that support participation?</a:t>
            </a:r>
          </a:p>
          <a:p>
            <a:endParaRPr lang="en-AU" sz="1000" dirty="0" smtClean="0"/>
          </a:p>
          <a:p>
            <a:r>
              <a:rPr lang="en-AU" dirty="0" smtClean="0"/>
              <a:t>Who from the Indigenous community participates and how in the different stages of the evaluation process? </a:t>
            </a:r>
            <a:endParaRPr lang="en-AU" dirty="0"/>
          </a:p>
        </p:txBody>
      </p:sp>
      <p:pic>
        <p:nvPicPr>
          <p:cNvPr id="4" name="Picture 3" descr="Screen Shot 2015-09-05 at 3.31.4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5736" y="5949280"/>
            <a:ext cx="4622800" cy="635000"/>
          </a:xfrm>
          <a:prstGeom prst="rect">
            <a:avLst/>
          </a:prstGeom>
        </p:spPr>
      </p:pic>
    </p:spTree>
    <p:extLst>
      <p:ext uri="{BB962C8B-B14F-4D97-AF65-F5344CB8AC3E}">
        <p14:creationId xmlns:p14="http://schemas.microsoft.com/office/powerpoint/2010/main" val="3858054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C00000"/>
                </a:solidFill>
              </a:rPr>
              <a:t>Stance</a:t>
            </a:r>
            <a:endParaRPr lang="en-AU" dirty="0">
              <a:solidFill>
                <a:srgbClr val="C00000"/>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6800"/>
            <a:ext cx="9154518" cy="679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descr="kinnect-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0648"/>
            <a:ext cx="3086057" cy="648072"/>
          </a:xfrm>
          <a:prstGeom prst="rect">
            <a:avLst/>
          </a:prstGeom>
        </p:spPr>
      </p:pic>
    </p:spTree>
    <p:extLst>
      <p:ext uri="{BB962C8B-B14F-4D97-AF65-F5344CB8AC3E}">
        <p14:creationId xmlns:p14="http://schemas.microsoft.com/office/powerpoint/2010/main" val="225028679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70186"/>
          </a:xfrm>
        </p:spPr>
        <p:txBody>
          <a:bodyPr>
            <a:normAutofit/>
          </a:bodyPr>
          <a:lstStyle/>
          <a:p>
            <a:r>
              <a:rPr lang="en-AU" dirty="0" smtClean="0">
                <a:solidFill>
                  <a:srgbClr val="BB0000"/>
                </a:solidFill>
              </a:rPr>
              <a:t>Layers of Complexity:</a:t>
            </a:r>
            <a:br>
              <a:rPr lang="en-AU" dirty="0" smtClean="0">
                <a:solidFill>
                  <a:srgbClr val="BB0000"/>
                </a:solidFill>
              </a:rPr>
            </a:br>
            <a:r>
              <a:rPr lang="en-AU" dirty="0" smtClean="0">
                <a:solidFill>
                  <a:srgbClr val="BB0000"/>
                </a:solidFill>
              </a:rPr>
              <a:t>Stance</a:t>
            </a:r>
            <a:endParaRPr lang="en-AU" dirty="0">
              <a:solidFill>
                <a:srgbClr val="BB0000"/>
              </a:solidFill>
            </a:endParaRPr>
          </a:p>
        </p:txBody>
      </p:sp>
      <p:sp>
        <p:nvSpPr>
          <p:cNvPr id="3" name="Content Placeholder 2"/>
          <p:cNvSpPr>
            <a:spLocks noGrp="1"/>
          </p:cNvSpPr>
          <p:nvPr>
            <p:ph idx="1"/>
          </p:nvPr>
        </p:nvSpPr>
        <p:spPr>
          <a:xfrm>
            <a:off x="179512" y="1700808"/>
            <a:ext cx="8784976" cy="4896544"/>
          </a:xfrm>
        </p:spPr>
        <p:txBody>
          <a:bodyPr/>
          <a:lstStyle/>
          <a:p>
            <a:pPr marL="0" indent="0">
              <a:buNone/>
            </a:pPr>
            <a:r>
              <a:rPr lang="en-AU" dirty="0" smtClean="0"/>
              <a:t>Issues to consider:</a:t>
            </a:r>
          </a:p>
          <a:p>
            <a:r>
              <a:rPr lang="en-AU" dirty="0" smtClean="0"/>
              <a:t>What are the values and worldview the evaluator brings to the evaluation?</a:t>
            </a:r>
          </a:p>
          <a:p>
            <a:r>
              <a:rPr lang="en-AU" dirty="0" smtClean="0"/>
              <a:t>What degree of control is exerted by the evaluator, by the </a:t>
            </a:r>
            <a:r>
              <a:rPr lang="en-AU" dirty="0" err="1" smtClean="0"/>
              <a:t>evaluand</a:t>
            </a:r>
            <a:r>
              <a:rPr lang="en-AU" dirty="0" smtClean="0"/>
              <a:t>, by the commissioner/program funder?</a:t>
            </a:r>
          </a:p>
          <a:p>
            <a:r>
              <a:rPr lang="en-AU" dirty="0" smtClean="0"/>
              <a:t>What is the underlying purpose of the evaluation?</a:t>
            </a:r>
            <a:endParaRPr lang="en-AU" dirty="0"/>
          </a:p>
          <a:p>
            <a:endParaRPr lang="en-AU" dirty="0" smtClean="0"/>
          </a:p>
        </p:txBody>
      </p:sp>
      <p:pic>
        <p:nvPicPr>
          <p:cNvPr id="5" name="Picture 4" descr="Screen Shot 2015-09-05 at 4.42.5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7100" y="4800600"/>
            <a:ext cx="1866900" cy="2057400"/>
          </a:xfrm>
          <a:prstGeom prst="rect">
            <a:avLst/>
          </a:prstGeom>
        </p:spPr>
      </p:pic>
    </p:spTree>
    <p:extLst>
      <p:ext uri="{BB962C8B-B14F-4D97-AF65-F5344CB8AC3E}">
        <p14:creationId xmlns:p14="http://schemas.microsoft.com/office/powerpoint/2010/main" val="354575879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solidFill>
                  <a:srgbClr val="C00000"/>
                </a:solidFill>
              </a:rPr>
              <a:t>Added </a:t>
            </a:r>
            <a:r>
              <a:rPr lang="en-AU" dirty="0">
                <a:solidFill>
                  <a:srgbClr val="C00000"/>
                </a:solidFill>
              </a:rPr>
              <a:t>V</a:t>
            </a:r>
            <a:r>
              <a:rPr lang="en-AU" dirty="0" smtClean="0">
                <a:solidFill>
                  <a:srgbClr val="C00000"/>
                </a:solidFill>
              </a:rPr>
              <a:t>alue of the Framework</a:t>
            </a:r>
            <a:endParaRPr lang="en-AU" dirty="0">
              <a:solidFill>
                <a:srgbClr val="C00000"/>
              </a:solidFill>
            </a:endParaRPr>
          </a:p>
        </p:txBody>
      </p:sp>
      <p:sp>
        <p:nvSpPr>
          <p:cNvPr id="4" name="Content Placeholder 3"/>
          <p:cNvSpPr>
            <a:spLocks noGrp="1"/>
          </p:cNvSpPr>
          <p:nvPr>
            <p:ph idx="1"/>
          </p:nvPr>
        </p:nvSpPr>
        <p:spPr/>
        <p:txBody>
          <a:bodyPr>
            <a:normAutofit/>
          </a:bodyPr>
          <a:lstStyle/>
          <a:p>
            <a:r>
              <a:rPr lang="en-AU" dirty="0" smtClean="0"/>
              <a:t>Situates evaluation in the broader context of program planning and knowledge translation process</a:t>
            </a:r>
          </a:p>
          <a:p>
            <a:r>
              <a:rPr lang="en-AU" dirty="0" smtClean="0"/>
              <a:t>The framework is not issue/discipline specific</a:t>
            </a:r>
          </a:p>
          <a:p>
            <a:r>
              <a:rPr lang="en-AU" dirty="0" smtClean="0"/>
              <a:t>Contextualises the application of the principles in relation to the evaluator’s stance</a:t>
            </a:r>
          </a:p>
          <a:p>
            <a:r>
              <a:rPr lang="en-AU" dirty="0" smtClean="0"/>
              <a:t>Recognises the heterogeneity of Indigenous communities </a:t>
            </a:r>
          </a:p>
          <a:p>
            <a:r>
              <a:rPr lang="en-AU" dirty="0" smtClean="0"/>
              <a:t>Flexibility</a:t>
            </a:r>
          </a:p>
          <a:p>
            <a:pPr marL="514350" indent="-514350">
              <a:buAutoNum type="arabicPeriod"/>
            </a:pPr>
            <a:endParaRPr lang="en-AU" dirty="0"/>
          </a:p>
        </p:txBody>
      </p:sp>
    </p:spTree>
    <p:extLst>
      <p:ext uri="{BB962C8B-B14F-4D97-AF65-F5344CB8AC3E}">
        <p14:creationId xmlns:p14="http://schemas.microsoft.com/office/powerpoint/2010/main" val="382028135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lgn="ctr">
              <a:buNone/>
            </a:pPr>
            <a:endParaRPr lang="en-US" sz="4400" dirty="0" smtClean="0">
              <a:solidFill>
                <a:srgbClr val="BB0000"/>
              </a:solidFill>
            </a:endParaRPr>
          </a:p>
          <a:p>
            <a:pPr marL="0" indent="0" algn="ctr">
              <a:buNone/>
            </a:pPr>
            <a:r>
              <a:rPr lang="en-US" sz="4400" dirty="0" smtClean="0">
                <a:solidFill>
                  <a:srgbClr val="BB0000"/>
                </a:solidFill>
              </a:rPr>
              <a:t>So </a:t>
            </a:r>
            <a:r>
              <a:rPr lang="en-US" sz="4400" dirty="0">
                <a:solidFill>
                  <a:srgbClr val="BB0000"/>
                </a:solidFill>
              </a:rPr>
              <a:t>Now What?</a:t>
            </a:r>
          </a:p>
          <a:p>
            <a:endParaRPr lang="en-US" dirty="0"/>
          </a:p>
        </p:txBody>
      </p:sp>
    </p:spTree>
    <p:extLst>
      <p:ext uri="{BB962C8B-B14F-4D97-AF65-F5344CB8AC3E}">
        <p14:creationId xmlns:p14="http://schemas.microsoft.com/office/powerpoint/2010/main" val="28651276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solidFill>
                  <a:srgbClr val="C00000"/>
                </a:solidFill>
              </a:rPr>
              <a:t>Concept Mapping Study</a:t>
            </a:r>
            <a:endParaRPr lang="en-AU" dirty="0">
              <a:solidFill>
                <a:srgbClr val="C00000"/>
              </a:solidFill>
            </a:endParaRPr>
          </a:p>
        </p:txBody>
      </p:sp>
      <p:sp>
        <p:nvSpPr>
          <p:cNvPr id="4" name="Content Placeholder 3"/>
          <p:cNvSpPr>
            <a:spLocks noGrp="1"/>
          </p:cNvSpPr>
          <p:nvPr>
            <p:ph idx="1"/>
          </p:nvPr>
        </p:nvSpPr>
        <p:spPr>
          <a:xfrm>
            <a:off x="467544" y="1700808"/>
            <a:ext cx="8507288" cy="4781128"/>
          </a:xfrm>
        </p:spPr>
        <p:txBody>
          <a:bodyPr>
            <a:normAutofit/>
          </a:bodyPr>
          <a:lstStyle/>
          <a:p>
            <a:r>
              <a:rPr lang="en-GB" dirty="0"/>
              <a:t>A</a:t>
            </a:r>
            <a:r>
              <a:rPr lang="en-GB" dirty="0" smtClean="0"/>
              <a:t> </a:t>
            </a:r>
            <a:r>
              <a:rPr lang="en-GB" dirty="0"/>
              <a:t>group process </a:t>
            </a:r>
            <a:r>
              <a:rPr lang="en-GB" dirty="0" smtClean="0"/>
              <a:t>(assisted </a:t>
            </a:r>
            <a:r>
              <a:rPr lang="en-GB" dirty="0"/>
              <a:t>by a computer </a:t>
            </a:r>
            <a:r>
              <a:rPr lang="en-GB" dirty="0" smtClean="0"/>
              <a:t>programme) </a:t>
            </a:r>
            <a:r>
              <a:rPr lang="en-GB" dirty="0"/>
              <a:t>that identifies and maps out clusters of ideas based on input from a participating </a:t>
            </a:r>
            <a:r>
              <a:rPr lang="en-GB" dirty="0" smtClean="0"/>
              <a:t>group</a:t>
            </a:r>
          </a:p>
          <a:p>
            <a:pPr marL="0" indent="0">
              <a:buNone/>
            </a:pPr>
            <a:endParaRPr lang="en-GB" sz="1000" dirty="0"/>
          </a:p>
          <a:p>
            <a:r>
              <a:rPr lang="en-NZ" dirty="0"/>
              <a:t>P</a:t>
            </a:r>
            <a:r>
              <a:rPr lang="en-NZ" dirty="0" smtClean="0"/>
              <a:t>articularly </a:t>
            </a:r>
            <a:r>
              <a:rPr lang="en-NZ" dirty="0"/>
              <a:t>useful in making explicit the different values people have about a particular </a:t>
            </a:r>
            <a:r>
              <a:rPr lang="en-NZ" dirty="0" smtClean="0"/>
              <a:t>topic</a:t>
            </a:r>
            <a:endParaRPr lang="en-AU" dirty="0"/>
          </a:p>
        </p:txBody>
      </p:sp>
    </p:spTree>
    <p:extLst>
      <p:ext uri="{BB962C8B-B14F-4D97-AF65-F5344CB8AC3E}">
        <p14:creationId xmlns:p14="http://schemas.microsoft.com/office/powerpoint/2010/main" val="3185399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solidFill>
                  <a:srgbClr val="C00000"/>
                </a:solidFill>
              </a:rPr>
              <a:t>Aims of the concept </a:t>
            </a:r>
            <a:r>
              <a:rPr lang="en-AU" dirty="0">
                <a:solidFill>
                  <a:srgbClr val="C00000"/>
                </a:solidFill>
              </a:rPr>
              <a:t>m</a:t>
            </a:r>
            <a:r>
              <a:rPr lang="en-AU" dirty="0" smtClean="0">
                <a:solidFill>
                  <a:srgbClr val="C00000"/>
                </a:solidFill>
              </a:rPr>
              <a:t>apping</a:t>
            </a:r>
            <a:endParaRPr lang="en-AU" dirty="0">
              <a:solidFill>
                <a:srgbClr val="C00000"/>
              </a:solidFill>
            </a:endParaRPr>
          </a:p>
        </p:txBody>
      </p:sp>
      <p:sp>
        <p:nvSpPr>
          <p:cNvPr id="4" name="Content Placeholder 3"/>
          <p:cNvSpPr>
            <a:spLocks noGrp="1"/>
          </p:cNvSpPr>
          <p:nvPr>
            <p:ph idx="1"/>
          </p:nvPr>
        </p:nvSpPr>
        <p:spPr>
          <a:xfrm>
            <a:off x="251520" y="1484784"/>
            <a:ext cx="8723312" cy="4997152"/>
          </a:xfrm>
        </p:spPr>
        <p:txBody>
          <a:bodyPr>
            <a:normAutofit/>
          </a:bodyPr>
          <a:lstStyle/>
          <a:p>
            <a:pPr marL="514350" indent="-514350">
              <a:buFont typeface="+mj-lt"/>
              <a:buAutoNum type="arabicPeriod"/>
            </a:pPr>
            <a:r>
              <a:rPr lang="en-AU" dirty="0" smtClean="0"/>
              <a:t>To develop a set of </a:t>
            </a:r>
            <a:r>
              <a:rPr lang="en-AU" i="1" dirty="0" smtClean="0">
                <a:solidFill>
                  <a:srgbClr val="BB0000"/>
                </a:solidFill>
              </a:rPr>
              <a:t>culturally safe evaluation practices</a:t>
            </a:r>
            <a:r>
              <a:rPr lang="en-AU" dirty="0" smtClean="0"/>
              <a:t> aligned with </a:t>
            </a:r>
            <a:r>
              <a:rPr lang="en-AU" i="1" dirty="0" smtClean="0">
                <a:solidFill>
                  <a:srgbClr val="BB0000"/>
                </a:solidFill>
              </a:rPr>
              <a:t>Indigenous evaluation principles</a:t>
            </a:r>
            <a:r>
              <a:rPr lang="en-AU" dirty="0" smtClean="0"/>
              <a:t> to strengthen how Indigenous and non-Indigenous evaluators undertake evaluation</a:t>
            </a:r>
          </a:p>
          <a:p>
            <a:pPr marL="514350" indent="-514350">
              <a:buFont typeface="+mj-lt"/>
              <a:buAutoNum type="arabicPeriod"/>
            </a:pPr>
            <a:endParaRPr lang="en-AU" dirty="0" smtClean="0"/>
          </a:p>
          <a:p>
            <a:pPr marL="514350" indent="-514350">
              <a:buFont typeface="+mj-lt"/>
              <a:buAutoNum type="arabicPeriod"/>
            </a:pPr>
            <a:r>
              <a:rPr lang="en-AU" dirty="0" smtClean="0"/>
              <a:t>To develop </a:t>
            </a:r>
            <a:r>
              <a:rPr lang="en-AU" i="1" dirty="0" smtClean="0">
                <a:solidFill>
                  <a:srgbClr val="BB0000"/>
                </a:solidFill>
              </a:rPr>
              <a:t>a practical resource </a:t>
            </a:r>
            <a:r>
              <a:rPr lang="en-AU" dirty="0" smtClean="0"/>
              <a:t>to assist with the design of culturally safe evaluations that are responsive to Indigenous communities</a:t>
            </a:r>
            <a:endParaRPr lang="en-AU" dirty="0"/>
          </a:p>
        </p:txBody>
      </p:sp>
    </p:spTree>
    <p:extLst>
      <p:ext uri="{BB962C8B-B14F-4D97-AF65-F5344CB8AC3E}">
        <p14:creationId xmlns:p14="http://schemas.microsoft.com/office/powerpoint/2010/main" val="598897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solidFill>
                  <a:srgbClr val="C00000"/>
                </a:solidFill>
              </a:rPr>
              <a:t>Who is involved?</a:t>
            </a:r>
            <a:endParaRPr lang="en-AU" dirty="0">
              <a:solidFill>
                <a:srgbClr val="C00000"/>
              </a:solidFill>
            </a:endParaRPr>
          </a:p>
        </p:txBody>
      </p:sp>
      <p:sp>
        <p:nvSpPr>
          <p:cNvPr id="4" name="Content Placeholder 3"/>
          <p:cNvSpPr>
            <a:spLocks noGrp="1"/>
          </p:cNvSpPr>
          <p:nvPr>
            <p:ph idx="1"/>
          </p:nvPr>
        </p:nvSpPr>
        <p:spPr>
          <a:xfrm>
            <a:off x="251520" y="1484784"/>
            <a:ext cx="8723312" cy="4997152"/>
          </a:xfrm>
        </p:spPr>
        <p:txBody>
          <a:bodyPr>
            <a:normAutofit/>
          </a:bodyPr>
          <a:lstStyle/>
          <a:p>
            <a:r>
              <a:rPr lang="en-AU" dirty="0"/>
              <a:t>A collaboration between indigenous and non-Indigenous </a:t>
            </a:r>
            <a:r>
              <a:rPr lang="en-AU" dirty="0" smtClean="0"/>
              <a:t>evaluators</a:t>
            </a:r>
            <a:endParaRPr lang="en-AU" dirty="0"/>
          </a:p>
          <a:p>
            <a:pPr lvl="1"/>
            <a:r>
              <a:rPr lang="en-AU" dirty="0" smtClean="0"/>
              <a:t>Dr Amohia Boulton, Ms Lynley Cvitanovic </a:t>
            </a:r>
            <a:r>
              <a:rPr lang="en-AU" dirty="0"/>
              <a:t>Whakauae Research </a:t>
            </a:r>
            <a:r>
              <a:rPr lang="en-AU" dirty="0" smtClean="0"/>
              <a:t>(</a:t>
            </a:r>
            <a:r>
              <a:rPr lang="en-AU" dirty="0"/>
              <a:t>New Zealand</a:t>
            </a:r>
            <a:r>
              <a:rPr lang="en-AU" dirty="0" smtClean="0"/>
              <a:t>)</a:t>
            </a:r>
          </a:p>
          <a:p>
            <a:pPr lvl="1"/>
            <a:r>
              <a:rPr lang="en-AU" dirty="0" smtClean="0"/>
              <a:t>Ms Nan Wehipeihana, </a:t>
            </a:r>
            <a:r>
              <a:rPr lang="en-AU" dirty="0" err="1"/>
              <a:t>Kinnect</a:t>
            </a:r>
            <a:r>
              <a:rPr lang="en-AU" dirty="0"/>
              <a:t> </a:t>
            </a:r>
            <a:r>
              <a:rPr lang="en-AU" dirty="0" smtClean="0"/>
              <a:t>Group (</a:t>
            </a:r>
            <a:r>
              <a:rPr lang="en-AU" dirty="0"/>
              <a:t>New Zealand</a:t>
            </a:r>
            <a:r>
              <a:rPr lang="en-AU" dirty="0" smtClean="0"/>
              <a:t>)</a:t>
            </a:r>
          </a:p>
          <a:p>
            <a:pPr lvl="1"/>
            <a:r>
              <a:rPr lang="en-AU" dirty="0" smtClean="0"/>
              <a:t>Ms Lisa Warner, A/Prof Margaret Cargo, University of South </a:t>
            </a:r>
            <a:r>
              <a:rPr lang="en-AU" dirty="0"/>
              <a:t>Australia (</a:t>
            </a:r>
            <a:r>
              <a:rPr lang="en-AU" dirty="0" smtClean="0"/>
              <a:t>Australia</a:t>
            </a:r>
            <a:r>
              <a:rPr lang="en-AU" dirty="0"/>
              <a:t>)</a:t>
            </a:r>
            <a:endParaRPr lang="en-AU" dirty="0" smtClean="0"/>
          </a:p>
          <a:p>
            <a:pPr lvl="1"/>
            <a:r>
              <a:rPr lang="en-AU" dirty="0" smtClean="0"/>
              <a:t>A/</a:t>
            </a:r>
            <a:r>
              <a:rPr lang="en-AU" dirty="0"/>
              <a:t>Prof </a:t>
            </a:r>
            <a:r>
              <a:rPr lang="en-AU" dirty="0" err="1"/>
              <a:t>Jenni</a:t>
            </a:r>
            <a:r>
              <a:rPr lang="en-AU" dirty="0"/>
              <a:t> </a:t>
            </a:r>
            <a:r>
              <a:rPr lang="en-AU" dirty="0" smtClean="0"/>
              <a:t>Judd, Mr </a:t>
            </a:r>
            <a:r>
              <a:rPr lang="en-AU" dirty="0"/>
              <a:t>Peter </a:t>
            </a:r>
            <a:r>
              <a:rPr lang="en-AU" dirty="0" smtClean="0"/>
              <a:t>Malouf, James </a:t>
            </a:r>
            <a:r>
              <a:rPr lang="en-AU" dirty="0"/>
              <a:t>Cook </a:t>
            </a:r>
            <a:r>
              <a:rPr lang="en-AU" dirty="0" smtClean="0"/>
              <a:t>University, Australia</a:t>
            </a:r>
            <a:endParaRPr lang="en-AU" dirty="0"/>
          </a:p>
          <a:p>
            <a:endParaRPr lang="en-AU" dirty="0"/>
          </a:p>
          <a:p>
            <a:endParaRPr lang="en-AU" dirty="0" smtClean="0"/>
          </a:p>
        </p:txBody>
      </p:sp>
    </p:spTree>
    <p:extLst>
      <p:ext uri="{BB962C8B-B14F-4D97-AF65-F5344CB8AC3E}">
        <p14:creationId xmlns:p14="http://schemas.microsoft.com/office/powerpoint/2010/main" val="31820203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C00000"/>
                </a:solidFill>
              </a:rPr>
              <a:t>Participants</a:t>
            </a:r>
            <a:endParaRPr lang="en-AU" dirty="0">
              <a:solidFill>
                <a:srgbClr val="C00000"/>
              </a:solidFill>
            </a:endParaRPr>
          </a:p>
        </p:txBody>
      </p:sp>
      <p:sp>
        <p:nvSpPr>
          <p:cNvPr id="3" name="Content Placeholder 2"/>
          <p:cNvSpPr>
            <a:spLocks noGrp="1"/>
          </p:cNvSpPr>
          <p:nvPr>
            <p:ph idx="1"/>
          </p:nvPr>
        </p:nvSpPr>
        <p:spPr/>
        <p:txBody>
          <a:bodyPr>
            <a:normAutofit lnSpcReduction="10000"/>
          </a:bodyPr>
          <a:lstStyle/>
          <a:p>
            <a:r>
              <a:rPr lang="en-AU" dirty="0" smtClean="0"/>
              <a:t>Indigenous </a:t>
            </a:r>
            <a:r>
              <a:rPr lang="en-AU" dirty="0"/>
              <a:t>and non-Indigenous presenters, co-presenters at previous AES and AHPA conferences (2013 </a:t>
            </a:r>
            <a:r>
              <a:rPr lang="en-AU" dirty="0" smtClean="0"/>
              <a:t>onwards)in the Indigenous streams</a:t>
            </a:r>
          </a:p>
          <a:p>
            <a:pPr lvl="1"/>
            <a:r>
              <a:rPr lang="en-AU" dirty="0" smtClean="0"/>
              <a:t>Participants identified through previous conference proceedings</a:t>
            </a:r>
          </a:p>
          <a:p>
            <a:pPr lvl="1"/>
            <a:r>
              <a:rPr lang="en-AU" dirty="0" smtClean="0"/>
              <a:t>Potential participants will be contacted and invited to participate</a:t>
            </a:r>
          </a:p>
          <a:p>
            <a:pPr lvl="1"/>
            <a:r>
              <a:rPr lang="en-AU" dirty="0" smtClean="0"/>
              <a:t>Element of snowball sampling</a:t>
            </a:r>
            <a:endParaRPr lang="en-AU" dirty="0"/>
          </a:p>
          <a:p>
            <a:pPr marL="0" indent="0">
              <a:buNone/>
            </a:pPr>
            <a:endParaRPr lang="en-AU" sz="1100" dirty="0" smtClean="0"/>
          </a:p>
          <a:p>
            <a:r>
              <a:rPr lang="en-AU" dirty="0" smtClean="0"/>
              <a:t>Staff of interested organisations and NGOs</a:t>
            </a:r>
          </a:p>
          <a:p>
            <a:pPr marL="0" indent="0">
              <a:buNone/>
            </a:pPr>
            <a:endParaRPr lang="en-AU" dirty="0"/>
          </a:p>
        </p:txBody>
      </p:sp>
    </p:spTree>
    <p:extLst>
      <p:ext uri="{BB962C8B-B14F-4D97-AF65-F5344CB8AC3E}">
        <p14:creationId xmlns:p14="http://schemas.microsoft.com/office/powerpoint/2010/main" val="20615947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B0000"/>
                </a:solidFill>
              </a:rPr>
              <a:t>Step 1: Brainstorming</a:t>
            </a:r>
            <a:endParaRPr lang="en-US" dirty="0">
              <a:solidFill>
                <a:srgbClr val="BB0000"/>
              </a:solidFill>
            </a:endParaRPr>
          </a:p>
        </p:txBody>
      </p:sp>
      <p:sp>
        <p:nvSpPr>
          <p:cNvPr id="3" name="Content Placeholder 2"/>
          <p:cNvSpPr>
            <a:spLocks noGrp="1"/>
          </p:cNvSpPr>
          <p:nvPr>
            <p:ph idx="1"/>
          </p:nvPr>
        </p:nvSpPr>
        <p:spPr/>
        <p:txBody>
          <a:bodyPr>
            <a:normAutofit/>
          </a:bodyPr>
          <a:lstStyle/>
          <a:p>
            <a:r>
              <a:rPr lang="en-US" dirty="0" smtClean="0"/>
              <a:t>Use of a pre-tested, “focus question”, </a:t>
            </a:r>
            <a:r>
              <a:rPr lang="en-US" dirty="0" err="1" smtClean="0"/>
              <a:t>eg</a:t>
            </a:r>
            <a:r>
              <a:rPr lang="en-US" dirty="0" smtClean="0"/>
              <a:t>:</a:t>
            </a:r>
          </a:p>
          <a:p>
            <a:pPr lvl="1"/>
            <a:r>
              <a:rPr lang="en-AU" dirty="0" smtClean="0"/>
              <a:t>What </a:t>
            </a:r>
            <a:r>
              <a:rPr lang="en-AU" dirty="0"/>
              <a:t>do evaluators need to do to make their evaluation practices safe for Indigenous communities?</a:t>
            </a:r>
          </a:p>
          <a:p>
            <a:pPr lvl="1"/>
            <a:endParaRPr lang="en-US" sz="1000" dirty="0"/>
          </a:p>
          <a:p>
            <a:r>
              <a:rPr lang="en-US" dirty="0" smtClean="0"/>
              <a:t>Starter list of participants derived from</a:t>
            </a:r>
          </a:p>
          <a:p>
            <a:pPr lvl="1"/>
            <a:r>
              <a:rPr lang="en-AU" dirty="0" smtClean="0"/>
              <a:t>Scoping review</a:t>
            </a:r>
          </a:p>
          <a:p>
            <a:pPr lvl="1"/>
            <a:r>
              <a:rPr lang="en-AU" dirty="0" smtClean="0"/>
              <a:t>2014 workshops at both AES and AHPA conferences</a:t>
            </a:r>
            <a:endParaRPr lang="en-AU" dirty="0"/>
          </a:p>
          <a:p>
            <a:endParaRPr lang="en-US" dirty="0"/>
          </a:p>
        </p:txBody>
      </p:sp>
    </p:spTree>
    <p:extLst>
      <p:ext uri="{BB962C8B-B14F-4D97-AF65-F5344CB8AC3E}">
        <p14:creationId xmlns:p14="http://schemas.microsoft.com/office/powerpoint/2010/main" val="2726128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Today’s Aims </a:t>
            </a:r>
            <a:endParaRPr lang="en-AU" dirty="0">
              <a:solidFill>
                <a:srgbClr val="BB0000"/>
              </a:solidFill>
            </a:endParaRPr>
          </a:p>
        </p:txBody>
      </p:sp>
      <p:sp>
        <p:nvSpPr>
          <p:cNvPr id="3" name="Content Placeholder 2"/>
          <p:cNvSpPr>
            <a:spLocks noGrp="1"/>
          </p:cNvSpPr>
          <p:nvPr>
            <p:ph idx="1"/>
          </p:nvPr>
        </p:nvSpPr>
        <p:spPr>
          <a:xfrm>
            <a:off x="395536" y="1340768"/>
            <a:ext cx="8568952" cy="5256584"/>
          </a:xfrm>
        </p:spPr>
        <p:txBody>
          <a:bodyPr>
            <a:noAutofit/>
          </a:bodyPr>
          <a:lstStyle/>
          <a:p>
            <a:endParaRPr lang="en-AU" sz="1000" dirty="0" smtClean="0"/>
          </a:p>
          <a:p>
            <a:r>
              <a:rPr lang="en-AU" dirty="0" smtClean="0"/>
              <a:t>Present the feedback and changes made to the principles</a:t>
            </a:r>
          </a:p>
          <a:p>
            <a:pPr marL="0" indent="0">
              <a:buNone/>
            </a:pPr>
            <a:endParaRPr lang="en-AU" sz="1000" dirty="0"/>
          </a:p>
          <a:p>
            <a:r>
              <a:rPr lang="en-AU" dirty="0" smtClean="0"/>
              <a:t>Present a draft evaluation framework based on the principles</a:t>
            </a:r>
          </a:p>
          <a:p>
            <a:endParaRPr lang="en-AU" sz="1000" dirty="0" smtClean="0"/>
          </a:p>
          <a:p>
            <a:r>
              <a:rPr lang="en-AU" dirty="0" smtClean="0"/>
              <a:t>Provide an overview of a concept mapping study that uses the framework as a springboard for identifying culturally safe evaluation practices</a:t>
            </a:r>
          </a:p>
          <a:p>
            <a:pPr marL="0" indent="0">
              <a:buNone/>
            </a:pPr>
            <a:endParaRPr lang="en-AU" sz="2800" dirty="0"/>
          </a:p>
          <a:p>
            <a:pPr marL="514350" indent="-514350">
              <a:buFont typeface="+mj-lt"/>
              <a:buAutoNum type="arabicPeriod"/>
            </a:pPr>
            <a:endParaRPr lang="en-AU" sz="2800" dirty="0" smtClean="0"/>
          </a:p>
          <a:p>
            <a:pPr marL="514350" indent="-514350">
              <a:buFont typeface="+mj-lt"/>
              <a:buAutoNum type="arabicPeriod"/>
            </a:pPr>
            <a:endParaRPr lang="en-AU" sz="2800" dirty="0" smtClean="0"/>
          </a:p>
          <a:p>
            <a:pPr marL="514350" indent="-514350">
              <a:buFont typeface="+mj-lt"/>
              <a:buAutoNum type="arabicPeriod"/>
            </a:pPr>
            <a:endParaRPr lang="en-AU" sz="2800" dirty="0" smtClean="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B0000"/>
                </a:solidFill>
              </a:rPr>
              <a:t>Steps 2 and 3: Sorting and Rating</a:t>
            </a:r>
            <a:endParaRPr lang="en-US" dirty="0">
              <a:solidFill>
                <a:srgbClr val="BB0000"/>
              </a:solidFill>
            </a:endParaRPr>
          </a:p>
        </p:txBody>
      </p:sp>
      <p:sp>
        <p:nvSpPr>
          <p:cNvPr id="3" name="Content Placeholder 2"/>
          <p:cNvSpPr>
            <a:spLocks noGrp="1"/>
          </p:cNvSpPr>
          <p:nvPr>
            <p:ph idx="1"/>
          </p:nvPr>
        </p:nvSpPr>
        <p:spPr/>
        <p:txBody>
          <a:bodyPr/>
          <a:lstStyle/>
          <a:p>
            <a:r>
              <a:rPr lang="en-US" dirty="0" smtClean="0"/>
              <a:t>Sorting</a:t>
            </a:r>
          </a:p>
          <a:p>
            <a:pPr lvl="1"/>
            <a:r>
              <a:rPr lang="en-AU" dirty="0"/>
              <a:t>A</a:t>
            </a:r>
            <a:r>
              <a:rPr lang="en-AU" dirty="0" smtClean="0"/>
              <a:t> </a:t>
            </a:r>
            <a:r>
              <a:rPr lang="en-AU" dirty="0"/>
              <a:t>sub-group of </a:t>
            </a:r>
            <a:r>
              <a:rPr lang="en-AU" dirty="0" smtClean="0"/>
              <a:t>participants is identified who then sort </a:t>
            </a:r>
            <a:r>
              <a:rPr lang="en-AU" dirty="0"/>
              <a:t>the practices into conceptually similar </a:t>
            </a:r>
            <a:r>
              <a:rPr lang="en-AU" dirty="0" smtClean="0"/>
              <a:t>piles</a:t>
            </a:r>
          </a:p>
          <a:p>
            <a:pPr lvl="1"/>
            <a:r>
              <a:rPr lang="en-AU" dirty="0" smtClean="0"/>
              <a:t>These piles are labelled and the labels recorded</a:t>
            </a:r>
          </a:p>
          <a:p>
            <a:pPr lvl="1"/>
            <a:endParaRPr lang="en-US" sz="1000" dirty="0"/>
          </a:p>
          <a:p>
            <a:r>
              <a:rPr lang="en-US" dirty="0" smtClean="0"/>
              <a:t>Rating</a:t>
            </a:r>
          </a:p>
          <a:p>
            <a:pPr lvl="1"/>
            <a:r>
              <a:rPr lang="en-AU" b="1" dirty="0"/>
              <a:t>All</a:t>
            </a:r>
            <a:r>
              <a:rPr lang="en-AU" dirty="0"/>
              <a:t> participants rate each item </a:t>
            </a:r>
            <a:r>
              <a:rPr lang="en-AU" dirty="0" smtClean="0"/>
              <a:t>(</a:t>
            </a:r>
            <a:r>
              <a:rPr lang="en-AU" dirty="0"/>
              <a:t>relative to each other) on perceived importance and feasibility to implement in their </a:t>
            </a:r>
            <a:r>
              <a:rPr lang="en-AU" dirty="0" smtClean="0"/>
              <a:t>practice </a:t>
            </a:r>
          </a:p>
          <a:p>
            <a:pPr lvl="1"/>
            <a:r>
              <a:rPr lang="en-AU" dirty="0" smtClean="0"/>
              <a:t>5 point </a:t>
            </a:r>
            <a:r>
              <a:rPr lang="en-AU" dirty="0" err="1" smtClean="0"/>
              <a:t>Likert</a:t>
            </a:r>
            <a:r>
              <a:rPr lang="en-AU" dirty="0" smtClean="0"/>
              <a:t> scale</a:t>
            </a:r>
            <a:endParaRPr lang="en-AU" dirty="0"/>
          </a:p>
          <a:p>
            <a:endParaRPr lang="en-US" dirty="0"/>
          </a:p>
        </p:txBody>
      </p:sp>
    </p:spTree>
    <p:extLst>
      <p:ext uri="{BB962C8B-B14F-4D97-AF65-F5344CB8AC3E}">
        <p14:creationId xmlns:p14="http://schemas.microsoft.com/office/powerpoint/2010/main" val="11549322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lstStyle/>
          <a:p>
            <a:r>
              <a:rPr lang="en-AU" dirty="0" smtClean="0">
                <a:solidFill>
                  <a:srgbClr val="C00000"/>
                </a:solidFill>
              </a:rPr>
              <a:t>Step 4: Analysis</a:t>
            </a:r>
            <a:endParaRPr lang="en-AU" dirty="0">
              <a:solidFill>
                <a:srgbClr val="C00000"/>
              </a:solidFill>
            </a:endParaRPr>
          </a:p>
        </p:txBody>
      </p:sp>
      <p:pic>
        <p:nvPicPr>
          <p:cNvPr id="5" name="Picture 3" descr="Go-Zone all strategies Fig 4"/>
          <p:cNvPicPr>
            <a:picLocks noChangeAspect="1" noChangeArrowheads="1"/>
          </p:cNvPicPr>
          <p:nvPr/>
        </p:nvPicPr>
        <p:blipFill>
          <a:blip r:embed="rId3" cstate="print"/>
          <a:srcRect/>
          <a:stretch>
            <a:fillRect/>
          </a:stretch>
        </p:blipFill>
        <p:spPr bwMode="auto">
          <a:xfrm>
            <a:off x="179512" y="1032836"/>
            <a:ext cx="8856984" cy="5827868"/>
          </a:xfrm>
          <a:prstGeom prst="rect">
            <a:avLst/>
          </a:prstGeom>
          <a:noFill/>
          <a:ln w="9525">
            <a:noFill/>
            <a:miter lim="800000"/>
            <a:headEnd/>
            <a:tailEnd/>
          </a:ln>
        </p:spPr>
      </p:pic>
      <p:sp>
        <p:nvSpPr>
          <p:cNvPr id="6" name="TextBox 5"/>
          <p:cNvSpPr txBox="1"/>
          <p:nvPr/>
        </p:nvSpPr>
        <p:spPr>
          <a:xfrm>
            <a:off x="5796135" y="1918573"/>
            <a:ext cx="2160241" cy="646323"/>
          </a:xfrm>
          <a:prstGeom prst="rect">
            <a:avLst/>
          </a:prstGeom>
          <a:solidFill>
            <a:srgbClr val="00B050"/>
          </a:solidFill>
          <a:ln w="25400">
            <a:solidFill>
              <a:schemeClr val="bg1"/>
            </a:solidFill>
          </a:ln>
        </p:spPr>
        <p:txBody>
          <a:bodyPr wrap="square" lIns="91434" tIns="45716" rIns="91434" bIns="45716" rtlCol="0">
            <a:spAutoFit/>
          </a:bodyPr>
          <a:lstStyle/>
          <a:p>
            <a:pPr algn="ctr"/>
            <a:r>
              <a:rPr lang="en-AU" sz="1200" dirty="0">
                <a:solidFill>
                  <a:schemeClr val="bg1"/>
                </a:solidFill>
              </a:rPr>
              <a:t>high importance </a:t>
            </a:r>
          </a:p>
          <a:p>
            <a:pPr algn="ctr"/>
            <a:r>
              <a:rPr lang="en-AU" sz="1200" dirty="0">
                <a:solidFill>
                  <a:schemeClr val="bg1"/>
                </a:solidFill>
              </a:rPr>
              <a:t>&amp; </a:t>
            </a:r>
          </a:p>
          <a:p>
            <a:pPr algn="ctr"/>
            <a:r>
              <a:rPr lang="en-AU" sz="1200" dirty="0">
                <a:solidFill>
                  <a:schemeClr val="bg1"/>
                </a:solidFill>
              </a:rPr>
              <a:t>high feasibility</a:t>
            </a:r>
          </a:p>
        </p:txBody>
      </p:sp>
      <p:sp>
        <p:nvSpPr>
          <p:cNvPr id="7" name="TextBox 6"/>
          <p:cNvSpPr txBox="1"/>
          <p:nvPr/>
        </p:nvSpPr>
        <p:spPr>
          <a:xfrm>
            <a:off x="5796136" y="4438854"/>
            <a:ext cx="2160241" cy="646323"/>
          </a:xfrm>
          <a:prstGeom prst="rect">
            <a:avLst/>
          </a:prstGeom>
          <a:solidFill>
            <a:srgbClr val="FCF600"/>
          </a:solidFill>
          <a:ln w="25400">
            <a:solidFill>
              <a:schemeClr val="bg1"/>
            </a:solidFill>
          </a:ln>
        </p:spPr>
        <p:txBody>
          <a:bodyPr wrap="square" lIns="91434" tIns="45716" rIns="91434" bIns="45716" rtlCol="0">
            <a:spAutoFit/>
          </a:bodyPr>
          <a:lstStyle/>
          <a:p>
            <a:pPr algn="ctr"/>
            <a:r>
              <a:rPr lang="en-AU" sz="1200" dirty="0"/>
              <a:t>low importance </a:t>
            </a:r>
          </a:p>
          <a:p>
            <a:pPr algn="ctr"/>
            <a:r>
              <a:rPr lang="en-AU" sz="1200" dirty="0"/>
              <a:t>&amp; </a:t>
            </a:r>
          </a:p>
          <a:p>
            <a:pPr algn="ctr"/>
            <a:r>
              <a:rPr lang="en-AU" sz="1200" dirty="0"/>
              <a:t>high feasibility</a:t>
            </a:r>
          </a:p>
        </p:txBody>
      </p:sp>
      <p:sp>
        <p:nvSpPr>
          <p:cNvPr id="8" name="TextBox 7"/>
          <p:cNvSpPr txBox="1"/>
          <p:nvPr/>
        </p:nvSpPr>
        <p:spPr>
          <a:xfrm>
            <a:off x="2128272" y="4438854"/>
            <a:ext cx="2160241" cy="646323"/>
          </a:xfrm>
          <a:prstGeom prst="rect">
            <a:avLst/>
          </a:prstGeom>
          <a:solidFill>
            <a:schemeClr val="bg1">
              <a:lumMod val="65000"/>
            </a:schemeClr>
          </a:solidFill>
          <a:ln w="25400">
            <a:solidFill>
              <a:schemeClr val="bg1"/>
            </a:solidFill>
          </a:ln>
        </p:spPr>
        <p:txBody>
          <a:bodyPr wrap="square" lIns="91434" tIns="45716" rIns="91434" bIns="45716" rtlCol="0">
            <a:spAutoFit/>
          </a:bodyPr>
          <a:lstStyle/>
          <a:p>
            <a:pPr algn="ctr"/>
            <a:r>
              <a:rPr lang="en-AU" sz="1200" dirty="0"/>
              <a:t>low importance </a:t>
            </a:r>
          </a:p>
          <a:p>
            <a:pPr algn="ctr"/>
            <a:r>
              <a:rPr lang="en-AU" sz="1200" dirty="0"/>
              <a:t>&amp; </a:t>
            </a:r>
          </a:p>
          <a:p>
            <a:pPr algn="ctr"/>
            <a:r>
              <a:rPr lang="en-AU" sz="1200" dirty="0"/>
              <a:t>low feasibility</a:t>
            </a:r>
          </a:p>
        </p:txBody>
      </p:sp>
      <p:sp>
        <p:nvSpPr>
          <p:cNvPr id="9" name="TextBox 8"/>
          <p:cNvSpPr txBox="1"/>
          <p:nvPr/>
        </p:nvSpPr>
        <p:spPr>
          <a:xfrm>
            <a:off x="2128272" y="1918573"/>
            <a:ext cx="2160241" cy="646323"/>
          </a:xfrm>
          <a:prstGeom prst="rect">
            <a:avLst/>
          </a:prstGeom>
          <a:solidFill>
            <a:schemeClr val="accent2">
              <a:lumMod val="75000"/>
            </a:schemeClr>
          </a:solidFill>
          <a:ln w="25400">
            <a:solidFill>
              <a:schemeClr val="bg1"/>
            </a:solidFill>
          </a:ln>
        </p:spPr>
        <p:txBody>
          <a:bodyPr wrap="square" lIns="91434" tIns="45716" rIns="91434" bIns="45716" rtlCol="0">
            <a:spAutoFit/>
          </a:bodyPr>
          <a:lstStyle/>
          <a:p>
            <a:pPr algn="ctr"/>
            <a:r>
              <a:rPr lang="en-AU" sz="1200" dirty="0">
                <a:solidFill>
                  <a:schemeClr val="bg1"/>
                </a:solidFill>
              </a:rPr>
              <a:t>high importance </a:t>
            </a:r>
          </a:p>
          <a:p>
            <a:pPr algn="ctr"/>
            <a:r>
              <a:rPr lang="en-AU" sz="1200" dirty="0">
                <a:solidFill>
                  <a:schemeClr val="bg1"/>
                </a:solidFill>
              </a:rPr>
              <a:t>&amp; </a:t>
            </a:r>
          </a:p>
          <a:p>
            <a:pPr algn="ctr"/>
            <a:r>
              <a:rPr lang="en-AU" sz="1200" dirty="0">
                <a:solidFill>
                  <a:schemeClr val="bg1"/>
                </a:solidFill>
              </a:rPr>
              <a:t>low feasibility</a:t>
            </a:r>
          </a:p>
        </p:txBody>
      </p:sp>
    </p:spTree>
    <p:extLst>
      <p:ext uri="{BB962C8B-B14F-4D97-AF65-F5344CB8AC3E}">
        <p14:creationId xmlns:p14="http://schemas.microsoft.com/office/powerpoint/2010/main" val="4807023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C00000"/>
                </a:solidFill>
              </a:rPr>
              <a:t>Step 5: Interpretation</a:t>
            </a:r>
            <a:endParaRPr lang="en-AU" dirty="0">
              <a:solidFill>
                <a:srgbClr val="C00000"/>
              </a:solidFill>
            </a:endParaRPr>
          </a:p>
        </p:txBody>
      </p:sp>
      <p:sp>
        <p:nvSpPr>
          <p:cNvPr id="3" name="Content Placeholder 2"/>
          <p:cNvSpPr>
            <a:spLocks noGrp="1"/>
          </p:cNvSpPr>
          <p:nvPr>
            <p:ph idx="1"/>
          </p:nvPr>
        </p:nvSpPr>
        <p:spPr/>
        <p:txBody>
          <a:bodyPr/>
          <a:lstStyle/>
          <a:p>
            <a:r>
              <a:rPr lang="en-AU" dirty="0" smtClean="0"/>
              <a:t>Advisory group comprising members of the AES, AHPA and other interested organisations</a:t>
            </a:r>
          </a:p>
          <a:p>
            <a:endParaRPr lang="en-AU" dirty="0"/>
          </a:p>
          <a:p>
            <a:r>
              <a:rPr lang="en-AU" dirty="0"/>
              <a:t>R</a:t>
            </a:r>
            <a:r>
              <a:rPr lang="en-AU" dirty="0" smtClean="0"/>
              <a:t>esults will be interpreted by the research team, and then taken to the Advisory for discussion, review and refinement</a:t>
            </a:r>
          </a:p>
          <a:p>
            <a:pPr marL="0" indent="0">
              <a:buNone/>
            </a:pPr>
            <a:endParaRPr lang="en-AU" dirty="0"/>
          </a:p>
        </p:txBody>
      </p:sp>
    </p:spTree>
    <p:extLst>
      <p:ext uri="{BB962C8B-B14F-4D97-AF65-F5344CB8AC3E}">
        <p14:creationId xmlns:p14="http://schemas.microsoft.com/office/powerpoint/2010/main" val="297148037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B0000"/>
                </a:solidFill>
              </a:rPr>
              <a:t>Step 6: </a:t>
            </a:r>
            <a:r>
              <a:rPr lang="en-US" dirty="0" err="1" smtClean="0">
                <a:solidFill>
                  <a:srgbClr val="BB0000"/>
                </a:solidFill>
              </a:rPr>
              <a:t>Utilisation</a:t>
            </a:r>
            <a:endParaRPr lang="en-US" dirty="0">
              <a:solidFill>
                <a:srgbClr val="BB0000"/>
              </a:solidFill>
            </a:endParaRPr>
          </a:p>
        </p:txBody>
      </p:sp>
      <p:sp>
        <p:nvSpPr>
          <p:cNvPr id="3" name="Content Placeholder 2"/>
          <p:cNvSpPr>
            <a:spLocks noGrp="1"/>
          </p:cNvSpPr>
          <p:nvPr>
            <p:ph idx="1"/>
          </p:nvPr>
        </p:nvSpPr>
        <p:spPr/>
        <p:txBody>
          <a:bodyPr/>
          <a:lstStyle/>
          <a:p>
            <a:r>
              <a:rPr lang="en-US" dirty="0" smtClean="0"/>
              <a:t>Results </a:t>
            </a:r>
            <a:r>
              <a:rPr lang="en-US" dirty="0"/>
              <a:t>of the concept mapping exercise </a:t>
            </a:r>
            <a:r>
              <a:rPr lang="en-US" dirty="0" smtClean="0"/>
              <a:t>will be presented at a subsequent conference</a:t>
            </a:r>
          </a:p>
          <a:p>
            <a:endParaRPr lang="en-US" dirty="0"/>
          </a:p>
          <a:p>
            <a:r>
              <a:rPr lang="en-US" dirty="0" smtClean="0"/>
              <a:t>Results will </a:t>
            </a:r>
            <a:r>
              <a:rPr lang="en-US" dirty="0"/>
              <a:t>be returned to the AES and AHPA for </a:t>
            </a:r>
            <a:r>
              <a:rPr lang="en-US" dirty="0" smtClean="0"/>
              <a:t>discussion by interested special interest groups and the Boards of each </a:t>
            </a:r>
            <a:r>
              <a:rPr lang="en-US" dirty="0" err="1" smtClean="0"/>
              <a:t>organisation</a:t>
            </a:r>
            <a:endParaRPr lang="en-US" dirty="0" smtClean="0"/>
          </a:p>
          <a:p>
            <a:endParaRPr lang="en-US" dirty="0"/>
          </a:p>
          <a:p>
            <a:r>
              <a:rPr lang="en-US" dirty="0" smtClean="0"/>
              <a:t>Use the findings as the basis for developing a practical toolkit</a:t>
            </a:r>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17913625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B0000"/>
                </a:solidFill>
              </a:rPr>
              <a:t>Final Words</a:t>
            </a:r>
            <a:endParaRPr lang="en-US" dirty="0">
              <a:solidFill>
                <a:srgbClr val="BB0000"/>
              </a:solidFill>
            </a:endParaRPr>
          </a:p>
        </p:txBody>
      </p:sp>
      <p:sp>
        <p:nvSpPr>
          <p:cNvPr id="3" name="Content Placeholder 2"/>
          <p:cNvSpPr>
            <a:spLocks noGrp="1"/>
          </p:cNvSpPr>
          <p:nvPr>
            <p:ph idx="1"/>
          </p:nvPr>
        </p:nvSpPr>
        <p:spPr/>
        <p:txBody>
          <a:bodyPr>
            <a:normAutofit lnSpcReduction="10000"/>
          </a:bodyPr>
          <a:lstStyle/>
          <a:p>
            <a:r>
              <a:rPr lang="en-US" dirty="0" smtClean="0"/>
              <a:t>For more information or if you would like to participate in the next stage of the process please contact:</a:t>
            </a:r>
          </a:p>
          <a:p>
            <a:endParaRPr lang="en-US" dirty="0"/>
          </a:p>
          <a:p>
            <a:pPr marL="0" indent="0" algn="ctr">
              <a:buNone/>
            </a:pPr>
            <a:r>
              <a:rPr lang="en-US" dirty="0" smtClean="0"/>
              <a:t>Dr </a:t>
            </a:r>
            <a:r>
              <a:rPr lang="en-US" dirty="0"/>
              <a:t>M</a:t>
            </a:r>
            <a:r>
              <a:rPr lang="en-US" dirty="0" smtClean="0"/>
              <a:t>argaret Cargo</a:t>
            </a:r>
          </a:p>
          <a:p>
            <a:pPr marL="0" indent="0" algn="ctr">
              <a:buNone/>
            </a:pPr>
            <a:r>
              <a:rPr lang="en-US" dirty="0">
                <a:hlinkClick r:id="rId3"/>
              </a:rPr>
              <a:t>Margaret.Cargo@</a:t>
            </a:r>
            <a:r>
              <a:rPr lang="en-US" dirty="0" smtClean="0">
                <a:hlinkClick r:id="rId3"/>
              </a:rPr>
              <a:t>unisa.edu.au</a:t>
            </a:r>
            <a:endParaRPr lang="en-US" dirty="0" smtClean="0"/>
          </a:p>
          <a:p>
            <a:pPr marL="0" indent="0" algn="ctr">
              <a:buNone/>
            </a:pPr>
            <a:endParaRPr lang="en-US" dirty="0"/>
          </a:p>
          <a:p>
            <a:pPr marL="0" indent="0" algn="ctr">
              <a:buNone/>
            </a:pPr>
            <a:r>
              <a:rPr lang="en-US" dirty="0" smtClean="0"/>
              <a:t>Dr Amohia Boulton</a:t>
            </a:r>
          </a:p>
          <a:p>
            <a:pPr marL="0" indent="0" algn="ctr">
              <a:buNone/>
            </a:pPr>
            <a:r>
              <a:rPr lang="en-US" dirty="0" smtClean="0">
                <a:hlinkClick r:id="rId4"/>
              </a:rPr>
              <a:t>amohia@whakauae.co.nz</a:t>
            </a:r>
            <a:endParaRPr lang="en-US" dirty="0" smtClean="0"/>
          </a:p>
          <a:p>
            <a:pPr marL="0" indent="0">
              <a:buNone/>
            </a:pPr>
            <a:endParaRPr lang="en-US" dirty="0"/>
          </a:p>
        </p:txBody>
      </p:sp>
    </p:spTree>
    <p:extLst>
      <p:ext uri="{BB962C8B-B14F-4D97-AF65-F5344CB8AC3E}">
        <p14:creationId xmlns:p14="http://schemas.microsoft.com/office/powerpoint/2010/main" val="3432489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Rationale</a:t>
            </a:r>
            <a:endParaRPr lang="en-AU" dirty="0">
              <a:solidFill>
                <a:srgbClr val="BB0000"/>
              </a:solidFill>
            </a:endParaRPr>
          </a:p>
        </p:txBody>
      </p:sp>
      <p:sp>
        <p:nvSpPr>
          <p:cNvPr id="3" name="Content Placeholder 2"/>
          <p:cNvSpPr>
            <a:spLocks noGrp="1"/>
          </p:cNvSpPr>
          <p:nvPr>
            <p:ph idx="1"/>
          </p:nvPr>
        </p:nvSpPr>
        <p:spPr>
          <a:xfrm>
            <a:off x="457200" y="1600200"/>
            <a:ext cx="8229600" cy="5069160"/>
          </a:xfrm>
        </p:spPr>
        <p:txBody>
          <a:bodyPr>
            <a:normAutofit/>
          </a:bodyPr>
          <a:lstStyle/>
          <a:p>
            <a:r>
              <a:rPr lang="en-AU" dirty="0" smtClean="0"/>
              <a:t>Indigenous peoples experience poorer health, economic, education and social wellbeing outcomes than other populations</a:t>
            </a:r>
          </a:p>
          <a:p>
            <a:endParaRPr lang="en-AU" sz="1200" dirty="0" smtClean="0"/>
          </a:p>
          <a:p>
            <a:r>
              <a:rPr lang="en-AU" dirty="0" smtClean="0"/>
              <a:t>“Over-researched”</a:t>
            </a:r>
          </a:p>
          <a:p>
            <a:endParaRPr lang="en-AU" sz="1000" dirty="0" smtClean="0"/>
          </a:p>
          <a:p>
            <a:r>
              <a:rPr lang="en-AU" dirty="0" smtClean="0"/>
              <a:t>Evaluations are neither culturally appropriate nor of benefit to Indigenous people</a:t>
            </a:r>
          </a:p>
          <a:p>
            <a:endParaRPr lang="en-AU" sz="1000" dirty="0" smtClean="0"/>
          </a:p>
          <a:p>
            <a:r>
              <a:rPr lang="en-AU" dirty="0" smtClean="0"/>
              <a:t>Interest in taking control of our own “data” and using our own processes</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Rationale</a:t>
            </a:r>
            <a:endParaRPr lang="en-AU" dirty="0">
              <a:solidFill>
                <a:srgbClr val="BB0000"/>
              </a:solidFill>
            </a:endParaRPr>
          </a:p>
        </p:txBody>
      </p:sp>
      <p:sp>
        <p:nvSpPr>
          <p:cNvPr id="3" name="Content Placeholder 2"/>
          <p:cNvSpPr>
            <a:spLocks noGrp="1"/>
          </p:cNvSpPr>
          <p:nvPr>
            <p:ph idx="1"/>
          </p:nvPr>
        </p:nvSpPr>
        <p:spPr>
          <a:xfrm>
            <a:off x="457200" y="1600200"/>
            <a:ext cx="8363272" cy="5069160"/>
          </a:xfrm>
        </p:spPr>
        <p:txBody>
          <a:bodyPr>
            <a:normAutofit/>
          </a:bodyPr>
          <a:lstStyle/>
          <a:p>
            <a:r>
              <a:rPr lang="en-AU" dirty="0" smtClean="0"/>
              <a:t>As evaluators we draw on a set of values or principles in the conduct of our work</a:t>
            </a:r>
          </a:p>
          <a:p>
            <a:endParaRPr lang="en-AU" sz="1000" dirty="0" smtClean="0"/>
          </a:p>
          <a:p>
            <a:r>
              <a:rPr lang="en-AU" dirty="0" smtClean="0"/>
              <a:t>What is the interface between our values and those of the community in which we work?</a:t>
            </a:r>
          </a:p>
          <a:p>
            <a:pPr lvl="1"/>
            <a:r>
              <a:rPr lang="en-AU" dirty="0" smtClean="0"/>
              <a:t>Who is the </a:t>
            </a:r>
            <a:r>
              <a:rPr lang="en-AU" dirty="0" err="1" smtClean="0"/>
              <a:t>evaluand</a:t>
            </a:r>
            <a:r>
              <a:rPr lang="en-AU" dirty="0" smtClean="0"/>
              <a:t>? </a:t>
            </a:r>
          </a:p>
          <a:p>
            <a:pPr lvl="1"/>
            <a:r>
              <a:rPr lang="en-AU" dirty="0" smtClean="0"/>
              <a:t>Who comprises the community of interest? </a:t>
            </a:r>
          </a:p>
          <a:p>
            <a:pPr lvl="1"/>
            <a:r>
              <a:rPr lang="en-AU" dirty="0" smtClean="0"/>
              <a:t>What judgements are being made, based on what criteria/knowledge/worldview?</a:t>
            </a:r>
            <a:endParaRPr lang="en-AU" dirty="0"/>
          </a:p>
          <a:p>
            <a:pPr marL="0" indent="0">
              <a:buNone/>
            </a:pPr>
            <a:endParaRPr lang="en-AU" dirty="0" smtClean="0"/>
          </a:p>
          <a:p>
            <a:endParaRPr lang="en-AU" dirty="0" smtClean="0"/>
          </a:p>
        </p:txBody>
      </p:sp>
    </p:spTree>
    <p:extLst>
      <p:ext uri="{BB962C8B-B14F-4D97-AF65-F5344CB8AC3E}">
        <p14:creationId xmlns:p14="http://schemas.microsoft.com/office/powerpoint/2010/main" val="7765767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We Asked </a:t>
            </a:r>
            <a:r>
              <a:rPr lang="en-AU" dirty="0">
                <a:solidFill>
                  <a:srgbClr val="BB0000"/>
                </a:solidFill>
              </a:rPr>
              <a:t>O</a:t>
            </a:r>
            <a:r>
              <a:rPr lang="en-AU" dirty="0" smtClean="0">
                <a:solidFill>
                  <a:srgbClr val="BB0000"/>
                </a:solidFill>
              </a:rPr>
              <a:t>urselves:</a:t>
            </a:r>
            <a:endParaRPr lang="en-AU" dirty="0">
              <a:solidFill>
                <a:srgbClr val="BB0000"/>
              </a:solidFill>
            </a:endParaRPr>
          </a:p>
        </p:txBody>
      </p:sp>
      <p:sp>
        <p:nvSpPr>
          <p:cNvPr id="3" name="Content Placeholder 2"/>
          <p:cNvSpPr>
            <a:spLocks noGrp="1"/>
          </p:cNvSpPr>
          <p:nvPr>
            <p:ph idx="1"/>
          </p:nvPr>
        </p:nvSpPr>
        <p:spPr/>
        <p:txBody>
          <a:bodyPr/>
          <a:lstStyle/>
          <a:p>
            <a:r>
              <a:rPr lang="en-NZ" dirty="0"/>
              <a:t>Is there merit in developing overarching Trans-Tasman principles to guide evaluation activities with Indigenous communities in New Zealand and Australia</a:t>
            </a:r>
            <a:r>
              <a:rPr lang="en-NZ" dirty="0" smtClean="0"/>
              <a:t>?</a:t>
            </a:r>
          </a:p>
          <a:p>
            <a:endParaRPr lang="en-NZ" sz="1000" dirty="0"/>
          </a:p>
          <a:p>
            <a:endParaRPr lang="en-NZ" sz="1000" dirty="0" smtClean="0"/>
          </a:p>
          <a:p>
            <a:endParaRPr lang="en-NZ" sz="1000" dirty="0"/>
          </a:p>
          <a:p>
            <a:endParaRPr lang="en-AU" sz="1000" dirty="0" smtClean="0"/>
          </a:p>
          <a:p>
            <a:r>
              <a:rPr lang="en-AU" dirty="0" smtClean="0"/>
              <a:t>Is it possible to develop a set of practice-based principles to guide culturally appropriate evaluation with Indigenous populations?</a:t>
            </a:r>
          </a:p>
          <a:p>
            <a:endParaRPr lang="en-AU" dirty="0" smtClean="0"/>
          </a:p>
          <a:p>
            <a:endParaRPr lang="en-AU" dirty="0"/>
          </a:p>
          <a:p>
            <a:pPr marL="0" indent="0">
              <a:buNone/>
            </a:pPr>
            <a:endParaRPr lang="en-AU" dirty="0" smtClean="0"/>
          </a:p>
          <a:p>
            <a:endParaRPr lang="en-AU"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Background</a:t>
            </a:r>
            <a:endParaRPr lang="en-AU" dirty="0">
              <a:solidFill>
                <a:srgbClr val="BB0000"/>
              </a:solidFill>
            </a:endParaRPr>
          </a:p>
        </p:txBody>
      </p:sp>
      <p:sp>
        <p:nvSpPr>
          <p:cNvPr id="3" name="Content Placeholder 2"/>
          <p:cNvSpPr>
            <a:spLocks noGrp="1"/>
          </p:cNvSpPr>
          <p:nvPr>
            <p:ph idx="1"/>
          </p:nvPr>
        </p:nvSpPr>
        <p:spPr>
          <a:xfrm>
            <a:off x="457200" y="1484784"/>
            <a:ext cx="8229600" cy="5373216"/>
          </a:xfrm>
        </p:spPr>
        <p:txBody>
          <a:bodyPr>
            <a:normAutofit lnSpcReduction="10000"/>
          </a:bodyPr>
          <a:lstStyle/>
          <a:p>
            <a:r>
              <a:rPr lang="en-AU" dirty="0" smtClean="0"/>
              <a:t>Literature and scoping review 2013</a:t>
            </a:r>
          </a:p>
          <a:p>
            <a:endParaRPr lang="en-AU" sz="1100" dirty="0" smtClean="0"/>
          </a:p>
          <a:p>
            <a:r>
              <a:rPr lang="en-AU" dirty="0" smtClean="0"/>
              <a:t>Ethics approval</a:t>
            </a:r>
          </a:p>
          <a:p>
            <a:endParaRPr lang="en-AU" sz="1000" dirty="0" smtClean="0"/>
          </a:p>
          <a:p>
            <a:r>
              <a:rPr lang="en-AU" dirty="0" smtClean="0"/>
              <a:t>Development of draft evaluation principles to guide culturally safe evaluation practice</a:t>
            </a:r>
          </a:p>
          <a:p>
            <a:endParaRPr lang="en-AU" sz="1000" dirty="0" smtClean="0"/>
          </a:p>
          <a:p>
            <a:r>
              <a:rPr lang="en-AU" dirty="0" smtClean="0"/>
              <a:t>Draft principles presented to </a:t>
            </a:r>
          </a:p>
          <a:p>
            <a:pPr lvl="1"/>
            <a:r>
              <a:rPr lang="en-AU" dirty="0" smtClean="0"/>
              <a:t>AES Conference 2013, 2014</a:t>
            </a:r>
            <a:endParaRPr lang="en-AU" dirty="0"/>
          </a:p>
          <a:p>
            <a:pPr lvl="1"/>
            <a:r>
              <a:rPr lang="en-AU" dirty="0" smtClean="0"/>
              <a:t>Australian Health Promotion Association Conference, 2014 </a:t>
            </a:r>
          </a:p>
          <a:p>
            <a:pPr lvl="1"/>
            <a:endParaRPr lang="en-AU" sz="1000" dirty="0"/>
          </a:p>
          <a:p>
            <a:r>
              <a:rPr lang="en-AU" dirty="0" smtClean="0"/>
              <a:t>Development of principles – iterative process</a:t>
            </a:r>
          </a:p>
          <a:p>
            <a:endParaRPr lang="en-AU" dirty="0"/>
          </a:p>
        </p:txBody>
      </p:sp>
    </p:spTree>
    <p:extLst>
      <p:ext uri="{BB962C8B-B14F-4D97-AF65-F5344CB8AC3E}">
        <p14:creationId xmlns:p14="http://schemas.microsoft.com/office/powerpoint/2010/main" val="411063461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AU" dirty="0" smtClean="0">
                <a:solidFill>
                  <a:srgbClr val="BB0000"/>
                </a:solidFill>
              </a:rPr>
              <a:t>Draft Principles (2013)</a:t>
            </a:r>
            <a:endParaRPr lang="en-AU" dirty="0">
              <a:solidFill>
                <a:srgbClr val="BB0000"/>
              </a:solidFill>
            </a:endParaRPr>
          </a:p>
        </p:txBody>
      </p:sp>
      <p:sp>
        <p:nvSpPr>
          <p:cNvPr id="5" name="Content Placeholder 4"/>
          <p:cNvSpPr>
            <a:spLocks noGrp="1"/>
          </p:cNvSpPr>
          <p:nvPr>
            <p:ph idx="1"/>
          </p:nvPr>
        </p:nvSpPr>
        <p:spPr>
          <a:xfrm>
            <a:off x="251520" y="1124744"/>
            <a:ext cx="8712968" cy="5257800"/>
          </a:xfrm>
        </p:spPr>
        <p:txBody>
          <a:bodyPr>
            <a:noAutofit/>
          </a:bodyPr>
          <a:lstStyle/>
          <a:p>
            <a:pPr marL="514350" indent="-514350">
              <a:buAutoNum type="arabicPeriod"/>
            </a:pPr>
            <a:r>
              <a:rPr lang="en-AU" sz="1600" dirty="0" smtClean="0"/>
              <a:t>Respect Indigenous people’s right to </a:t>
            </a:r>
            <a:r>
              <a:rPr lang="en-AU" sz="1600" b="1" dirty="0" smtClean="0"/>
              <a:t>self-determination</a:t>
            </a:r>
            <a:r>
              <a:rPr lang="en-AU" sz="1600" dirty="0" smtClean="0"/>
              <a:t>. </a:t>
            </a:r>
          </a:p>
          <a:p>
            <a:pPr marL="514350" indent="-514350">
              <a:buAutoNum type="arabicPeriod"/>
            </a:pPr>
            <a:r>
              <a:rPr lang="en-AU" sz="1600" dirty="0" smtClean="0"/>
              <a:t>Respect </a:t>
            </a:r>
            <a:r>
              <a:rPr lang="en-AU" sz="1600" b="1" dirty="0" smtClean="0"/>
              <a:t>human dignity</a:t>
            </a:r>
            <a:r>
              <a:rPr lang="en-AU" sz="1600" dirty="0" smtClean="0"/>
              <a:t> &amp; </a:t>
            </a:r>
            <a:r>
              <a:rPr lang="en-AU" sz="1600" b="1" dirty="0" smtClean="0"/>
              <a:t>worth</a:t>
            </a:r>
            <a:r>
              <a:rPr lang="en-AU" sz="1600" dirty="0" smtClean="0"/>
              <a:t>. </a:t>
            </a:r>
          </a:p>
          <a:p>
            <a:pPr marL="514350" indent="-514350">
              <a:buAutoNum type="arabicPeriod"/>
            </a:pPr>
            <a:r>
              <a:rPr lang="en-AU" sz="1600" dirty="0" smtClean="0"/>
              <a:t>Consider the influence of </a:t>
            </a:r>
            <a:r>
              <a:rPr lang="en-AU" sz="1600" b="1" dirty="0" smtClean="0"/>
              <a:t>external political, social and economic contextual factors</a:t>
            </a:r>
            <a:r>
              <a:rPr lang="en-AU" sz="1600" dirty="0" smtClean="0"/>
              <a:t>. The  history of colonisation has given rise to power differentials which can impact the design &amp; implementation of evaluations.</a:t>
            </a:r>
          </a:p>
          <a:p>
            <a:pPr marL="514350" indent="-514350">
              <a:buFont typeface="+mj-lt"/>
              <a:buAutoNum type="arabicPeriod" startAt="4"/>
            </a:pPr>
            <a:r>
              <a:rPr lang="en-AU" sz="1600" dirty="0"/>
              <a:t>Actively </a:t>
            </a:r>
            <a:r>
              <a:rPr lang="en-AU" sz="1600" b="1" dirty="0"/>
              <a:t>engage</a:t>
            </a:r>
            <a:r>
              <a:rPr lang="en-AU" sz="1600" dirty="0"/>
              <a:t> the Indigenous community in the evaluation</a:t>
            </a:r>
            <a:r>
              <a:rPr lang="en-AU" sz="1600" dirty="0" smtClean="0"/>
              <a:t>.</a:t>
            </a:r>
            <a:endParaRPr lang="en-AU" sz="1600" dirty="0"/>
          </a:p>
          <a:p>
            <a:pPr marL="514350" lvl="0" indent="-514350">
              <a:buFont typeface="+mj-lt"/>
              <a:buAutoNum type="arabicPeriod" startAt="4"/>
            </a:pPr>
            <a:r>
              <a:rPr lang="en-AU" sz="1600" dirty="0"/>
              <a:t>Respect for </a:t>
            </a:r>
            <a:r>
              <a:rPr lang="en-AU" sz="1600" b="1" dirty="0"/>
              <a:t>diversity</a:t>
            </a:r>
            <a:r>
              <a:rPr lang="en-AU" sz="1600" dirty="0" smtClean="0"/>
              <a:t>.</a:t>
            </a:r>
            <a:endParaRPr lang="en-AU" sz="1600" dirty="0"/>
          </a:p>
          <a:p>
            <a:pPr marL="514350" lvl="0" indent="-514350">
              <a:buFont typeface="+mj-lt"/>
              <a:buAutoNum type="arabicPeriod" startAt="4"/>
            </a:pPr>
            <a:r>
              <a:rPr lang="en-AU" sz="1600" dirty="0"/>
              <a:t>Respect for </a:t>
            </a:r>
            <a:r>
              <a:rPr lang="en-AU" sz="1600" b="1" dirty="0"/>
              <a:t>cultural protocols</a:t>
            </a:r>
            <a:r>
              <a:rPr lang="en-AU" sz="1600" dirty="0" smtClean="0"/>
              <a:t>.</a:t>
            </a:r>
            <a:endParaRPr lang="en-NZ" sz="1600" dirty="0"/>
          </a:p>
          <a:p>
            <a:pPr marL="514350" lvl="0" indent="-514350">
              <a:buFont typeface="+mj-lt"/>
              <a:buAutoNum type="arabicPeriod" startAt="4"/>
            </a:pPr>
            <a:r>
              <a:rPr lang="en-AU" sz="1600" dirty="0"/>
              <a:t>Respect and support the </a:t>
            </a:r>
            <a:r>
              <a:rPr lang="en-AU" sz="1600" b="1" dirty="0"/>
              <a:t>integration of cultural values, knowledge </a:t>
            </a:r>
            <a:r>
              <a:rPr lang="en-AU" sz="1600" b="1" dirty="0" smtClean="0"/>
              <a:t>&amp; belief </a:t>
            </a:r>
            <a:r>
              <a:rPr lang="en-AU" sz="1600" b="1" dirty="0"/>
              <a:t>systems</a:t>
            </a:r>
            <a:r>
              <a:rPr lang="en-AU" sz="1600" dirty="0"/>
              <a:t>. </a:t>
            </a:r>
          </a:p>
          <a:p>
            <a:pPr marL="514350" lvl="0" indent="-514350">
              <a:buFont typeface="+mj-lt"/>
              <a:buAutoNum type="arabicPeriod" startAt="4"/>
            </a:pPr>
            <a:r>
              <a:rPr lang="en-AU" sz="1600" dirty="0"/>
              <a:t>Align with a </a:t>
            </a:r>
            <a:r>
              <a:rPr lang="en-AU" sz="1600" b="1" dirty="0"/>
              <a:t>strengths-based, holistic or social/emotional wellbeing </a:t>
            </a:r>
            <a:r>
              <a:rPr lang="en-AU" sz="1600" b="1" dirty="0" smtClean="0"/>
              <a:t>approach</a:t>
            </a:r>
            <a:r>
              <a:rPr lang="en-AU" sz="1600" dirty="0" smtClean="0"/>
              <a:t>.</a:t>
            </a:r>
          </a:p>
          <a:p>
            <a:pPr marL="514350" lvl="0" indent="-514350">
              <a:buFont typeface="+mj-lt"/>
              <a:buAutoNum type="arabicPeriod" startAt="4"/>
            </a:pPr>
            <a:r>
              <a:rPr lang="en-AU" sz="1600" dirty="0" smtClean="0"/>
              <a:t>Develop </a:t>
            </a:r>
            <a:r>
              <a:rPr lang="en-AU" sz="1600" dirty="0"/>
              <a:t>Indigenous </a:t>
            </a:r>
            <a:r>
              <a:rPr lang="en-AU" sz="1600" b="1" dirty="0"/>
              <a:t>capacity</a:t>
            </a:r>
            <a:r>
              <a:rPr lang="en-AU" sz="1600" dirty="0"/>
              <a:t> during the evaluation </a:t>
            </a:r>
            <a:r>
              <a:rPr lang="en-AU" sz="1600" dirty="0" smtClean="0"/>
              <a:t>process.</a:t>
            </a:r>
          </a:p>
          <a:p>
            <a:pPr marL="514350" lvl="0" indent="-514350">
              <a:buFont typeface="+mj-lt"/>
              <a:buAutoNum type="arabicPeriod" startAt="4"/>
            </a:pPr>
            <a:r>
              <a:rPr lang="en-AU" sz="1600" b="1" dirty="0" smtClean="0"/>
              <a:t>Trust</a:t>
            </a:r>
            <a:r>
              <a:rPr lang="en-AU" sz="1600" b="1" dirty="0"/>
              <a:t>, respect </a:t>
            </a:r>
            <a:r>
              <a:rPr lang="en-AU" sz="1600" dirty="0"/>
              <a:t>and </a:t>
            </a:r>
            <a:r>
              <a:rPr lang="en-AU" sz="1600" b="1" dirty="0"/>
              <a:t>reciprocity </a:t>
            </a:r>
            <a:r>
              <a:rPr lang="en-AU" sz="1600" dirty="0"/>
              <a:t>characterises the relationship between the evaluators and the Indigenous </a:t>
            </a:r>
            <a:r>
              <a:rPr lang="en-AU" sz="1600" dirty="0" smtClean="0"/>
              <a:t>community.</a:t>
            </a:r>
          </a:p>
          <a:p>
            <a:pPr marL="514350" lvl="0" indent="-514350">
              <a:buFont typeface="+mj-lt"/>
              <a:buAutoNum type="arabicPeriod" startAt="4"/>
            </a:pPr>
            <a:r>
              <a:rPr lang="en-AU" sz="1600" dirty="0" smtClean="0"/>
              <a:t>Evaluators </a:t>
            </a:r>
            <a:r>
              <a:rPr lang="en-AU" sz="1600" dirty="0"/>
              <a:t>demonstrate </a:t>
            </a:r>
            <a:r>
              <a:rPr lang="en-AU" sz="1600" b="1" dirty="0"/>
              <a:t>flexibility</a:t>
            </a:r>
            <a:r>
              <a:rPr lang="en-AU" sz="1600" dirty="0"/>
              <a:t> in carrying out the evaluation such that the </a:t>
            </a:r>
            <a:r>
              <a:rPr lang="en-AU" sz="1600" dirty="0" smtClean="0"/>
              <a:t>evaluation </a:t>
            </a:r>
            <a:r>
              <a:rPr lang="en-AU" sz="1600" dirty="0"/>
              <a:t>is </a:t>
            </a:r>
            <a:r>
              <a:rPr lang="en-AU" sz="1600" b="1" dirty="0"/>
              <a:t>responsive</a:t>
            </a:r>
            <a:r>
              <a:rPr lang="en-AU" sz="1600" dirty="0"/>
              <a:t> to the needs and issues raised by the Indigenous </a:t>
            </a:r>
            <a:r>
              <a:rPr lang="en-AU" sz="1600" dirty="0" smtClean="0"/>
              <a:t>community.</a:t>
            </a:r>
          </a:p>
          <a:p>
            <a:pPr marL="514350" lvl="0" indent="-514350">
              <a:buFont typeface="+mj-lt"/>
              <a:buAutoNum type="arabicPeriod" startAt="4"/>
            </a:pPr>
            <a:r>
              <a:rPr lang="en-AU" sz="1600" dirty="0" smtClean="0"/>
              <a:t>Evaluation </a:t>
            </a:r>
            <a:r>
              <a:rPr lang="en-AU" sz="1600" dirty="0"/>
              <a:t>contributes to broader </a:t>
            </a:r>
            <a:r>
              <a:rPr lang="en-AU" sz="1600" b="1" dirty="0"/>
              <a:t>social change</a:t>
            </a:r>
            <a:r>
              <a:rPr lang="en-AU" sz="1600" dirty="0"/>
              <a:t>. </a:t>
            </a:r>
            <a:endParaRPr lang="en-AU" sz="1600" b="1" dirty="0" smtClean="0"/>
          </a:p>
          <a:p>
            <a:pPr marL="514350" lvl="0" indent="-514350">
              <a:buFont typeface="+mj-lt"/>
              <a:buAutoNum type="arabicPeriod" startAt="4"/>
            </a:pPr>
            <a:r>
              <a:rPr lang="en-AU" sz="1600" dirty="0" smtClean="0"/>
              <a:t>Evaluation </a:t>
            </a:r>
            <a:r>
              <a:rPr lang="en-AU" sz="1600" dirty="0"/>
              <a:t>projects must be </a:t>
            </a:r>
            <a:r>
              <a:rPr lang="en-AU" sz="1600" b="1" dirty="0"/>
              <a:t>relevant and  findings used </a:t>
            </a:r>
            <a:r>
              <a:rPr lang="en-AU" sz="1600" dirty="0"/>
              <a:t>in a way that meet the needs and priorities of the Indigenous community. </a:t>
            </a:r>
            <a:endParaRPr lang="en-AU" sz="1600" dirty="0" smtClean="0"/>
          </a:p>
          <a:p>
            <a:pPr marL="514350" lvl="0" indent="-514350">
              <a:buFont typeface="+mj-lt"/>
              <a:buAutoNum type="arabicPeriod" startAt="4"/>
            </a:pPr>
            <a:r>
              <a:rPr lang="en-AU" sz="1600" dirty="0" smtClean="0"/>
              <a:t>Guided </a:t>
            </a:r>
            <a:r>
              <a:rPr lang="en-AU" sz="1600" dirty="0"/>
              <a:t>by, and follow, existing institutional and/or Indigenous </a:t>
            </a:r>
            <a:r>
              <a:rPr lang="en-AU" sz="1600" b="1" dirty="0"/>
              <a:t>codes of research ethics </a:t>
            </a:r>
            <a:r>
              <a:rPr lang="en-AU" sz="1600" dirty="0"/>
              <a:t>or ethical principles.</a:t>
            </a:r>
          </a:p>
          <a:p>
            <a:pPr marL="514350" lvl="0" indent="-514350">
              <a:buFont typeface="+mj-lt"/>
              <a:buAutoNum type="arabicPeriod" startAt="4"/>
            </a:pPr>
            <a:endParaRPr lang="en-AU" sz="1600" dirty="0">
              <a:solidFill>
                <a:prstClr val="black"/>
              </a:solidFill>
            </a:endParaRPr>
          </a:p>
          <a:p>
            <a:pPr marL="514350" lvl="0" indent="-514350">
              <a:buFont typeface="+mj-lt"/>
              <a:buAutoNum type="arabicPeriod" startAt="4"/>
            </a:pPr>
            <a:endParaRPr lang="en-AU" sz="1800" dirty="0"/>
          </a:p>
          <a:p>
            <a:pPr marL="514350" indent="-514350">
              <a:buAutoNum type="arabicPeriod"/>
            </a:pPr>
            <a:endParaRPr lang="en-AU" sz="1800" dirty="0" smtClean="0"/>
          </a:p>
          <a:p>
            <a:pPr>
              <a:buNone/>
            </a:pPr>
            <a:endParaRPr lang="en-AU" dirty="0">
              <a:solidFill>
                <a:schemeClr val="accent3">
                  <a:lumMod val="50000"/>
                </a:schemeClr>
              </a:solidFill>
            </a:endParaRPr>
          </a:p>
        </p:txBody>
      </p:sp>
    </p:spTree>
    <p:extLst>
      <p:ext uri="{BB962C8B-B14F-4D97-AF65-F5344CB8AC3E}">
        <p14:creationId xmlns:p14="http://schemas.microsoft.com/office/powerpoint/2010/main" val="392248946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BB0000"/>
                </a:solidFill>
              </a:rPr>
              <a:t>Feedback from AES and AHPA (1)</a:t>
            </a:r>
            <a:endParaRPr lang="en-AU" dirty="0">
              <a:solidFill>
                <a:srgbClr val="BB0000"/>
              </a:solidFill>
            </a:endParaRPr>
          </a:p>
        </p:txBody>
      </p:sp>
      <p:sp>
        <p:nvSpPr>
          <p:cNvPr id="3" name="Content Placeholder 2"/>
          <p:cNvSpPr>
            <a:spLocks noGrp="1"/>
          </p:cNvSpPr>
          <p:nvPr>
            <p:ph idx="1"/>
          </p:nvPr>
        </p:nvSpPr>
        <p:spPr>
          <a:xfrm>
            <a:off x="457200" y="1484784"/>
            <a:ext cx="8229600" cy="5112568"/>
          </a:xfrm>
        </p:spPr>
        <p:txBody>
          <a:bodyPr>
            <a:normAutofit fontScale="92500" lnSpcReduction="10000"/>
          </a:bodyPr>
          <a:lstStyle/>
          <a:p>
            <a:r>
              <a:rPr lang="en-AU" dirty="0" smtClean="0"/>
              <a:t>Participants were asked, do the the principles </a:t>
            </a:r>
            <a:r>
              <a:rPr lang="en-AU" dirty="0">
                <a:solidFill>
                  <a:scrgbClr r="0" g="0" b="0"/>
                </a:solidFill>
              </a:rPr>
              <a:t>make </a:t>
            </a:r>
            <a:r>
              <a:rPr lang="en-AU" dirty="0" smtClean="0">
                <a:solidFill>
                  <a:scrgbClr r="0" g="0" b="0"/>
                </a:solidFill>
              </a:rPr>
              <a:t>sense, resonate </a:t>
            </a:r>
            <a:r>
              <a:rPr lang="en-AU" dirty="0">
                <a:solidFill>
                  <a:scrgbClr r="0" g="0" b="0"/>
                </a:solidFill>
              </a:rPr>
              <a:t>with your </a:t>
            </a:r>
            <a:r>
              <a:rPr lang="en-AU" dirty="0" smtClean="0">
                <a:solidFill>
                  <a:scrgbClr r="0" g="0" b="0"/>
                </a:solidFill>
              </a:rPr>
              <a:t>experience, and is it worthwhile developing them further to guide work?</a:t>
            </a:r>
          </a:p>
          <a:p>
            <a:pPr marL="457200" lvl="1" indent="0">
              <a:buNone/>
            </a:pPr>
            <a:endParaRPr lang="en-AU" sz="1000" dirty="0">
              <a:solidFill>
                <a:scrgbClr r="0" g="0" b="0"/>
              </a:solidFill>
            </a:endParaRPr>
          </a:p>
          <a:p>
            <a:pPr marL="457200" lvl="1" indent="0">
              <a:buNone/>
            </a:pPr>
            <a:r>
              <a:rPr lang="en-AU" sz="4000" dirty="0" smtClean="0">
                <a:solidFill>
                  <a:srgbClr val="BB0000"/>
                </a:solidFill>
              </a:rPr>
              <a:t>“Absolutely</a:t>
            </a:r>
            <a:r>
              <a:rPr lang="en-AU" sz="4000" dirty="0">
                <a:solidFill>
                  <a:srgbClr val="BB0000"/>
                </a:solidFill>
              </a:rPr>
              <a:t>!” </a:t>
            </a:r>
            <a:endParaRPr lang="en-AU" sz="4000" dirty="0" smtClean="0">
              <a:solidFill>
                <a:srgbClr val="BB0000"/>
              </a:solidFill>
            </a:endParaRPr>
          </a:p>
          <a:p>
            <a:pPr marL="457200" lvl="1" indent="0">
              <a:buNone/>
            </a:pPr>
            <a:endParaRPr lang="en-AU" sz="1100" dirty="0" smtClean="0"/>
          </a:p>
          <a:p>
            <a:pPr marL="457200" lvl="1" indent="0" algn="ctr">
              <a:buNone/>
            </a:pPr>
            <a:r>
              <a:rPr lang="en-AU" sz="4000" dirty="0" smtClean="0">
                <a:solidFill>
                  <a:srgbClr val="BB0000"/>
                </a:solidFill>
              </a:rPr>
              <a:t>	“</a:t>
            </a:r>
            <a:r>
              <a:rPr lang="en-AU" sz="4000" dirty="0">
                <a:solidFill>
                  <a:srgbClr val="BB0000"/>
                </a:solidFill>
              </a:rPr>
              <a:t>Has potential to make difference to </a:t>
            </a:r>
            <a:r>
              <a:rPr lang="en-AU" sz="4000" dirty="0" smtClean="0">
                <a:solidFill>
                  <a:srgbClr val="BB0000"/>
                </a:solidFill>
              </a:rPr>
              <a:t>	new </a:t>
            </a:r>
            <a:r>
              <a:rPr lang="en-AU" sz="4000" dirty="0">
                <a:solidFill>
                  <a:srgbClr val="BB0000"/>
                </a:solidFill>
              </a:rPr>
              <a:t>evaluation is done for </a:t>
            </a:r>
            <a:r>
              <a:rPr lang="en-AU" sz="4000" dirty="0" smtClean="0">
                <a:solidFill>
                  <a:srgbClr val="BB0000"/>
                </a:solidFill>
              </a:rPr>
              <a:t>	communities”</a:t>
            </a:r>
            <a:endParaRPr lang="en-AU" sz="1000" dirty="0">
              <a:solidFill>
                <a:srgbClr val="BB0000"/>
              </a:solidFill>
            </a:endParaRPr>
          </a:p>
          <a:p>
            <a:pPr marL="457200" lvl="1" indent="0">
              <a:buNone/>
            </a:pPr>
            <a:r>
              <a:rPr lang="en-AU" dirty="0">
                <a:solidFill>
                  <a:srgbClr val="BB0000"/>
                </a:solidFill>
              </a:rPr>
              <a:t>	</a:t>
            </a:r>
            <a:r>
              <a:rPr lang="en-AU" dirty="0" smtClean="0">
                <a:solidFill>
                  <a:srgbClr val="BB0000"/>
                </a:solidFill>
              </a:rPr>
              <a:t>						</a:t>
            </a:r>
            <a:r>
              <a:rPr lang="en-AU" sz="4000" dirty="0" smtClean="0">
                <a:solidFill>
                  <a:srgbClr val="BB0000"/>
                </a:solidFill>
              </a:rPr>
              <a:t> “</a:t>
            </a:r>
            <a:r>
              <a:rPr lang="en-AU" sz="4000" dirty="0">
                <a:solidFill>
                  <a:srgbClr val="BB0000"/>
                </a:solidFill>
              </a:rPr>
              <a:t>Yes”</a:t>
            </a:r>
            <a:endParaRPr lang="en-NZ" sz="4000" dirty="0">
              <a:solidFill>
                <a:srgbClr val="BB0000"/>
              </a:solidFill>
            </a:endParaRPr>
          </a:p>
        </p:txBody>
      </p:sp>
    </p:spTree>
    <p:extLst>
      <p:ext uri="{BB962C8B-B14F-4D97-AF65-F5344CB8AC3E}">
        <p14:creationId xmlns:p14="http://schemas.microsoft.com/office/powerpoint/2010/main" val="263226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3819</TotalTime>
  <Words>2360</Words>
  <Application>Microsoft Macintosh PowerPoint</Application>
  <PresentationFormat>On-screen Show (4:3)</PresentationFormat>
  <Paragraphs>301</Paragraphs>
  <Slides>34</Slides>
  <Notes>34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 Reaching across cultural boundaries  to strengthen evaluation practice:   The development of principles for working          in, with and for  Indigenous communities    </vt:lpstr>
      <vt:lpstr> Acknowledgments </vt:lpstr>
      <vt:lpstr>Today’s Aims </vt:lpstr>
      <vt:lpstr>Rationale</vt:lpstr>
      <vt:lpstr>Rationale</vt:lpstr>
      <vt:lpstr>We Asked Ourselves:</vt:lpstr>
      <vt:lpstr>Background</vt:lpstr>
      <vt:lpstr>Draft Principles (2013)</vt:lpstr>
      <vt:lpstr>Feedback from AES and AHPA (1)</vt:lpstr>
      <vt:lpstr>Feedback from AES and AHPA (2)</vt:lpstr>
      <vt:lpstr>Feedback from AES and AHPA (3)</vt:lpstr>
      <vt:lpstr>Feedback from AES and AHPA (4)</vt:lpstr>
      <vt:lpstr>Feedback from AES and AHPA (5)</vt:lpstr>
      <vt:lpstr>Feedback from AES and AHPA (6)</vt:lpstr>
      <vt:lpstr>Feedback from AES and AHPA (7)</vt:lpstr>
      <vt:lpstr>Revised Principles (2015) </vt:lpstr>
      <vt:lpstr>PowerPoint Presentation</vt:lpstr>
      <vt:lpstr>Evaluation Process </vt:lpstr>
      <vt:lpstr>Layers of Complexity: Community</vt:lpstr>
      <vt:lpstr>Layers of Complexity: Participation</vt:lpstr>
      <vt:lpstr>Stance</vt:lpstr>
      <vt:lpstr>Layers of Complexity: Stance</vt:lpstr>
      <vt:lpstr>Added Value of the Framework</vt:lpstr>
      <vt:lpstr>PowerPoint Presentation</vt:lpstr>
      <vt:lpstr>Concept Mapping Study</vt:lpstr>
      <vt:lpstr>Aims of the concept mapping</vt:lpstr>
      <vt:lpstr>Who is involved?</vt:lpstr>
      <vt:lpstr>Participants</vt:lpstr>
      <vt:lpstr>Step 1: Brainstorming</vt:lpstr>
      <vt:lpstr>Steps 2 and 3: Sorting and Rating</vt:lpstr>
      <vt:lpstr>Step 4: Analysis</vt:lpstr>
      <vt:lpstr>Step 5: Interpretation</vt:lpstr>
      <vt:lpstr>Step 6: Utilisation</vt:lpstr>
      <vt:lpstr>Final Words</vt:lpstr>
    </vt:vector>
  </TitlesOfParts>
  <Company>University of South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MC</dc:creator>
  <cp:lastModifiedBy>Amohia Boulton</cp:lastModifiedBy>
  <cp:revision>148</cp:revision>
  <cp:lastPrinted>2015-09-06T12:13:40Z</cp:lastPrinted>
  <dcterms:created xsi:type="dcterms:W3CDTF">2013-08-27T03:02:11Z</dcterms:created>
  <dcterms:modified xsi:type="dcterms:W3CDTF">2015-09-07T01:16:29Z</dcterms:modified>
</cp:coreProperties>
</file>