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74" r:id="rId11"/>
    <p:sldId id="269" r:id="rId12"/>
    <p:sldId id="270" r:id="rId13"/>
    <p:sldId id="271" r:id="rId14"/>
    <p:sldId id="279" r:id="rId15"/>
    <p:sldId id="280" r:id="rId16"/>
    <p:sldId id="278" r:id="rId17"/>
    <p:sldId id="272" r:id="rId18"/>
    <p:sldId id="273" r:id="rId19"/>
    <p:sldId id="281" r:id="rId20"/>
    <p:sldId id="282" r:id="rId21"/>
    <p:sldId id="275" r:id="rId22"/>
    <p:sldId id="276" r:id="rId23"/>
    <p:sldId id="277" r:id="rId24"/>
    <p:sldId id="258" r:id="rId25"/>
  </p:sldIdLst>
  <p:sldSz cx="9144000" cy="6858000" type="screen4x3"/>
  <p:notesSz cx="666273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97481" autoAdjust="0"/>
  </p:normalViewPr>
  <p:slideViewPr>
    <p:cSldViewPr snapToGrid="0" snapToObjects="1">
      <p:cViewPr>
        <p:scale>
          <a:sx n="100" d="100"/>
          <a:sy n="100" d="100"/>
        </p:scale>
        <p:origin x="-528" y="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" y="191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EDD7F-F3F5-490C-8A06-B4666F0B1989}" type="datetimeFigureOut">
              <a:rPr lang="en-NZ" smtClean="0"/>
              <a:t>1/07/15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C9CB73-28EC-4DEE-9D72-FA10152E2B0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68921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D7926-04D1-F741-850A-C19225EB4255}" type="datetimeFigureOut">
              <a:rPr lang="en-US" smtClean="0"/>
              <a:t>1/07/15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15153"/>
            <a:ext cx="533019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9A4F0-85A6-BC4B-8867-447B7C994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011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A4F0-85A6-BC4B-8867-447B7C9945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54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A4F0-85A6-BC4B-8867-447B7C9945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27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A4F0-85A6-BC4B-8867-447B7C99459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563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A4F0-85A6-BC4B-8867-447B7C99459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00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Widespread use of </a:t>
            </a:r>
            <a:r>
              <a:rPr lang="en-US" dirty="0" err="1" smtClean="0"/>
              <a:t>karakia</a:t>
            </a:r>
            <a:r>
              <a:rPr lang="en-US" dirty="0" smtClean="0"/>
              <a:t>, </a:t>
            </a:r>
            <a:r>
              <a:rPr lang="en-US" dirty="0" err="1" smtClean="0"/>
              <a:t>mirimiri</a:t>
            </a:r>
            <a:r>
              <a:rPr lang="en-US" dirty="0" smtClean="0"/>
              <a:t>/</a:t>
            </a:r>
            <a:r>
              <a:rPr lang="en-US" dirty="0" err="1" smtClean="0"/>
              <a:t>romiromi</a:t>
            </a:r>
            <a:r>
              <a:rPr lang="en-US" dirty="0" smtClean="0"/>
              <a:t> (reflecting </a:t>
            </a:r>
            <a:r>
              <a:rPr lang="en-US" dirty="0" err="1" smtClean="0"/>
              <a:t>O’Connors</a:t>
            </a:r>
            <a:r>
              <a:rPr lang="en-US" smtClean="0"/>
              <a:t> 2007 work)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A4F0-85A6-BC4B-8867-447B7C99459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36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A4F0-85A6-BC4B-8867-447B7C99459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9606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A4F0-85A6-BC4B-8867-447B7C99459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159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9A4F0-85A6-BC4B-8867-447B7C99459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697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mi-N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1/07/15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709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1/07/15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64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1/07/15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760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1/07/15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22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1/07/15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37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1/07/15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991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1/07/15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773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1/07/15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6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1/07/15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96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1/07/15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053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8271F-27D5-D249-A85B-7F7CA81647ED}" type="datetimeFigureOut">
              <a:rPr lang="en-US" smtClean="0"/>
              <a:t>1/07/15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5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8271F-27D5-D249-A85B-7F7CA81647ED}" type="datetimeFigureOut">
              <a:rPr lang="en-US" smtClean="0"/>
              <a:t>1/07/15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42B1A-1638-674C-B77A-3AC868C61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89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0637" y="2133599"/>
            <a:ext cx="7023963" cy="1473201"/>
          </a:xfrm>
        </p:spPr>
        <p:txBody>
          <a:bodyPr>
            <a:normAutofit fontScale="90000"/>
          </a:bodyPr>
          <a:lstStyle/>
          <a:p>
            <a:r>
              <a:rPr lang="en-NZ" b="1" dirty="0" smtClean="0"/>
              <a:t>Findings from the </a:t>
            </a:r>
            <a:br>
              <a:rPr lang="en-NZ" b="1" dirty="0" smtClean="0"/>
            </a:br>
            <a:r>
              <a:rPr lang="en-NZ" b="1" dirty="0" smtClean="0"/>
              <a:t>Tatauranga </a:t>
            </a:r>
            <a:r>
              <a:rPr lang="en-NZ" b="1" dirty="0"/>
              <a:t>Rongoā </a:t>
            </a:r>
            <a:r>
              <a:rPr lang="en-NZ" b="1" dirty="0" smtClean="0"/>
              <a:t>Survey</a:t>
            </a:r>
            <a:r>
              <a:rPr lang="en-NZ" b="1" dirty="0"/>
              <a:t/>
            </a:r>
            <a:br>
              <a:rPr lang="en-NZ" b="1" dirty="0"/>
            </a:b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3800" y="388620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 Boulton, A Ahuriri-Driscoll, G Potaka- </a:t>
            </a:r>
            <a:r>
              <a:rPr lang="en-US" dirty="0">
                <a:solidFill>
                  <a:srgbClr val="000000"/>
                </a:solidFill>
              </a:rPr>
              <a:t>O</a:t>
            </a:r>
            <a:r>
              <a:rPr lang="en-US" dirty="0" smtClean="0">
                <a:solidFill>
                  <a:srgbClr val="000000"/>
                </a:solidFill>
              </a:rPr>
              <a:t>sborne, M Hudson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He Manawa </a:t>
            </a:r>
            <a:r>
              <a:rPr lang="en-US" dirty="0" err="1" smtClean="0">
                <a:solidFill>
                  <a:srgbClr val="000000"/>
                </a:solidFill>
              </a:rPr>
              <a:t>Whenua</a:t>
            </a:r>
            <a:r>
              <a:rPr lang="en-US" dirty="0" smtClean="0">
                <a:solidFill>
                  <a:srgbClr val="000000"/>
                </a:solidFill>
              </a:rPr>
              <a:t> Conference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1 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328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Survey results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3332"/>
            <a:ext cx="6917267" cy="5164667"/>
          </a:xfrm>
        </p:spPr>
        <p:txBody>
          <a:bodyPr>
            <a:normAutofit/>
          </a:bodyPr>
          <a:lstStyle/>
          <a:p>
            <a:r>
              <a:rPr lang="en-NZ" sz="3000" dirty="0" smtClean="0"/>
              <a:t>Between </a:t>
            </a:r>
            <a:r>
              <a:rPr lang="en-NZ" sz="3000" dirty="0"/>
              <a:t>1 and 45 individuals in each practice, </a:t>
            </a:r>
            <a:r>
              <a:rPr lang="en-NZ" sz="3000" dirty="0" smtClean="0"/>
              <a:t>most </a:t>
            </a:r>
            <a:r>
              <a:rPr lang="en-NZ" sz="3000" dirty="0"/>
              <a:t>(66%</a:t>
            </a:r>
            <a:r>
              <a:rPr lang="en-NZ" sz="3000" dirty="0" smtClean="0"/>
              <a:t>) </a:t>
            </a:r>
            <a:r>
              <a:rPr lang="en-NZ" sz="3000" dirty="0"/>
              <a:t>between 1 and 3 healers </a:t>
            </a:r>
            <a:endParaRPr lang="en-US" sz="3000" dirty="0" smtClean="0"/>
          </a:p>
          <a:p>
            <a:r>
              <a:rPr lang="en-US" sz="3000" dirty="0" smtClean="0"/>
              <a:t>High level summary results</a:t>
            </a:r>
          </a:p>
          <a:p>
            <a:pPr lvl="1"/>
            <a:r>
              <a:rPr lang="en-US" dirty="0" smtClean="0"/>
              <a:t>Demographic information</a:t>
            </a:r>
          </a:p>
          <a:p>
            <a:pPr lvl="1"/>
            <a:r>
              <a:rPr lang="en-US" dirty="0" smtClean="0"/>
              <a:t>Roles and gender differences </a:t>
            </a:r>
            <a:endParaRPr lang="en-US" dirty="0"/>
          </a:p>
          <a:p>
            <a:pPr lvl="1"/>
            <a:r>
              <a:rPr lang="en-US" dirty="0" smtClean="0"/>
              <a:t>Employment status</a:t>
            </a:r>
          </a:p>
          <a:p>
            <a:pPr lvl="1"/>
            <a:r>
              <a:rPr lang="en-US" dirty="0" smtClean="0"/>
              <a:t>Collaboration</a:t>
            </a:r>
          </a:p>
          <a:p>
            <a:pPr lvl="1"/>
            <a:r>
              <a:rPr lang="en-US" dirty="0" smtClean="0"/>
              <a:t>Healing modalities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568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Demographics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49235"/>
          </a:xfrm>
        </p:spPr>
        <p:txBody>
          <a:bodyPr>
            <a:normAutofit/>
          </a:bodyPr>
          <a:lstStyle/>
          <a:p>
            <a:r>
              <a:rPr lang="en-NZ" sz="3000" dirty="0" smtClean="0"/>
              <a:t>Age </a:t>
            </a:r>
            <a:r>
              <a:rPr lang="en-NZ" sz="3000" dirty="0"/>
              <a:t>range </a:t>
            </a:r>
            <a:r>
              <a:rPr lang="en-NZ" sz="3000" dirty="0" smtClean="0"/>
              <a:t>spans 15 - 80+ years</a:t>
            </a:r>
            <a:endParaRPr lang="en-NZ" sz="3000" dirty="0"/>
          </a:p>
          <a:p>
            <a:pPr lvl="1"/>
            <a:r>
              <a:rPr lang="en-NZ" dirty="0" smtClean="0"/>
              <a:t>26% aged 50</a:t>
            </a:r>
            <a:r>
              <a:rPr lang="en-NZ" dirty="0"/>
              <a:t>-59 years </a:t>
            </a:r>
            <a:endParaRPr lang="en-NZ" dirty="0" smtClean="0"/>
          </a:p>
          <a:p>
            <a:pPr lvl="1"/>
            <a:r>
              <a:rPr lang="en-NZ" dirty="0" smtClean="0"/>
              <a:t>20% aged 60</a:t>
            </a:r>
            <a:r>
              <a:rPr lang="en-NZ" dirty="0"/>
              <a:t>-69 years </a:t>
            </a:r>
            <a:endParaRPr lang="en-NZ" dirty="0" smtClean="0"/>
          </a:p>
          <a:p>
            <a:r>
              <a:rPr lang="en-NZ" sz="3000" dirty="0" smtClean="0"/>
              <a:t>69% female</a:t>
            </a:r>
          </a:p>
          <a:p>
            <a:r>
              <a:rPr lang="en-NZ" sz="3000" dirty="0" smtClean="0"/>
              <a:t>88% Māori </a:t>
            </a:r>
          </a:p>
          <a:p>
            <a:r>
              <a:rPr lang="en-NZ" sz="3000" dirty="0" smtClean="0"/>
              <a:t>89% affiliate to local iwi </a:t>
            </a:r>
          </a:p>
          <a:p>
            <a:r>
              <a:rPr lang="en-NZ" sz="3000" dirty="0" smtClean="0"/>
              <a:t>20 rural practices, 19 urban locations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599216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Roles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366000" cy="4525963"/>
          </a:xfrm>
        </p:spPr>
        <p:txBody>
          <a:bodyPr>
            <a:normAutofit/>
          </a:bodyPr>
          <a:lstStyle/>
          <a:p>
            <a:r>
              <a:rPr lang="en-US" sz="3000" dirty="0" smtClean="0"/>
              <a:t>Over a third of respondents </a:t>
            </a:r>
            <a:r>
              <a:rPr lang="en-NZ" sz="3000" dirty="0" smtClean="0"/>
              <a:t>(</a:t>
            </a:r>
            <a:r>
              <a:rPr lang="en-NZ" sz="3000" dirty="0"/>
              <a:t>38%) </a:t>
            </a:r>
            <a:r>
              <a:rPr lang="en-NZ" sz="3000" dirty="0" smtClean="0"/>
              <a:t>described </a:t>
            </a:r>
            <a:r>
              <a:rPr lang="en-NZ" sz="3000" dirty="0"/>
              <a:t>themselves as tohunga or principal </a:t>
            </a:r>
            <a:r>
              <a:rPr lang="en-NZ" sz="3000" dirty="0" smtClean="0"/>
              <a:t>healers</a:t>
            </a:r>
          </a:p>
          <a:p>
            <a:r>
              <a:rPr lang="en-NZ" sz="3000" dirty="0" smtClean="0"/>
              <a:t>Of these, 64</a:t>
            </a:r>
            <a:r>
              <a:rPr lang="en-NZ" sz="3000" dirty="0"/>
              <a:t>% </a:t>
            </a:r>
            <a:r>
              <a:rPr lang="x-none" sz="3000" dirty="0" smtClean="0"/>
              <a:t>were women</a:t>
            </a:r>
          </a:p>
          <a:p>
            <a:r>
              <a:rPr lang="en-NZ" sz="3000" dirty="0" smtClean="0"/>
              <a:t>Women also comprise majority of </a:t>
            </a:r>
            <a:r>
              <a:rPr lang="en-NZ" sz="3000" dirty="0" smtClean="0"/>
              <a:t>support </a:t>
            </a:r>
            <a:r>
              <a:rPr lang="en-NZ" sz="3000" dirty="0" smtClean="0"/>
              <a:t>roles (kaimahi</a:t>
            </a:r>
            <a:r>
              <a:rPr lang="en-NZ" sz="3000" dirty="0"/>
              <a:t>, kaiāwhina, </a:t>
            </a:r>
            <a:r>
              <a:rPr lang="en-NZ" sz="3000" dirty="0" smtClean="0"/>
              <a:t>kaiwhakahaere, </a:t>
            </a:r>
            <a:r>
              <a:rPr lang="en-NZ" sz="3000" dirty="0"/>
              <a:t>whānau </a:t>
            </a:r>
            <a:r>
              <a:rPr lang="en-NZ" sz="3000" dirty="0" smtClean="0"/>
              <a:t>assistants) </a:t>
            </a:r>
            <a:endParaRPr lang="x-none" sz="3000" dirty="0" smtClean="0"/>
          </a:p>
          <a:p>
            <a:r>
              <a:rPr lang="x-none" sz="3000" dirty="0" smtClean="0"/>
              <a:t>Majority (63%) of principal healers are over the age of 50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751312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Status in employment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353300" cy="4525963"/>
          </a:xfrm>
        </p:spPr>
        <p:txBody>
          <a:bodyPr>
            <a:normAutofit/>
          </a:bodyPr>
          <a:lstStyle/>
          <a:p>
            <a:r>
              <a:rPr lang="en-NZ" sz="3000" dirty="0" smtClean="0"/>
              <a:t>Half of all respondents are volunteers (63</a:t>
            </a:r>
            <a:r>
              <a:rPr lang="en-NZ" sz="3000" dirty="0"/>
              <a:t>% </a:t>
            </a:r>
            <a:r>
              <a:rPr lang="en-NZ" sz="3000" dirty="0" smtClean="0"/>
              <a:t>women) </a:t>
            </a:r>
          </a:p>
          <a:p>
            <a:r>
              <a:rPr lang="en-NZ" sz="3000" dirty="0" smtClean="0"/>
              <a:t>15% are </a:t>
            </a:r>
            <a:r>
              <a:rPr lang="en-NZ" sz="3000" dirty="0"/>
              <a:t>full-time workers (72% women) </a:t>
            </a:r>
          </a:p>
          <a:p>
            <a:r>
              <a:rPr lang="en-NZ" sz="3000" dirty="0" smtClean="0"/>
              <a:t>13</a:t>
            </a:r>
            <a:r>
              <a:rPr lang="en-NZ" sz="3000" dirty="0"/>
              <a:t>% </a:t>
            </a:r>
            <a:r>
              <a:rPr lang="en-NZ" sz="3000" dirty="0" smtClean="0"/>
              <a:t>are part</a:t>
            </a:r>
            <a:r>
              <a:rPr lang="en-NZ" sz="3000" dirty="0"/>
              <a:t>-time workers (82% </a:t>
            </a:r>
            <a:r>
              <a:rPr lang="en-NZ" sz="3000" dirty="0" smtClean="0"/>
              <a:t>women)</a:t>
            </a:r>
            <a:endParaRPr lang="en-NZ" sz="3000" dirty="0"/>
          </a:p>
          <a:p>
            <a:r>
              <a:rPr lang="en-NZ" sz="3000" dirty="0" smtClean="0"/>
              <a:t>6% are </a:t>
            </a:r>
            <a:r>
              <a:rPr lang="en-NZ" sz="3000" dirty="0"/>
              <a:t>paid employees (90% women</a:t>
            </a:r>
            <a:r>
              <a:rPr lang="en-NZ" sz="3000" dirty="0" smtClean="0"/>
              <a:t>)</a:t>
            </a:r>
          </a:p>
          <a:p>
            <a:r>
              <a:rPr lang="en-NZ" sz="3000" dirty="0" smtClean="0"/>
              <a:t>None of the principal healers were </a:t>
            </a:r>
            <a:r>
              <a:rPr lang="en-NZ" sz="3000" dirty="0"/>
              <a:t>paid </a:t>
            </a:r>
            <a:r>
              <a:rPr lang="en-NZ" sz="3000" dirty="0" smtClean="0"/>
              <a:t>employees</a:t>
            </a:r>
            <a:r>
              <a:rPr lang="en-US" sz="3000" dirty="0" smtClean="0"/>
              <a:t> and a large proportion of support workers are volunteers</a:t>
            </a:r>
            <a:endParaRPr lang="en-NZ" sz="3000" dirty="0" smtClean="0"/>
          </a:p>
        </p:txBody>
      </p:sp>
    </p:spTree>
    <p:extLst>
      <p:ext uri="{BB962C8B-B14F-4D97-AF65-F5344CB8AC3E}">
        <p14:creationId xmlns:p14="http://schemas.microsoft.com/office/powerpoint/2010/main" val="1400379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The role of travel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891867" cy="5257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Over half of those who responded (n=37) travelled outside of their rohe in their role as healers, of these</a:t>
            </a:r>
          </a:p>
          <a:p>
            <a:pPr lvl="1"/>
            <a:r>
              <a:rPr lang="en-US" dirty="0" smtClean="0"/>
              <a:t>53% travel to collect or deliver rongoā</a:t>
            </a:r>
          </a:p>
          <a:p>
            <a:pPr lvl="1"/>
            <a:r>
              <a:rPr lang="en-US" dirty="0" smtClean="0"/>
              <a:t>50% travel at the request of  a client to administer rongoā</a:t>
            </a:r>
          </a:p>
          <a:p>
            <a:pPr lvl="1"/>
            <a:r>
              <a:rPr lang="en-US" dirty="0" smtClean="0"/>
              <a:t>43% travel outside of their rohe at the request of another healer</a:t>
            </a:r>
          </a:p>
          <a:p>
            <a:pPr lvl="1"/>
            <a:r>
              <a:rPr lang="en-US" dirty="0" smtClean="0"/>
              <a:t>39% travel at the request of another health professiona</a:t>
            </a:r>
            <a:r>
              <a:rPr lang="en-US" dirty="0"/>
              <a:t>l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806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Collaboration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5600"/>
            <a:ext cx="7874000" cy="4897438"/>
          </a:xfrm>
        </p:spPr>
        <p:txBody>
          <a:bodyPr>
            <a:normAutofit/>
          </a:bodyPr>
          <a:lstStyle/>
          <a:p>
            <a:r>
              <a:rPr lang="en-US" sz="3000" dirty="0"/>
              <a:t>W</a:t>
            </a:r>
            <a:r>
              <a:rPr lang="en-US" sz="3000" dirty="0" smtClean="0"/>
              <a:t>ith a range of individuals and groups: other healers (86%), </a:t>
            </a:r>
            <a:r>
              <a:rPr lang="en-US" sz="3000" dirty="0" err="1" smtClean="0"/>
              <a:t>kaumātua</a:t>
            </a:r>
            <a:r>
              <a:rPr lang="en-US" sz="3000" dirty="0" smtClean="0"/>
              <a:t> (83%), health professionals (50%), DHBs (33%)</a:t>
            </a:r>
          </a:p>
          <a:p>
            <a:r>
              <a:rPr lang="en-US" sz="3000" dirty="0" smtClean="0"/>
              <a:t>Very few don</a:t>
            </a:r>
            <a:r>
              <a:rPr lang="fr-FR" sz="3000" dirty="0" smtClean="0"/>
              <a:t>’</a:t>
            </a:r>
            <a:r>
              <a:rPr lang="en-US" sz="3000" dirty="0" smtClean="0"/>
              <a:t>t collaborate at all (3%)</a:t>
            </a:r>
            <a:endParaRPr lang="en-US" sz="3000" dirty="0"/>
          </a:p>
          <a:p>
            <a:r>
              <a:rPr lang="en-US" sz="3000" dirty="0" smtClean="0"/>
              <a:t>Various types of collaboration </a:t>
            </a:r>
          </a:p>
          <a:p>
            <a:pPr lvl="1"/>
            <a:r>
              <a:rPr lang="en-US" dirty="0" smtClean="0"/>
              <a:t>Referral of clients (71%)</a:t>
            </a:r>
          </a:p>
          <a:p>
            <a:pPr lvl="1"/>
            <a:r>
              <a:rPr lang="en-US" dirty="0" smtClean="0"/>
              <a:t>Tikanga support (71%)</a:t>
            </a:r>
          </a:p>
          <a:p>
            <a:pPr lvl="1"/>
            <a:r>
              <a:rPr lang="en-US" dirty="0" smtClean="0"/>
              <a:t>Co-management of clients (50%)</a:t>
            </a:r>
          </a:p>
          <a:p>
            <a:pPr lvl="1"/>
            <a:r>
              <a:rPr lang="en-US" dirty="0" smtClean="0"/>
              <a:t>Training and professional development (53%)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33353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Healing modalities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866467" cy="5257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Large variation in practice evident, 2 – 10 modalities of healing</a:t>
            </a:r>
          </a:p>
          <a:p>
            <a:r>
              <a:rPr lang="en-US" sz="3000" dirty="0" smtClean="0"/>
              <a:t>Widespread use of </a:t>
            </a:r>
            <a:r>
              <a:rPr lang="en-US" sz="3000" dirty="0" err="1" smtClean="0"/>
              <a:t>karakia</a:t>
            </a:r>
            <a:r>
              <a:rPr lang="en-US" sz="3000" dirty="0" smtClean="0"/>
              <a:t>, </a:t>
            </a:r>
            <a:r>
              <a:rPr lang="en-US" sz="3000" dirty="0" err="1" smtClean="0"/>
              <a:t>mirimiri</a:t>
            </a:r>
            <a:r>
              <a:rPr lang="en-US" sz="3000" dirty="0" smtClean="0"/>
              <a:t>/</a:t>
            </a:r>
            <a:r>
              <a:rPr lang="en-US" sz="3000" dirty="0" err="1" smtClean="0"/>
              <a:t>romiromi</a:t>
            </a:r>
            <a:r>
              <a:rPr lang="en-US" sz="3000" dirty="0" smtClean="0"/>
              <a:t>, </a:t>
            </a:r>
            <a:r>
              <a:rPr lang="en-US" sz="3000" dirty="0" err="1" smtClean="0"/>
              <a:t>wairua</a:t>
            </a:r>
            <a:r>
              <a:rPr lang="en-US" sz="3000" dirty="0" smtClean="0"/>
              <a:t> (87%)</a:t>
            </a:r>
          </a:p>
          <a:p>
            <a:r>
              <a:rPr lang="en-US" sz="3000" dirty="0" smtClean="0"/>
              <a:t>Regional variations also apparent</a:t>
            </a:r>
          </a:p>
          <a:p>
            <a:pPr lvl="1"/>
            <a:r>
              <a:rPr lang="en-US" dirty="0" err="1" smtClean="0"/>
              <a:t>Kāi</a:t>
            </a:r>
            <a:r>
              <a:rPr lang="en-US" dirty="0" smtClean="0"/>
              <a:t> </a:t>
            </a:r>
            <a:r>
              <a:rPr lang="en-US" dirty="0" err="1" smtClean="0"/>
              <a:t>Tahu</a:t>
            </a:r>
            <a:r>
              <a:rPr lang="en-US" dirty="0" smtClean="0"/>
              <a:t>/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Ūpoko</a:t>
            </a:r>
            <a:r>
              <a:rPr lang="en-US" dirty="0" smtClean="0"/>
              <a:t> o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Ika</a:t>
            </a:r>
            <a:r>
              <a:rPr lang="en-US" dirty="0" smtClean="0"/>
              <a:t>: median of 9</a:t>
            </a:r>
          </a:p>
          <a:p>
            <a:pPr lvl="1"/>
            <a:r>
              <a:rPr lang="en-US" dirty="0" smtClean="0"/>
              <a:t>Use of rongoā </a:t>
            </a:r>
            <a:r>
              <a:rPr lang="en-US" dirty="0" err="1" smtClean="0"/>
              <a:t>rākau</a:t>
            </a:r>
            <a:r>
              <a:rPr lang="en-US" dirty="0" smtClean="0"/>
              <a:t> reported least by Taranaki and </a:t>
            </a:r>
            <a:r>
              <a:rPr lang="en-US" dirty="0" err="1" smtClean="0"/>
              <a:t>Tairāwhiti</a:t>
            </a:r>
            <a:r>
              <a:rPr lang="en-US" dirty="0" smtClean="0"/>
              <a:t> healers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722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Implications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841067" cy="4808415"/>
          </a:xfrm>
        </p:spPr>
        <p:txBody>
          <a:bodyPr>
            <a:noAutofit/>
          </a:bodyPr>
          <a:lstStyle/>
          <a:p>
            <a:r>
              <a:rPr lang="en-US" sz="3000" dirty="0" smtClean="0"/>
              <a:t>Given that </a:t>
            </a:r>
            <a:r>
              <a:rPr lang="en-US" sz="3000" dirty="0" err="1" smtClean="0"/>
              <a:t>rongoā</a:t>
            </a:r>
            <a:r>
              <a:rPr lang="en-US" sz="3000" dirty="0" smtClean="0"/>
              <a:t> Māori is a taonga, is a reliance on volunteers &amp; part-time employees the best way to ensure the maintenance of this expertise/tradition?</a:t>
            </a:r>
          </a:p>
          <a:p>
            <a:r>
              <a:rPr lang="en-NZ" sz="3000" dirty="0" smtClean="0"/>
              <a:t>The </a:t>
            </a:r>
            <a:r>
              <a:rPr lang="en-NZ" sz="3000" dirty="0"/>
              <a:t>healing workforce is older than the health workforce </a:t>
            </a:r>
            <a:r>
              <a:rPr lang="en-NZ" sz="3000" dirty="0" smtClean="0"/>
              <a:t>and the general </a:t>
            </a:r>
            <a:r>
              <a:rPr lang="en-NZ" sz="3000" dirty="0"/>
              <a:t>working </a:t>
            </a:r>
            <a:r>
              <a:rPr lang="en-NZ" sz="3000" dirty="0" smtClean="0"/>
              <a:t>population</a:t>
            </a:r>
            <a:r>
              <a:rPr lang="en-NZ" sz="3000" dirty="0"/>
              <a:t> </a:t>
            </a:r>
            <a:r>
              <a:rPr lang="en-NZ" sz="3000" dirty="0" smtClean="0"/>
              <a:t>– what expertise may be lost to the sector as healers leave the workforce?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057216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Implications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8734"/>
            <a:ext cx="6858000" cy="4525963"/>
          </a:xfrm>
        </p:spPr>
        <p:txBody>
          <a:bodyPr>
            <a:normAutofit/>
          </a:bodyPr>
          <a:lstStyle/>
          <a:p>
            <a:r>
              <a:rPr lang="en-US" sz="3000" dirty="0" smtClean="0"/>
              <a:t>Difference between rongoā as a “calling” and a profession (linked to the issue of providing adequate remuneration)</a:t>
            </a:r>
          </a:p>
          <a:p>
            <a:r>
              <a:rPr lang="en-US" sz="3000" dirty="0" smtClean="0"/>
              <a:t>Significant contribution by </a:t>
            </a:r>
            <a:r>
              <a:rPr lang="en-US" sz="3000" dirty="0" err="1" smtClean="0"/>
              <a:t>wāhine</a:t>
            </a:r>
            <a:r>
              <a:rPr lang="en-US" sz="3000" dirty="0" smtClean="0"/>
              <a:t> Māori, however knowledge, skills and expertise of </a:t>
            </a:r>
            <a:r>
              <a:rPr lang="en-US" sz="3000" dirty="0" err="1" smtClean="0"/>
              <a:t>tāne</a:t>
            </a:r>
            <a:r>
              <a:rPr lang="en-US" sz="3000" dirty="0" smtClean="0"/>
              <a:t> Māori equally important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579066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Implications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917267" cy="4525963"/>
          </a:xfrm>
        </p:spPr>
        <p:txBody>
          <a:bodyPr>
            <a:normAutofit fontScale="92500"/>
          </a:bodyPr>
          <a:lstStyle/>
          <a:p>
            <a:r>
              <a:rPr lang="en-US" sz="3000" dirty="0" smtClean="0"/>
              <a:t>Little empirical work has been undertaken on the impact travel has on the lives of healers, their whānau and support networks </a:t>
            </a:r>
          </a:p>
          <a:p>
            <a:pPr lvl="1"/>
            <a:r>
              <a:rPr lang="en-US" dirty="0" smtClean="0"/>
              <a:t>Necessity (collection of raw materials, meeting the needs of patients/community)</a:t>
            </a:r>
          </a:p>
          <a:p>
            <a:pPr marL="457200" lvl="1" indent="0">
              <a:buNone/>
            </a:pPr>
            <a:r>
              <a:rPr lang="en-US" dirty="0" smtClean="0"/>
              <a:t>						versus</a:t>
            </a:r>
          </a:p>
          <a:p>
            <a:pPr lvl="1"/>
            <a:r>
              <a:rPr lang="en-US" dirty="0" smtClean="0"/>
              <a:t>Desire (to train others, to receive training/advice, professional development, to receive mentoring and support)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115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Overview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NZ" sz="3000" dirty="0" smtClean="0"/>
          </a:p>
          <a:p>
            <a:r>
              <a:rPr lang="en-NZ" sz="3000" dirty="0" smtClean="0"/>
              <a:t>Background and context for the study</a:t>
            </a:r>
          </a:p>
          <a:p>
            <a:r>
              <a:rPr lang="en-NZ" sz="3000" dirty="0" smtClean="0"/>
              <a:t>Study aims and objectives</a:t>
            </a:r>
          </a:p>
          <a:p>
            <a:r>
              <a:rPr lang="en-NZ" sz="3000" dirty="0" smtClean="0"/>
              <a:t>Methods</a:t>
            </a:r>
          </a:p>
          <a:p>
            <a:r>
              <a:rPr lang="en-NZ" sz="3000" dirty="0" smtClean="0"/>
              <a:t>Selected findings</a:t>
            </a:r>
          </a:p>
          <a:p>
            <a:r>
              <a:rPr lang="en-NZ" sz="3000" dirty="0" smtClean="0"/>
              <a:t>Implications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192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Implications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841067" cy="489980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What is the future for increased collaboration and integration?</a:t>
            </a:r>
          </a:p>
          <a:p>
            <a:pPr lvl="1"/>
            <a:r>
              <a:rPr lang="en-US" dirty="0" smtClean="0"/>
              <a:t>Will improved collaboration strengthen and enhance the sector?</a:t>
            </a:r>
          </a:p>
          <a:p>
            <a:pPr lvl="1"/>
            <a:r>
              <a:rPr lang="en-US" dirty="0" smtClean="0"/>
              <a:t> Will greater integration with mainstream services lead to the “demystifying” and </a:t>
            </a:r>
            <a:r>
              <a:rPr lang="en-US" dirty="0" err="1" smtClean="0"/>
              <a:t>normalisation</a:t>
            </a:r>
            <a:r>
              <a:rPr lang="en-US" dirty="0" smtClean="0"/>
              <a:t> of rongoā as a contemporary healing practice?</a:t>
            </a:r>
          </a:p>
          <a:p>
            <a:pPr lvl="1"/>
            <a:r>
              <a:rPr lang="en-US" dirty="0" smtClean="0"/>
              <a:t>Examples exist, e.g. Te </a:t>
            </a:r>
            <a:r>
              <a:rPr lang="en-US" dirty="0" err="1"/>
              <a:t>Rawheoro</a:t>
            </a:r>
            <a:r>
              <a:rPr lang="en-US" dirty="0"/>
              <a:t> Framework for Collaborative Practice </a:t>
            </a:r>
            <a:r>
              <a:rPr lang="en-US" dirty="0" smtClean="0"/>
              <a:t>(Stewart et. al. 2014)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110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More broadly…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5667"/>
            <a:ext cx="6985000" cy="4728154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 smtClean="0"/>
              <a:t>What role can or should iwi play in the support, maintenance and where necessary, </a:t>
            </a:r>
            <a:r>
              <a:rPr lang="en-US" sz="3000" dirty="0" err="1" smtClean="0"/>
              <a:t>revitalisation</a:t>
            </a:r>
            <a:r>
              <a:rPr lang="en-US" sz="3000" dirty="0" smtClean="0"/>
              <a:t> of rongoā Māori?</a:t>
            </a:r>
          </a:p>
          <a:p>
            <a:pPr lvl="1"/>
            <a:r>
              <a:rPr lang="en-US" sz="2600" dirty="0"/>
              <a:t>p</a:t>
            </a:r>
            <a:r>
              <a:rPr lang="en-US" sz="2600" dirty="0" smtClean="0"/>
              <a:t>rivate/public partnerships of clinics</a:t>
            </a:r>
          </a:p>
          <a:p>
            <a:pPr lvl="1"/>
            <a:r>
              <a:rPr lang="en-US" sz="2600" dirty="0" smtClean="0"/>
              <a:t>covenanting land/resources </a:t>
            </a:r>
          </a:p>
          <a:p>
            <a:r>
              <a:rPr lang="en-US" sz="3000" dirty="0" smtClean="0"/>
              <a:t>Is there an iwi/</a:t>
            </a:r>
            <a:r>
              <a:rPr lang="en-US" sz="3000" dirty="0" err="1" smtClean="0"/>
              <a:t>hapū</a:t>
            </a:r>
            <a:r>
              <a:rPr lang="en-US" sz="3000" dirty="0" smtClean="0"/>
              <a:t> responsibility to ensure the preservation of knowledge?</a:t>
            </a:r>
          </a:p>
          <a:p>
            <a:pPr lvl="1"/>
            <a:r>
              <a:rPr lang="en-US" sz="2600" dirty="0"/>
              <a:t>e</a:t>
            </a:r>
            <a:r>
              <a:rPr lang="en-US" sz="2600" dirty="0" smtClean="0"/>
              <a:t>soteric knowledge</a:t>
            </a:r>
          </a:p>
          <a:p>
            <a:pPr lvl="1"/>
            <a:r>
              <a:rPr lang="en-US" sz="2600" dirty="0"/>
              <a:t>t</a:t>
            </a:r>
            <a:r>
              <a:rPr lang="en-US" sz="2600" dirty="0" smtClean="0"/>
              <a:t>ikanga and reo</a:t>
            </a:r>
          </a:p>
          <a:p>
            <a:pPr lvl="1"/>
            <a:r>
              <a:rPr lang="en-US" sz="2600" dirty="0"/>
              <a:t>l</a:t>
            </a:r>
            <a:r>
              <a:rPr lang="en-US" sz="2600" dirty="0" smtClean="0"/>
              <a:t>ocation, use, harvesting, preparation, storage of raw materials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655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Final words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908800" cy="4525963"/>
          </a:xfrm>
        </p:spPr>
        <p:txBody>
          <a:bodyPr>
            <a:normAutofit/>
          </a:bodyPr>
          <a:lstStyle/>
          <a:p>
            <a:r>
              <a:rPr lang="en-US" sz="3000" dirty="0" smtClean="0"/>
              <a:t>Analysis of case study data, and linking of all three datasets</a:t>
            </a:r>
          </a:p>
          <a:p>
            <a:r>
              <a:rPr lang="en-US" sz="3000" dirty="0" smtClean="0"/>
              <a:t>Continue the writing for publication that is already underway</a:t>
            </a:r>
          </a:p>
          <a:p>
            <a:r>
              <a:rPr lang="en-US" sz="3000" dirty="0" smtClean="0"/>
              <a:t>Draw the key themes of the study together for a final paper</a:t>
            </a:r>
          </a:p>
          <a:p>
            <a:r>
              <a:rPr lang="en-US" sz="3000" dirty="0" smtClean="0"/>
              <a:t>Provide advice to </a:t>
            </a:r>
            <a:r>
              <a:rPr lang="en-US" sz="3000" dirty="0" err="1" smtClean="0"/>
              <a:t>Te</a:t>
            </a:r>
            <a:r>
              <a:rPr lang="en-US" sz="3000" dirty="0" smtClean="0"/>
              <a:t> </a:t>
            </a:r>
            <a:r>
              <a:rPr lang="en-US" sz="3000" dirty="0" err="1" smtClean="0"/>
              <a:t>Kāhui</a:t>
            </a:r>
            <a:r>
              <a:rPr lang="en-US" sz="3000" dirty="0" smtClean="0"/>
              <a:t> Rongoā based on the overall study findings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544196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Further information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28800"/>
            <a:ext cx="6968067" cy="4622800"/>
          </a:xfrm>
        </p:spPr>
        <p:txBody>
          <a:bodyPr>
            <a:normAutofit fontScale="77500" lnSpcReduction="20000"/>
          </a:bodyPr>
          <a:lstStyle/>
          <a:p>
            <a:pPr marL="457200" lvl="1" indent="-457200">
              <a:lnSpc>
                <a:spcPct val="110000"/>
              </a:lnSpc>
              <a:buFont typeface="Arial"/>
              <a:buChar char="•"/>
            </a:pPr>
            <a:r>
              <a:rPr lang="en-NZ" sz="2600" dirty="0" smtClean="0"/>
              <a:t>Boulton</a:t>
            </a:r>
            <a:r>
              <a:rPr lang="en-NZ" sz="2600" dirty="0"/>
              <a:t>, A., Hudson, M., Ahuriri-Driscoll, A., Stewart, A. (2014)</a:t>
            </a:r>
            <a:r>
              <a:rPr lang="en-NZ" sz="2600" dirty="0" smtClean="0"/>
              <a:t>.</a:t>
            </a:r>
            <a:r>
              <a:rPr lang="en-NZ" sz="2600" b="1" dirty="0" smtClean="0"/>
              <a:t>Enacting kaitiakitanga</a:t>
            </a:r>
            <a:r>
              <a:rPr lang="en-NZ" sz="2600" b="1" dirty="0"/>
              <a:t>: </a:t>
            </a:r>
            <a:r>
              <a:rPr lang="en-NZ" sz="2600" b="1" dirty="0" smtClean="0"/>
              <a:t>challenges </a:t>
            </a:r>
            <a:r>
              <a:rPr lang="en-NZ" sz="2600" b="1" dirty="0"/>
              <a:t>and </a:t>
            </a:r>
            <a:r>
              <a:rPr lang="en-NZ" sz="2600" b="1" dirty="0" smtClean="0"/>
              <a:t>complexities </a:t>
            </a:r>
            <a:r>
              <a:rPr lang="en-NZ" sz="2600" b="1" dirty="0"/>
              <a:t>in the </a:t>
            </a:r>
            <a:r>
              <a:rPr lang="en-NZ" sz="2600" b="1" dirty="0" smtClean="0"/>
              <a:t>governance </a:t>
            </a:r>
            <a:r>
              <a:rPr lang="en-NZ" sz="2600" b="1" dirty="0"/>
              <a:t>and </a:t>
            </a:r>
            <a:r>
              <a:rPr lang="en-NZ" sz="2600" b="1" dirty="0" smtClean="0"/>
              <a:t>ownership </a:t>
            </a:r>
            <a:r>
              <a:rPr lang="en-NZ" sz="2600" b="1" dirty="0"/>
              <a:t>of </a:t>
            </a:r>
            <a:r>
              <a:rPr lang="en-NZ" sz="2600" b="1" dirty="0" smtClean="0"/>
              <a:t>rongoā </a:t>
            </a:r>
            <a:r>
              <a:rPr lang="en-NZ" sz="2600" b="1" dirty="0"/>
              <a:t>r</a:t>
            </a:r>
            <a:r>
              <a:rPr lang="en-NZ" sz="2600" b="1" dirty="0" smtClean="0"/>
              <a:t>esearch </a:t>
            </a:r>
            <a:r>
              <a:rPr lang="en-NZ" sz="2600" b="1" dirty="0"/>
              <a:t>i</a:t>
            </a:r>
            <a:r>
              <a:rPr lang="en-NZ" sz="2600" b="1" dirty="0" smtClean="0"/>
              <a:t>nformation</a:t>
            </a:r>
            <a:r>
              <a:rPr lang="en-NZ" sz="2600" dirty="0"/>
              <a:t>. </a:t>
            </a:r>
            <a:r>
              <a:rPr lang="en-NZ" sz="2600" i="1" dirty="0"/>
              <a:t>International Indigenous Policy Journal, </a:t>
            </a:r>
            <a:r>
              <a:rPr lang="en-NZ" sz="2600" dirty="0"/>
              <a:t>Vol 5, No 2. Retrieved from: http://ir.lib.uwo.ca/iipj/vol5/iss2/1</a:t>
            </a:r>
          </a:p>
          <a:p>
            <a:pPr marL="457200" lvl="1" indent="-457200">
              <a:lnSpc>
                <a:spcPct val="110000"/>
              </a:lnSpc>
              <a:buFont typeface="Arial"/>
              <a:buChar char="•"/>
            </a:pPr>
            <a:r>
              <a:rPr lang="en-NZ" sz="2600" dirty="0"/>
              <a:t>Boulton, A., Ahuriri-Driscoll, A., Potaka Osborne, G, Stewart, A. (2015). </a:t>
            </a:r>
            <a:r>
              <a:rPr lang="en-NZ" sz="2600" b="1" dirty="0"/>
              <a:t>Tatauranga Rongoā: Reflections on a survey of rongoā practitioners</a:t>
            </a:r>
            <a:r>
              <a:rPr lang="en-NZ" sz="2600" dirty="0"/>
              <a:t>. </a:t>
            </a:r>
            <a:r>
              <a:rPr lang="en-NZ" sz="2600" dirty="0" smtClean="0"/>
              <a:t>Proceedings </a:t>
            </a:r>
            <a:r>
              <a:rPr lang="en-NZ" sz="2600" dirty="0"/>
              <a:t>of the International Indigenous Development Research Conference 2014, Ngā Pae o Te Māramatanga, The University of Auckland, Auckland. pp 114-120</a:t>
            </a:r>
            <a:r>
              <a:rPr lang="en-NZ" sz="2600" dirty="0" smtClean="0"/>
              <a:t>.</a:t>
            </a:r>
          </a:p>
          <a:p>
            <a:pPr marL="457200" lvl="1" indent="-457200">
              <a:lnSpc>
                <a:spcPct val="110000"/>
              </a:lnSpc>
              <a:buFont typeface="Arial"/>
              <a:buChar char="•"/>
            </a:pPr>
            <a:r>
              <a:rPr lang="en-NZ" sz="2600" dirty="0"/>
              <a:t>Ahuriri-Driscoll, A., Boulton, A., Stewart, A., Potaka-Osborne, G., Hudson, </a:t>
            </a:r>
            <a:r>
              <a:rPr lang="en-NZ" sz="2600" dirty="0" smtClean="0"/>
              <a:t>M. </a:t>
            </a:r>
            <a:r>
              <a:rPr lang="en-NZ" sz="2600" b="1" dirty="0" smtClean="0"/>
              <a:t>Mā </a:t>
            </a:r>
            <a:r>
              <a:rPr lang="en-NZ" sz="2600" b="1" dirty="0"/>
              <a:t>mahi, ka ora: by work, we prosper: traditional healers and workforce </a:t>
            </a:r>
            <a:r>
              <a:rPr lang="en-NZ" sz="2600" b="1" dirty="0" smtClean="0"/>
              <a:t>development</a:t>
            </a:r>
            <a:r>
              <a:rPr lang="en-NZ" sz="2600" dirty="0"/>
              <a:t>.</a:t>
            </a:r>
            <a:r>
              <a:rPr lang="en-NZ" sz="2600" dirty="0" smtClean="0"/>
              <a:t> Under review with </a:t>
            </a:r>
            <a:r>
              <a:rPr lang="en-NZ" sz="2600" dirty="0"/>
              <a:t>NZMJ</a:t>
            </a:r>
            <a:r>
              <a:rPr lang="en-NZ" sz="2600" dirty="0" smtClean="0"/>
              <a:t>.</a:t>
            </a:r>
            <a:endParaRPr lang="en-NZ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85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4699000"/>
            <a:ext cx="9143999" cy="2159001"/>
          </a:xfrm>
          <a:prstGeom prst="rect">
            <a:avLst/>
          </a:prstGeom>
          <a:gradFill flip="none" rotWithShape="1">
            <a:gsLst>
              <a:gs pos="0">
                <a:schemeClr val="lt1"/>
              </a:gs>
              <a:gs pos="100000">
                <a:schemeClr val="bg1">
                  <a:alpha val="0"/>
                </a:schemeClr>
              </a:gs>
              <a:gs pos="5400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Acknowledgements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3400"/>
            <a:ext cx="6925733" cy="4361393"/>
          </a:xfrm>
        </p:spPr>
        <p:txBody>
          <a:bodyPr>
            <a:normAutofit/>
          </a:bodyPr>
          <a:lstStyle/>
          <a:p>
            <a:r>
              <a:rPr lang="en-US" sz="3000" dirty="0" smtClean="0"/>
              <a:t>Survey participants, </a:t>
            </a:r>
            <a:r>
              <a:rPr lang="en-US" sz="3000" dirty="0" err="1" smtClean="0"/>
              <a:t>rohe</a:t>
            </a:r>
            <a:r>
              <a:rPr lang="en-US" sz="3000" dirty="0" smtClean="0"/>
              <a:t> trustees and </a:t>
            </a:r>
            <a:r>
              <a:rPr lang="en-US" sz="3000" dirty="0" err="1" smtClean="0"/>
              <a:t>Te</a:t>
            </a:r>
            <a:r>
              <a:rPr lang="en-US" sz="3000" dirty="0" smtClean="0"/>
              <a:t> </a:t>
            </a:r>
            <a:r>
              <a:rPr lang="en-US" sz="3000" dirty="0" err="1" smtClean="0"/>
              <a:t>Kāhui</a:t>
            </a:r>
            <a:r>
              <a:rPr lang="en-US" sz="3000" dirty="0" smtClean="0"/>
              <a:t> Rongoā</a:t>
            </a:r>
          </a:p>
          <a:p>
            <a:r>
              <a:rPr lang="en-US" sz="3000" dirty="0" smtClean="0"/>
              <a:t>Research team members </a:t>
            </a:r>
            <a:r>
              <a:rPr lang="en-US" sz="3000" dirty="0" err="1" smtClean="0"/>
              <a:t>Albie</a:t>
            </a:r>
            <a:r>
              <a:rPr lang="en-US" sz="3000" dirty="0" smtClean="0"/>
              <a:t> Stewart &amp; Heather Gifford</a:t>
            </a:r>
          </a:p>
          <a:p>
            <a:r>
              <a:rPr lang="en-US" sz="3000" dirty="0" smtClean="0"/>
              <a:t>Health Research Council of New Zealand (</a:t>
            </a:r>
            <a:r>
              <a:rPr lang="mi-NZ" sz="3000" dirty="0" smtClean="0"/>
              <a:t>HRC 11/439)</a:t>
            </a:r>
            <a:endParaRPr lang="en-US" sz="3000" dirty="0"/>
          </a:p>
        </p:txBody>
      </p:sp>
      <p:pic>
        <p:nvPicPr>
          <p:cNvPr id="4" name="Picture 3" descr="Maui's Centr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97"/>
          <a:stretch/>
        </p:blipFill>
        <p:spPr>
          <a:xfrm>
            <a:off x="2209800" y="5642357"/>
            <a:ext cx="1274890" cy="1071199"/>
          </a:xfrm>
          <a:prstGeom prst="rect">
            <a:avLst/>
          </a:prstGeom>
        </p:spPr>
      </p:pic>
      <p:pic>
        <p:nvPicPr>
          <p:cNvPr id="6" name="Picture 5" descr="HRC FULL LOGO CMYK.jpg.jpeg"/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872"/>
          <a:stretch/>
        </p:blipFill>
        <p:spPr>
          <a:xfrm>
            <a:off x="952500" y="5690992"/>
            <a:ext cx="1004331" cy="973929"/>
          </a:xfrm>
          <a:prstGeom prst="rect">
            <a:avLst/>
          </a:prstGeom>
        </p:spPr>
      </p:pic>
      <p:pic>
        <p:nvPicPr>
          <p:cNvPr id="8" name="Picture 7" descr="whakauae 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0" y="5677101"/>
            <a:ext cx="1602738" cy="1001711"/>
          </a:xfrm>
          <a:prstGeom prst="rect">
            <a:avLst/>
          </a:prstGeom>
        </p:spPr>
      </p:pic>
      <p:pic>
        <p:nvPicPr>
          <p:cNvPr id="9" name="Picture 8" descr="Screen Shot 2015-06-24 at 6.26.52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276" y="5690991"/>
            <a:ext cx="1240184" cy="97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830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Background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7137400" cy="4525963"/>
          </a:xfrm>
        </p:spPr>
        <p:txBody>
          <a:bodyPr/>
          <a:lstStyle/>
          <a:p>
            <a:endParaRPr lang="en-NZ" sz="3000" dirty="0" smtClean="0"/>
          </a:p>
          <a:p>
            <a:r>
              <a:rPr lang="en-NZ" sz="3000" dirty="0" smtClean="0"/>
              <a:t>Rongoā services support Māori wellbeing at two levels</a:t>
            </a:r>
          </a:p>
          <a:p>
            <a:pPr lvl="1"/>
            <a:r>
              <a:rPr lang="en-NZ" dirty="0" smtClean="0"/>
              <a:t> provide holistic, culturally-consistent assessment and treatment</a:t>
            </a:r>
          </a:p>
          <a:p>
            <a:pPr lvl="1"/>
            <a:r>
              <a:rPr lang="en-NZ" dirty="0" smtClean="0"/>
              <a:t>maintain and revitalise mātauranga, tikanga and te reo Māori (Māori knowledge, customs and language)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793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Context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078133" cy="4525963"/>
          </a:xfrm>
        </p:spPr>
        <p:txBody>
          <a:bodyPr>
            <a:normAutofit/>
          </a:bodyPr>
          <a:lstStyle/>
          <a:p>
            <a:r>
              <a:rPr lang="en-NZ" sz="3000" dirty="0" smtClean="0"/>
              <a:t>Funding, delivery, management, regulation and monitoring of rongoā is complex </a:t>
            </a:r>
          </a:p>
          <a:p>
            <a:r>
              <a:rPr lang="en-NZ" sz="3000" dirty="0" smtClean="0"/>
              <a:t>Exact sector size and scope is unknown</a:t>
            </a:r>
          </a:p>
          <a:p>
            <a:r>
              <a:rPr lang="en-NZ" sz="3000" dirty="0" smtClean="0"/>
              <a:t>Rongoā sector seeking to consolidate and advance their position</a:t>
            </a:r>
          </a:p>
          <a:p>
            <a:r>
              <a:rPr lang="en-NZ" sz="3000" dirty="0" smtClean="0"/>
              <a:t>The study builds on earlier work and seeks to provide relevant and useful advice to the sector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547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Project </a:t>
            </a:r>
            <a:r>
              <a:rPr lang="en-US" sz="4000" b="1" dirty="0"/>
              <a:t>f</a:t>
            </a:r>
            <a:r>
              <a:rPr lang="en-US" sz="4000" b="1" dirty="0" smtClean="0"/>
              <a:t>ocus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306733" cy="4525963"/>
          </a:xfrm>
        </p:spPr>
        <p:txBody>
          <a:bodyPr>
            <a:normAutofit/>
          </a:bodyPr>
          <a:lstStyle/>
          <a:p>
            <a:r>
              <a:rPr lang="en-NZ" sz="3000" dirty="0" smtClean="0"/>
              <a:t>What types of </a:t>
            </a:r>
            <a:r>
              <a:rPr lang="en-NZ" sz="3000" dirty="0" smtClean="0">
                <a:solidFill>
                  <a:srgbClr val="C00000"/>
                </a:solidFill>
              </a:rPr>
              <a:t>service</a:t>
            </a:r>
            <a:r>
              <a:rPr lang="en-NZ" sz="3000" dirty="0" smtClean="0"/>
              <a:t> arrangements best support traditional rongoā Māori </a:t>
            </a:r>
            <a:r>
              <a:rPr lang="en-NZ" sz="3000" dirty="0" smtClean="0">
                <a:solidFill>
                  <a:srgbClr val="C00000"/>
                </a:solidFill>
              </a:rPr>
              <a:t>practice</a:t>
            </a:r>
            <a:r>
              <a:rPr lang="en-NZ" sz="3000" dirty="0" smtClean="0"/>
              <a:t>, in a contemporary health care setting?”</a:t>
            </a:r>
          </a:p>
          <a:p>
            <a:pPr lvl="1"/>
            <a:r>
              <a:rPr lang="en-NZ" dirty="0" smtClean="0"/>
              <a:t>Identify key principles for traditional rongoā practice </a:t>
            </a:r>
          </a:p>
          <a:p>
            <a:pPr lvl="1"/>
            <a:r>
              <a:rPr lang="en-NZ" dirty="0"/>
              <a:t>D</a:t>
            </a:r>
            <a:r>
              <a:rPr lang="en-NZ" dirty="0" smtClean="0"/>
              <a:t>escribe current arrangements for rongoā practice and service delivery</a:t>
            </a:r>
          </a:p>
          <a:p>
            <a:pPr lvl="1"/>
            <a:r>
              <a:rPr lang="en-NZ" dirty="0"/>
              <a:t>D</a:t>
            </a:r>
            <a:r>
              <a:rPr lang="en-NZ" dirty="0" smtClean="0"/>
              <a:t>evelop an analytical framework to support improvements to service arrangements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850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134" y="319619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The practice/service distinction</a:t>
            </a:r>
            <a:endParaRPr lang="en-US" sz="4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4766991"/>
              </p:ext>
            </p:extLst>
          </p:nvPr>
        </p:nvGraphicFramePr>
        <p:xfrm>
          <a:off x="1" y="1735666"/>
          <a:ext cx="9144000" cy="511386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547161"/>
                <a:gridCol w="4596839"/>
              </a:tblGrid>
              <a:tr h="498633"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Practice-focused</a:t>
                      </a:r>
                      <a:endParaRPr lang="en-NZ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 smtClean="0"/>
                        <a:t>Service-focused</a:t>
                      </a:r>
                      <a:endParaRPr lang="en-NZ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199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NZ" sz="1800" kern="1200" dirty="0" smtClean="0">
                          <a:effectLst/>
                        </a:rPr>
                        <a:t>originates from a Māori value system, </a:t>
                      </a:r>
                      <a:r>
                        <a:rPr kumimoji="0" lang="en-AU" sz="1800" kern="1200" dirty="0" smtClean="0">
                          <a:effectLst/>
                        </a:rPr>
                        <a:t>based on oral transmission of knowledge</a:t>
                      </a:r>
                      <a:endParaRPr kumimoji="0" lang="en-A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contracted, publicly-funded health services</a:t>
                      </a:r>
                      <a:endParaRPr lang="en-NZ" dirty="0"/>
                    </a:p>
                  </a:txBody>
                  <a:tcPr/>
                </a:tc>
              </a:tr>
              <a:tr h="3591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800" kern="1200" dirty="0" smtClean="0">
                          <a:effectLst/>
                        </a:rPr>
                        <a:t>locality-specific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emphasis on standardized practice</a:t>
                      </a:r>
                      <a:endParaRPr lang="en-NZ" dirty="0"/>
                    </a:p>
                  </a:txBody>
                  <a:tcPr/>
                </a:tc>
              </a:tr>
              <a:tr h="6199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800" kern="1200" dirty="0" smtClean="0">
                          <a:effectLst/>
                        </a:rPr>
                        <a:t>organic model of development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delivered by formally-trained health professionals</a:t>
                      </a:r>
                      <a:endParaRPr lang="en-NZ" dirty="0"/>
                    </a:p>
                  </a:txBody>
                  <a:tcPr/>
                </a:tc>
              </a:tr>
              <a:tr h="619912">
                <a:tc>
                  <a:txBody>
                    <a:bodyPr/>
                    <a:lstStyle/>
                    <a:p>
                      <a:r>
                        <a:rPr kumimoji="0" lang="en-AU" sz="1800" kern="1200" dirty="0" smtClean="0">
                          <a:effectLst/>
                        </a:rPr>
                        <a:t>funded by </a:t>
                      </a:r>
                      <a:r>
                        <a:rPr kumimoji="0" lang="en-AU" sz="1800" kern="1200" dirty="0" err="1" smtClean="0">
                          <a:effectLst/>
                        </a:rPr>
                        <a:t>koha</a:t>
                      </a:r>
                      <a:r>
                        <a:rPr kumimoji="0" lang="en-AU" sz="1800" kern="1200" dirty="0" smtClean="0">
                          <a:effectLst/>
                        </a:rPr>
                        <a:t> (donation)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administrative and compliance requirements</a:t>
                      </a:r>
                      <a:endParaRPr lang="en-NZ" dirty="0"/>
                    </a:p>
                  </a:txBody>
                  <a:tcPr/>
                </a:tc>
              </a:tr>
              <a:tr h="8855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embedded traditionally in whānau (family) and hapū (sub-tribe) communities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potential for increased professionalization</a:t>
                      </a:r>
                      <a:endParaRPr lang="en-NZ" dirty="0"/>
                    </a:p>
                  </a:txBody>
                  <a:tcPr/>
                </a:tc>
              </a:tr>
              <a:tr h="6199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practiced by those identified as having a gift for healing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development and implementation of practice standards </a:t>
                      </a:r>
                      <a:endParaRPr lang="en-NZ" dirty="0"/>
                    </a:p>
                  </a:txBody>
                  <a:tcPr/>
                </a:tc>
              </a:tr>
              <a:tr h="8237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nurtured by senior healers through apprenticeship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funding more explicitly linked to outcomes of rongoā care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857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Methods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391400" cy="4525963"/>
          </a:xfrm>
        </p:spPr>
        <p:txBody>
          <a:bodyPr>
            <a:normAutofit/>
          </a:bodyPr>
          <a:lstStyle/>
          <a:p>
            <a:r>
              <a:rPr lang="en-NZ" sz="3000" dirty="0" smtClean="0"/>
              <a:t>Understanding the contemporary context</a:t>
            </a:r>
          </a:p>
          <a:p>
            <a:pPr lvl="1"/>
            <a:r>
              <a:rPr lang="en-NZ" dirty="0" smtClean="0"/>
              <a:t>literature review</a:t>
            </a:r>
          </a:p>
          <a:p>
            <a:pPr lvl="1"/>
            <a:r>
              <a:rPr lang="en-NZ" dirty="0" smtClean="0">
                <a:solidFill>
                  <a:srgbClr val="000000"/>
                </a:solidFill>
              </a:rPr>
              <a:t>key informant interviews</a:t>
            </a:r>
          </a:p>
          <a:p>
            <a:r>
              <a:rPr lang="en-NZ" sz="3000" dirty="0" smtClean="0"/>
              <a:t>Understanding the sector</a:t>
            </a:r>
          </a:p>
          <a:p>
            <a:pPr lvl="1"/>
            <a:r>
              <a:rPr lang="en-NZ" dirty="0" smtClean="0">
                <a:solidFill>
                  <a:srgbClr val="FF0000"/>
                </a:solidFill>
              </a:rPr>
              <a:t>survey of healers and rongoā practitioners</a:t>
            </a:r>
          </a:p>
          <a:p>
            <a:pPr lvl="1"/>
            <a:r>
              <a:rPr lang="en-NZ" dirty="0" smtClean="0"/>
              <a:t>case study research with three rongoā providers</a:t>
            </a:r>
          </a:p>
          <a:p>
            <a:r>
              <a:rPr lang="en-NZ" sz="3000" dirty="0" smtClean="0"/>
              <a:t>Developing a model of service provision</a:t>
            </a:r>
          </a:p>
          <a:p>
            <a:pPr marL="0" indent="0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786072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Survey </a:t>
            </a:r>
            <a:r>
              <a:rPr lang="en-US" sz="4000" b="1" dirty="0"/>
              <a:t>d</a:t>
            </a:r>
            <a:r>
              <a:rPr lang="en-US" sz="4000" b="1" dirty="0" smtClean="0"/>
              <a:t>esign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7611533" cy="5048624"/>
          </a:xfrm>
        </p:spPr>
        <p:txBody>
          <a:bodyPr>
            <a:normAutofit/>
          </a:bodyPr>
          <a:lstStyle/>
          <a:p>
            <a:r>
              <a:rPr lang="en-GB" sz="3000" dirty="0"/>
              <a:t>P</a:t>
            </a:r>
            <a:r>
              <a:rPr lang="en-GB" sz="3000" dirty="0" smtClean="0"/>
              <a:t>aper-based, 9 pages, 8 sections, 29 individual questions</a:t>
            </a:r>
          </a:p>
          <a:p>
            <a:r>
              <a:rPr lang="en-GB" sz="3000" dirty="0"/>
              <a:t>O</a:t>
            </a:r>
            <a:r>
              <a:rPr lang="en-GB" sz="3000" dirty="0" smtClean="0"/>
              <a:t>pen</a:t>
            </a:r>
            <a:r>
              <a:rPr lang="en-GB" sz="3000" dirty="0"/>
              <a:t>-ended </a:t>
            </a:r>
            <a:r>
              <a:rPr lang="en-GB" sz="3000" dirty="0" smtClean="0"/>
              <a:t>&amp; </a:t>
            </a:r>
            <a:r>
              <a:rPr lang="en-GB" sz="3000" dirty="0"/>
              <a:t>‘tick </a:t>
            </a:r>
            <a:r>
              <a:rPr lang="en-GB" sz="3000" dirty="0" smtClean="0"/>
              <a:t>box’</a:t>
            </a:r>
            <a:r>
              <a:rPr lang="en-GB" sz="3000" dirty="0"/>
              <a:t> </a:t>
            </a:r>
            <a:r>
              <a:rPr lang="en-GB" sz="3000" dirty="0" smtClean="0"/>
              <a:t>questions </a:t>
            </a:r>
          </a:p>
          <a:p>
            <a:pPr lvl="1"/>
            <a:r>
              <a:rPr lang="en-NZ" sz="2600" dirty="0"/>
              <a:t>O</a:t>
            </a:r>
            <a:r>
              <a:rPr lang="en-NZ" sz="2600" dirty="0" smtClean="0"/>
              <a:t>rganisational</a:t>
            </a:r>
            <a:r>
              <a:rPr lang="en-NZ" sz="2600" dirty="0"/>
              <a:t>/practice </a:t>
            </a:r>
            <a:r>
              <a:rPr lang="en-NZ" sz="2600" dirty="0" smtClean="0"/>
              <a:t>structure</a:t>
            </a:r>
          </a:p>
          <a:p>
            <a:pPr lvl="1"/>
            <a:r>
              <a:rPr lang="en-NZ" sz="2600" dirty="0"/>
              <a:t>S</a:t>
            </a:r>
            <a:r>
              <a:rPr lang="en-NZ" sz="2600" dirty="0" smtClean="0"/>
              <a:t>ervices</a:t>
            </a:r>
            <a:r>
              <a:rPr lang="en-NZ" sz="2600" dirty="0"/>
              <a:t>/healing modalities </a:t>
            </a:r>
            <a:r>
              <a:rPr lang="en-NZ" sz="2600" dirty="0" smtClean="0"/>
              <a:t>provided </a:t>
            </a:r>
          </a:p>
          <a:p>
            <a:pPr lvl="1"/>
            <a:r>
              <a:rPr lang="en-NZ" sz="2600" dirty="0"/>
              <a:t>C</a:t>
            </a:r>
            <a:r>
              <a:rPr lang="en-NZ" sz="2600" dirty="0" smtClean="0"/>
              <a:t>lient </a:t>
            </a:r>
            <a:r>
              <a:rPr lang="en-NZ" sz="2600" dirty="0"/>
              <a:t>base/service access patterns </a:t>
            </a:r>
            <a:endParaRPr lang="en-NZ" sz="2600" dirty="0" smtClean="0"/>
          </a:p>
          <a:p>
            <a:pPr lvl="1"/>
            <a:r>
              <a:rPr lang="en-NZ" sz="2600" dirty="0"/>
              <a:t>C</a:t>
            </a:r>
            <a:r>
              <a:rPr lang="en-NZ" sz="2600" dirty="0" smtClean="0"/>
              <a:t>urrent </a:t>
            </a:r>
            <a:r>
              <a:rPr lang="en-NZ" sz="2600" dirty="0"/>
              <a:t>contracts/</a:t>
            </a:r>
            <a:r>
              <a:rPr lang="en-NZ" sz="2600" dirty="0" smtClean="0"/>
              <a:t>funding </a:t>
            </a:r>
          </a:p>
          <a:p>
            <a:pPr lvl="1"/>
            <a:r>
              <a:rPr lang="en-NZ" sz="2600" dirty="0"/>
              <a:t>T</a:t>
            </a:r>
            <a:r>
              <a:rPr lang="en-NZ" sz="2600" dirty="0" smtClean="0"/>
              <a:t>raining</a:t>
            </a:r>
            <a:r>
              <a:rPr lang="en-NZ" sz="2600" dirty="0"/>
              <a:t>/expertise &amp;</a:t>
            </a:r>
            <a:r>
              <a:rPr lang="en-NZ" sz="2600" dirty="0" smtClean="0"/>
              <a:t> </a:t>
            </a:r>
            <a:r>
              <a:rPr lang="en-NZ" sz="2600" dirty="0"/>
              <a:t>collaborative </a:t>
            </a:r>
            <a:r>
              <a:rPr lang="en-NZ" sz="2600" dirty="0" smtClean="0"/>
              <a:t>relationships</a:t>
            </a:r>
          </a:p>
          <a:p>
            <a:endParaRPr lang="en-NZ" sz="1100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99387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In the field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374467" cy="4525963"/>
          </a:xfrm>
        </p:spPr>
        <p:txBody>
          <a:bodyPr>
            <a:normAutofit/>
          </a:bodyPr>
          <a:lstStyle/>
          <a:p>
            <a:r>
              <a:rPr lang="en-GB" sz="3000" dirty="0"/>
              <a:t>S</a:t>
            </a:r>
            <a:r>
              <a:rPr lang="en-GB" sz="3000" dirty="0" smtClean="0"/>
              <a:t>urvey piloted in </a:t>
            </a:r>
            <a:r>
              <a:rPr lang="en-GB" sz="3000" dirty="0" err="1" smtClean="0"/>
              <a:t>Tairāwhiti</a:t>
            </a:r>
            <a:endParaRPr lang="en-GB" sz="3000" dirty="0" smtClean="0"/>
          </a:p>
          <a:p>
            <a:r>
              <a:rPr lang="en-GB" sz="3000" dirty="0" smtClean="0"/>
              <a:t>Administered Jul – Dec 13, </a:t>
            </a:r>
            <a:r>
              <a:rPr lang="en-GB" sz="3000" dirty="0"/>
              <a:t>a</a:t>
            </a:r>
            <a:r>
              <a:rPr lang="en-GB" sz="3000" dirty="0" smtClean="0"/>
              <a:t>nalysis Nov 13</a:t>
            </a:r>
          </a:p>
          <a:p>
            <a:r>
              <a:rPr lang="en-GB" sz="3000" dirty="0"/>
              <a:t>R</a:t>
            </a:r>
            <a:r>
              <a:rPr lang="en-GB" sz="3000" dirty="0" smtClean="0"/>
              <a:t>esponses from 7 out of 10 rohe </a:t>
            </a:r>
          </a:p>
          <a:p>
            <a:r>
              <a:rPr lang="en-GB" sz="3000" dirty="0"/>
              <a:t>T</a:t>
            </a:r>
            <a:r>
              <a:rPr lang="en-GB" sz="3000" dirty="0" smtClean="0"/>
              <a:t>otal of 38 completed surveys, 173 individuals</a:t>
            </a:r>
          </a:p>
          <a:p>
            <a:r>
              <a:rPr lang="en-GB" sz="3000" dirty="0" smtClean="0"/>
              <a:t>Estimated response rate of between 26% and 84% </a:t>
            </a:r>
            <a:endParaRPr lang="en-US" sz="3000" dirty="0" smtClean="0"/>
          </a:p>
          <a:p>
            <a:pPr marL="0" indent="0">
              <a:buNone/>
            </a:pPr>
            <a:r>
              <a:rPr lang="en-US" sz="3000" dirty="0"/>
              <a:t>	</a:t>
            </a:r>
            <a:r>
              <a:rPr lang="en-US" sz="3000" dirty="0" smtClean="0"/>
              <a:t>Why the variation?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718851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1351</Words>
  <Application>Microsoft Macintosh PowerPoint</Application>
  <PresentationFormat>On-screen Show (4:3)</PresentationFormat>
  <Paragraphs>159</Paragraphs>
  <Slides>24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Findings from the  Tatauranga Rongoā Survey </vt:lpstr>
      <vt:lpstr>Overview</vt:lpstr>
      <vt:lpstr>Background</vt:lpstr>
      <vt:lpstr>Context</vt:lpstr>
      <vt:lpstr>Project focus</vt:lpstr>
      <vt:lpstr>The practice/service distinction</vt:lpstr>
      <vt:lpstr>Methods</vt:lpstr>
      <vt:lpstr>Survey design</vt:lpstr>
      <vt:lpstr>In the field</vt:lpstr>
      <vt:lpstr>Survey results</vt:lpstr>
      <vt:lpstr>Demographics</vt:lpstr>
      <vt:lpstr>Roles</vt:lpstr>
      <vt:lpstr>Status in employment</vt:lpstr>
      <vt:lpstr>The role of travel</vt:lpstr>
      <vt:lpstr>Collaboration</vt:lpstr>
      <vt:lpstr>Healing modalities</vt:lpstr>
      <vt:lpstr>Implications</vt:lpstr>
      <vt:lpstr>Implications</vt:lpstr>
      <vt:lpstr>Implications</vt:lpstr>
      <vt:lpstr>Implications</vt:lpstr>
      <vt:lpstr>More broadly…</vt:lpstr>
      <vt:lpstr>Final words</vt:lpstr>
      <vt:lpstr>Further information</vt:lpstr>
      <vt:lpstr>Acknowledgements</vt:lpstr>
    </vt:vector>
  </TitlesOfParts>
  <Company>Whakauae Research Services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Tatauranga Rongoā Survey</dc:title>
  <dc:creator>Amohia Boulton</dc:creator>
  <cp:lastModifiedBy>Amohia Boulton</cp:lastModifiedBy>
  <cp:revision>48</cp:revision>
  <cp:lastPrinted>2015-06-24T21:19:43Z</cp:lastPrinted>
  <dcterms:created xsi:type="dcterms:W3CDTF">2014-11-05T01:55:04Z</dcterms:created>
  <dcterms:modified xsi:type="dcterms:W3CDTF">2015-06-30T20:34:35Z</dcterms:modified>
</cp:coreProperties>
</file>