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5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296" autoAdjust="0"/>
  </p:normalViewPr>
  <p:slideViewPr>
    <p:cSldViewPr snapToGrid="0" snapToObjects="1">
      <p:cViewPr varScale="1">
        <p:scale>
          <a:sx n="69" d="100"/>
          <a:sy n="69" d="100"/>
        </p:scale>
        <p:origin x="-1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D7926-04D1-F741-850A-C19225EB4255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A4F0-85A6-BC4B-8867-447B7C994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011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27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63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00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6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mi-N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0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6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6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2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3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9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7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6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9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5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8271F-27D5-D249-A85B-7F7CA81647ED}" type="datetimeFigureOut">
              <a:rPr lang="en-US" smtClean="0"/>
              <a:t>30/11/14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9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emf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800" y="2133599"/>
            <a:ext cx="5918200" cy="1473201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The </a:t>
            </a:r>
            <a:r>
              <a:rPr lang="en-NZ" dirty="0"/>
              <a:t>Tatauranga Rongoā </a:t>
            </a:r>
            <a:r>
              <a:rPr lang="en-NZ" dirty="0" smtClean="0"/>
              <a:t>Survey</a:t>
            </a:r>
            <a:r>
              <a:rPr lang="en-NZ" dirty="0"/>
              <a:t/>
            </a:r>
            <a:br>
              <a:rPr lang="en-NZ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800" y="38862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Amohia Boulton &amp; Annabel </a:t>
            </a:r>
            <a:r>
              <a:rPr lang="en-US" dirty="0" err="1" smtClean="0">
                <a:solidFill>
                  <a:srgbClr val="000000"/>
                </a:solidFill>
              </a:rPr>
              <a:t>Ahuriri</a:t>
            </a:r>
            <a:r>
              <a:rPr lang="en-US" dirty="0" smtClean="0">
                <a:solidFill>
                  <a:srgbClr val="000000"/>
                </a:solidFill>
              </a:rPr>
              <a:t>-Driscoll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Ngā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Pae</a:t>
            </a:r>
            <a:r>
              <a:rPr lang="en-US" dirty="0" smtClean="0">
                <a:solidFill>
                  <a:srgbClr val="000000"/>
                </a:solidFill>
              </a:rPr>
              <a:t> o </a:t>
            </a:r>
            <a:r>
              <a:rPr lang="en-US" dirty="0" err="1" smtClean="0">
                <a:solidFill>
                  <a:srgbClr val="000000"/>
                </a:solidFill>
              </a:rPr>
              <a:t>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Maramatanga</a:t>
            </a:r>
            <a:r>
              <a:rPr lang="en-US" dirty="0" smtClean="0">
                <a:solidFill>
                  <a:srgbClr val="000000"/>
                </a:solidFill>
              </a:rPr>
              <a:t> International Indigenous Development Research Conference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Auckland, New Zealand 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25-28 November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28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</a:t>
            </a:r>
            <a:r>
              <a:rPr lang="en-US" dirty="0" smtClean="0"/>
              <a:t>ngagement and trust building</a:t>
            </a:r>
          </a:p>
          <a:p>
            <a:pPr lvl="1"/>
            <a:r>
              <a:rPr lang="en-US" dirty="0" smtClean="0"/>
              <a:t>explaining the purpose of the survey</a:t>
            </a:r>
          </a:p>
          <a:p>
            <a:r>
              <a:rPr lang="en-US" dirty="0"/>
              <a:t>R</a:t>
            </a:r>
            <a:r>
              <a:rPr lang="en-US" dirty="0" smtClean="0"/>
              <a:t>ecruitment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hrough individual rohe rather than coordinated through Te Kahui Rongoā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ariations in approach according to rohe</a:t>
            </a:r>
          </a:p>
          <a:p>
            <a:pPr lvl="1"/>
            <a:r>
              <a:rPr lang="en-US" dirty="0" smtClean="0"/>
              <a:t>differences in the time the survey was in the field in each rohe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xtended period of fieldwork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488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Administration</a:t>
            </a: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416926"/>
              </p:ext>
            </p:extLst>
          </p:nvPr>
        </p:nvGraphicFramePr>
        <p:xfrm>
          <a:off x="67732" y="1744133"/>
          <a:ext cx="9076268" cy="451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067"/>
                <a:gridCol w="2269067"/>
                <a:gridCol w="2269067"/>
                <a:gridCol w="2269067"/>
              </a:tblGrid>
              <a:tr h="1008500">
                <a:tc>
                  <a:txBody>
                    <a:bodyPr/>
                    <a:lstStyle/>
                    <a:p>
                      <a:r>
                        <a:rPr lang="en-US" dirty="0" smtClean="0"/>
                        <a:t>Rohe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</a:t>
                      </a:r>
                      <a:r>
                        <a:rPr lang="en-US" baseline="0" dirty="0" smtClean="0"/>
                        <a:t> 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 Completed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Elapsed</a:t>
                      </a:r>
                      <a:endParaRPr lang="en-US" dirty="0"/>
                    </a:p>
                  </a:txBody>
                  <a:tcPr/>
                </a:tc>
              </a:tr>
              <a:tr h="5842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Tairāwhiti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12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July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2013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3 September 2013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2 months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Waiariki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6 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August</a:t>
                      </a: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2013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23 October 2013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3 months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Whanganui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14 August 2013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8 November 2014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4 months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Kahungunu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3 July 2013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24 January 2014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7 months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Taranaki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8 August 2013</a:t>
                      </a:r>
                      <a:endParaRPr lang="en-NZ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14 Feb 2014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7 months</a:t>
                      </a:r>
                      <a:endParaRPr lang="en-N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9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*NB two additional surveys sent in from Te </a:t>
                      </a:r>
                      <a:r>
                        <a:rPr lang="en-US" dirty="0" err="1" smtClean="0"/>
                        <a:t>Upoko</a:t>
                      </a:r>
                      <a:r>
                        <a:rPr lang="en-US" dirty="0" smtClean="0"/>
                        <a:t> o </a:t>
                      </a:r>
                      <a:r>
                        <a:rPr lang="en-US" dirty="0" err="1" smtClean="0"/>
                        <a:t>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Ika</a:t>
                      </a:r>
                      <a:r>
                        <a:rPr lang="en-US" baseline="0" dirty="0" smtClean="0"/>
                        <a:t> and Te </a:t>
                      </a:r>
                      <a:r>
                        <a:rPr lang="en-US" baseline="0" dirty="0" err="1" smtClean="0"/>
                        <a:t>Waipounamu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5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20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 number of things may have impacted our </a:t>
            </a:r>
          </a:p>
          <a:p>
            <a:r>
              <a:rPr lang="en-US" dirty="0" smtClean="0"/>
              <a:t>success (response rate)</a:t>
            </a:r>
          </a:p>
          <a:p>
            <a:pPr lvl="1"/>
            <a:r>
              <a:rPr lang="en-US" dirty="0" smtClean="0"/>
              <a:t>Complexity of the survey </a:t>
            </a:r>
            <a:endParaRPr lang="en-US" dirty="0"/>
          </a:p>
          <a:p>
            <a:pPr lvl="1"/>
            <a:r>
              <a:rPr lang="en-US" dirty="0" smtClean="0"/>
              <a:t>Fluidity and dynamism of the sector</a:t>
            </a:r>
          </a:p>
          <a:p>
            <a:pPr lvl="1"/>
            <a:r>
              <a:rPr lang="en-US" dirty="0" smtClean="0"/>
              <a:t>Mistrust regarding why the survey was needed, how it might be of use, or of research in general</a:t>
            </a:r>
          </a:p>
          <a:p>
            <a:pPr lvl="1"/>
            <a:r>
              <a:rPr lang="en-US" dirty="0" smtClean="0"/>
              <a:t>Timing</a:t>
            </a:r>
          </a:p>
          <a:p>
            <a:pPr lvl="1"/>
            <a:endParaRPr lang="en-US" sz="1100" dirty="0"/>
          </a:p>
          <a:p>
            <a:r>
              <a:rPr lang="en-US" dirty="0"/>
              <a:t>c</a:t>
            </a:r>
            <a:r>
              <a:rPr lang="en-US" dirty="0" smtClean="0"/>
              <a:t>overage (5/10 rohe)</a:t>
            </a:r>
          </a:p>
          <a:p>
            <a:pPr lvl="1"/>
            <a:r>
              <a:rPr lang="en-US" dirty="0" smtClean="0"/>
              <a:t>Requirement to undertake face to face recruiting in every rohe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65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059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High level summary results</a:t>
            </a:r>
          </a:p>
          <a:p>
            <a:pPr lvl="1"/>
            <a:r>
              <a:rPr lang="en-US" dirty="0" smtClean="0"/>
              <a:t>Demographic information</a:t>
            </a:r>
          </a:p>
          <a:p>
            <a:pPr lvl="1"/>
            <a:r>
              <a:rPr lang="en-US" dirty="0" smtClean="0"/>
              <a:t>Roles and the gender differences that are apparent</a:t>
            </a:r>
          </a:p>
          <a:p>
            <a:pPr lvl="1"/>
            <a:r>
              <a:rPr lang="en-US" dirty="0" smtClean="0"/>
              <a:t>Employment status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For further information</a:t>
            </a:r>
          </a:p>
          <a:p>
            <a:pPr lvl="1"/>
            <a:r>
              <a:rPr lang="en-NZ" dirty="0" smtClean="0"/>
              <a:t>Mā </a:t>
            </a:r>
            <a:r>
              <a:rPr lang="en-NZ" dirty="0"/>
              <a:t>mahi, ka ora: by work, we </a:t>
            </a:r>
            <a:r>
              <a:rPr lang="en-NZ" dirty="0" smtClean="0"/>
              <a:t>prosper: </a:t>
            </a:r>
            <a:r>
              <a:rPr lang="en-NZ" dirty="0"/>
              <a:t>traditional healers and workforce </a:t>
            </a:r>
            <a:r>
              <a:rPr lang="en-NZ" dirty="0" smtClean="0"/>
              <a:t>development, Paper submitted for review to NZMJ. Ahuriri</a:t>
            </a:r>
            <a:r>
              <a:rPr lang="en-NZ" dirty="0"/>
              <a:t>-</a:t>
            </a:r>
            <a:r>
              <a:rPr lang="en-NZ" dirty="0" smtClean="0"/>
              <a:t>Driscoll, A., Boulton, A., Stewart</a:t>
            </a:r>
            <a:r>
              <a:rPr lang="en-NZ" dirty="0"/>
              <a:t>, </a:t>
            </a:r>
            <a:r>
              <a:rPr lang="en-NZ" dirty="0" smtClean="0"/>
              <a:t>A., Potaka</a:t>
            </a:r>
            <a:r>
              <a:rPr lang="en-NZ" dirty="0"/>
              <a:t>-</a:t>
            </a:r>
            <a:r>
              <a:rPr lang="en-NZ" dirty="0" smtClean="0"/>
              <a:t>Osborne, G., Hudson, M.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86568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9235"/>
          </a:xfrm>
        </p:spPr>
        <p:txBody>
          <a:bodyPr>
            <a:normAutofit lnSpcReduction="10000"/>
          </a:bodyPr>
          <a:lstStyle/>
          <a:p>
            <a:r>
              <a:rPr lang="en-NZ" dirty="0"/>
              <a:t>B</a:t>
            </a:r>
            <a:r>
              <a:rPr lang="en-NZ" dirty="0" smtClean="0"/>
              <a:t>etween </a:t>
            </a:r>
            <a:r>
              <a:rPr lang="en-NZ" dirty="0"/>
              <a:t>1 and </a:t>
            </a:r>
            <a:r>
              <a:rPr lang="en-NZ" dirty="0" smtClean="0"/>
              <a:t>45 individuals in each practice, majority (66%) between </a:t>
            </a:r>
            <a:r>
              <a:rPr lang="en-NZ" dirty="0"/>
              <a:t>1 and 3 healers </a:t>
            </a:r>
            <a:endParaRPr lang="en-NZ" dirty="0" smtClean="0"/>
          </a:p>
          <a:p>
            <a:r>
              <a:rPr lang="en-NZ" dirty="0"/>
              <a:t>A</a:t>
            </a:r>
            <a:r>
              <a:rPr lang="en-NZ" dirty="0" smtClean="0"/>
              <a:t>ge </a:t>
            </a:r>
            <a:r>
              <a:rPr lang="en-NZ" dirty="0"/>
              <a:t>range </a:t>
            </a:r>
            <a:r>
              <a:rPr lang="en-NZ" dirty="0" smtClean="0"/>
              <a:t>spans </a:t>
            </a:r>
            <a:r>
              <a:rPr lang="en-NZ" dirty="0"/>
              <a:t>15-80+ </a:t>
            </a:r>
            <a:r>
              <a:rPr lang="en-NZ" dirty="0" smtClean="0"/>
              <a:t>years</a:t>
            </a:r>
            <a:endParaRPr lang="en-NZ" dirty="0"/>
          </a:p>
          <a:p>
            <a:pPr lvl="1"/>
            <a:r>
              <a:rPr lang="en-NZ" dirty="0" smtClean="0"/>
              <a:t>26% aged 50</a:t>
            </a:r>
            <a:r>
              <a:rPr lang="en-NZ" dirty="0"/>
              <a:t>-59 years </a:t>
            </a:r>
            <a:endParaRPr lang="en-NZ" dirty="0" smtClean="0"/>
          </a:p>
          <a:p>
            <a:pPr lvl="1"/>
            <a:r>
              <a:rPr lang="en-NZ" dirty="0" smtClean="0"/>
              <a:t>20% aged 60</a:t>
            </a:r>
            <a:r>
              <a:rPr lang="en-NZ" dirty="0"/>
              <a:t>-69 years </a:t>
            </a:r>
            <a:endParaRPr lang="en-NZ" dirty="0" smtClean="0"/>
          </a:p>
          <a:p>
            <a:r>
              <a:rPr lang="en-NZ" dirty="0" smtClean="0"/>
              <a:t>69% female</a:t>
            </a:r>
          </a:p>
          <a:p>
            <a:r>
              <a:rPr lang="en-NZ" dirty="0" smtClean="0"/>
              <a:t>88% Māori </a:t>
            </a:r>
          </a:p>
          <a:p>
            <a:r>
              <a:rPr lang="en-NZ" dirty="0" smtClean="0"/>
              <a:t>89% had whakapapa affiliations to local iwi </a:t>
            </a:r>
          </a:p>
          <a:p>
            <a:r>
              <a:rPr lang="en-NZ" dirty="0" smtClean="0"/>
              <a:t>20 rural practices, 19 urban locations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16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 a third of respondents </a:t>
            </a:r>
            <a:r>
              <a:rPr lang="en-NZ" dirty="0" smtClean="0"/>
              <a:t>(</a:t>
            </a:r>
            <a:r>
              <a:rPr lang="en-NZ" dirty="0"/>
              <a:t>38%) </a:t>
            </a:r>
            <a:r>
              <a:rPr lang="en-NZ" dirty="0" smtClean="0"/>
              <a:t>described </a:t>
            </a:r>
            <a:r>
              <a:rPr lang="en-NZ" dirty="0"/>
              <a:t>themselves as tohunga or principal </a:t>
            </a:r>
            <a:r>
              <a:rPr lang="en-NZ" dirty="0" smtClean="0"/>
              <a:t>healers</a:t>
            </a:r>
          </a:p>
          <a:p>
            <a:r>
              <a:rPr lang="en-NZ" dirty="0" smtClean="0"/>
              <a:t>Of these, 64</a:t>
            </a:r>
            <a:r>
              <a:rPr lang="en-NZ" dirty="0"/>
              <a:t>% </a:t>
            </a:r>
            <a:r>
              <a:rPr lang="x-none" dirty="0" smtClean="0"/>
              <a:t>were women</a:t>
            </a:r>
          </a:p>
          <a:p>
            <a:r>
              <a:rPr lang="en-NZ" dirty="0" smtClean="0"/>
              <a:t>Women also comprise majority of suport roles (kaimahi</a:t>
            </a:r>
            <a:r>
              <a:rPr lang="en-NZ" dirty="0"/>
              <a:t>, kaiāwhina, </a:t>
            </a:r>
            <a:r>
              <a:rPr lang="en-NZ" dirty="0" smtClean="0"/>
              <a:t>kaiwhakahaere, </a:t>
            </a:r>
            <a:r>
              <a:rPr lang="en-NZ" dirty="0"/>
              <a:t>whānau </a:t>
            </a:r>
            <a:r>
              <a:rPr lang="en-NZ" dirty="0" smtClean="0"/>
              <a:t>assistants) </a:t>
            </a:r>
            <a:endParaRPr lang="x-none" dirty="0" smtClean="0"/>
          </a:p>
          <a:p>
            <a:r>
              <a:rPr lang="x-none" dirty="0" smtClean="0"/>
              <a:t>Majority (63%) of principal healers are over the age of 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312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in 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Half of all respondents are volunteers (63</a:t>
            </a:r>
            <a:r>
              <a:rPr lang="en-NZ" dirty="0"/>
              <a:t>% </a:t>
            </a:r>
            <a:r>
              <a:rPr lang="en-NZ" dirty="0" smtClean="0"/>
              <a:t>women) </a:t>
            </a:r>
          </a:p>
          <a:p>
            <a:r>
              <a:rPr lang="en-NZ" dirty="0" smtClean="0"/>
              <a:t>15 % are </a:t>
            </a:r>
            <a:r>
              <a:rPr lang="en-NZ" dirty="0"/>
              <a:t>full-time workers (72% women) </a:t>
            </a:r>
          </a:p>
          <a:p>
            <a:r>
              <a:rPr lang="en-NZ" dirty="0" smtClean="0"/>
              <a:t>13</a:t>
            </a:r>
            <a:r>
              <a:rPr lang="en-NZ" dirty="0"/>
              <a:t>% </a:t>
            </a:r>
            <a:r>
              <a:rPr lang="en-NZ" dirty="0" smtClean="0"/>
              <a:t>are part</a:t>
            </a:r>
            <a:r>
              <a:rPr lang="en-NZ" dirty="0"/>
              <a:t>-time workers (82% women</a:t>
            </a:r>
            <a:r>
              <a:rPr lang="en-NZ" dirty="0" smtClean="0"/>
              <a:t>)</a:t>
            </a:r>
            <a:endParaRPr lang="en-NZ" dirty="0"/>
          </a:p>
          <a:p>
            <a:r>
              <a:rPr lang="en-NZ" dirty="0" smtClean="0"/>
              <a:t>6% are </a:t>
            </a:r>
            <a:r>
              <a:rPr lang="en-NZ" dirty="0"/>
              <a:t>paid employees (90% women</a:t>
            </a:r>
            <a:r>
              <a:rPr lang="en-NZ" dirty="0" smtClean="0"/>
              <a:t>)</a:t>
            </a:r>
          </a:p>
          <a:p>
            <a:r>
              <a:rPr lang="en-NZ" dirty="0" smtClean="0"/>
              <a:t>None of the principal healers were </a:t>
            </a:r>
            <a:r>
              <a:rPr lang="en-NZ" dirty="0"/>
              <a:t>paid </a:t>
            </a:r>
            <a:r>
              <a:rPr lang="en-NZ" dirty="0" smtClean="0"/>
              <a:t>employees</a:t>
            </a:r>
            <a:r>
              <a:rPr lang="en-US" dirty="0" smtClean="0"/>
              <a:t> and a large proportion of support workers are volunteers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40037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8415"/>
          </a:xfrm>
        </p:spPr>
        <p:txBody>
          <a:bodyPr>
            <a:normAutofit/>
          </a:bodyPr>
          <a:lstStyle/>
          <a:p>
            <a:r>
              <a:rPr lang="en-US" dirty="0" smtClean="0"/>
              <a:t>If we argue that rongoā Māori is a taonga, is a reliance on volunteers &amp; part-time employees the best way to ensure the maintenance of this expertise/tradition?</a:t>
            </a:r>
          </a:p>
          <a:p>
            <a:endParaRPr lang="en-US" sz="1200" dirty="0" smtClean="0"/>
          </a:p>
          <a:p>
            <a:r>
              <a:rPr lang="en-NZ" dirty="0"/>
              <a:t>The healing workforce is older than the health workforce </a:t>
            </a:r>
            <a:r>
              <a:rPr lang="en-NZ" dirty="0" smtClean="0"/>
              <a:t>and the general </a:t>
            </a:r>
            <a:r>
              <a:rPr lang="en-NZ" dirty="0"/>
              <a:t>working </a:t>
            </a:r>
            <a:r>
              <a:rPr lang="en-NZ" dirty="0" smtClean="0"/>
              <a:t>population</a:t>
            </a:r>
            <a:r>
              <a:rPr lang="en-NZ" dirty="0"/>
              <a:t> </a:t>
            </a:r>
            <a:r>
              <a:rPr lang="en-NZ" dirty="0" smtClean="0"/>
              <a:t>– what expertise may be lost to the sector as healers leave the workforce?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16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Difference between rongoā as a “calling”, and those who seek to </a:t>
            </a:r>
            <a:r>
              <a:rPr lang="en-US" dirty="0" err="1" smtClean="0"/>
              <a:t>professionalise</a:t>
            </a:r>
            <a:r>
              <a:rPr lang="en-US" dirty="0" smtClean="0"/>
              <a:t> the sector (which in turn, is linked to the issue of providing adequate remuneration)</a:t>
            </a:r>
          </a:p>
          <a:p>
            <a:endParaRPr lang="en-US" dirty="0"/>
          </a:p>
          <a:p>
            <a:r>
              <a:rPr lang="en-US" dirty="0" smtClean="0"/>
              <a:t>Significant contribution by </a:t>
            </a:r>
            <a:r>
              <a:rPr lang="en-US" dirty="0" err="1" smtClean="0"/>
              <a:t>wāhine</a:t>
            </a:r>
            <a:r>
              <a:rPr lang="en-US" dirty="0" smtClean="0"/>
              <a:t> Māori, however also equally important to have access to the knowledge, skills and expertise of </a:t>
            </a:r>
            <a:r>
              <a:rPr lang="en-US" dirty="0" err="1" smtClean="0"/>
              <a:t>tāne</a:t>
            </a:r>
            <a:r>
              <a:rPr lang="en-US" dirty="0" smtClean="0"/>
              <a:t> Māori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6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broadly…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36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role can or should iwi play in the support, maintenance and where necessary, </a:t>
            </a:r>
            <a:r>
              <a:rPr lang="en-US" dirty="0" err="1" smtClean="0"/>
              <a:t>revitalisation</a:t>
            </a:r>
            <a:r>
              <a:rPr lang="en-US" dirty="0" smtClean="0"/>
              <a:t> of rongoā Māori?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rivate/public partnerships of clinics</a:t>
            </a:r>
          </a:p>
          <a:p>
            <a:pPr lvl="1"/>
            <a:r>
              <a:rPr lang="en-US" dirty="0" smtClean="0"/>
              <a:t>covenanting land/resources </a:t>
            </a:r>
          </a:p>
          <a:p>
            <a:endParaRPr lang="en-US" dirty="0" smtClean="0"/>
          </a:p>
          <a:p>
            <a:r>
              <a:rPr lang="en-US" dirty="0" smtClean="0"/>
              <a:t>Is there an iwi/</a:t>
            </a:r>
            <a:r>
              <a:rPr lang="en-US" dirty="0" err="1" smtClean="0"/>
              <a:t>hapū</a:t>
            </a:r>
            <a:r>
              <a:rPr lang="en-US" dirty="0" smtClean="0"/>
              <a:t> responsibility to ensure the preservation of knowledge?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soteric knowledge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ikanga and reo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ocation, use, harvesting, preparation, storage of raw materials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65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Background and context for the study</a:t>
            </a:r>
          </a:p>
          <a:p>
            <a:endParaRPr lang="en-NZ" sz="1000" dirty="0" smtClean="0"/>
          </a:p>
          <a:p>
            <a:r>
              <a:rPr lang="en-NZ" dirty="0" smtClean="0"/>
              <a:t>Study aims and objectives</a:t>
            </a:r>
          </a:p>
          <a:p>
            <a:endParaRPr lang="en-NZ" sz="1000" dirty="0" smtClean="0"/>
          </a:p>
          <a:p>
            <a:r>
              <a:rPr lang="en-NZ" dirty="0" smtClean="0"/>
              <a:t>Methods</a:t>
            </a:r>
          </a:p>
          <a:p>
            <a:endParaRPr lang="en-NZ" sz="1000" dirty="0" smtClean="0"/>
          </a:p>
          <a:p>
            <a:r>
              <a:rPr lang="en-NZ" dirty="0" smtClean="0"/>
              <a:t>Lessons</a:t>
            </a:r>
          </a:p>
          <a:p>
            <a:pPr marL="0" indent="0">
              <a:buNone/>
            </a:pPr>
            <a:endParaRPr lang="en-NZ" sz="1000" dirty="0" smtClean="0"/>
          </a:p>
          <a:p>
            <a:r>
              <a:rPr lang="en-NZ" dirty="0" smtClean="0"/>
              <a:t>Selected findings</a:t>
            </a:r>
          </a:p>
          <a:p>
            <a:endParaRPr lang="en-NZ" sz="1000" dirty="0" smtClean="0"/>
          </a:p>
          <a:p>
            <a:r>
              <a:rPr lang="en-NZ" dirty="0" smtClean="0"/>
              <a:t>Implications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19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Continue to </a:t>
            </a:r>
            <a:r>
              <a:rPr lang="en-US" dirty="0" err="1" smtClean="0"/>
              <a:t>analyse</a:t>
            </a:r>
            <a:r>
              <a:rPr lang="en-US" dirty="0" smtClean="0"/>
              <a:t> the survey data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Analysis of case study data is about to begin</a:t>
            </a:r>
          </a:p>
          <a:p>
            <a:endParaRPr lang="en-US" sz="1100" dirty="0" smtClean="0"/>
          </a:p>
          <a:p>
            <a:r>
              <a:rPr lang="en-US" dirty="0" smtClean="0"/>
              <a:t>Continue the writing for publication that is already underway</a:t>
            </a:r>
          </a:p>
          <a:p>
            <a:endParaRPr lang="en-US" sz="1000" dirty="0" smtClean="0"/>
          </a:p>
          <a:p>
            <a:r>
              <a:rPr lang="en-US" dirty="0" smtClean="0"/>
              <a:t>Draw the key themes of the study together for a final paper</a:t>
            </a:r>
            <a:endParaRPr lang="en-US" sz="1000" dirty="0" smtClean="0"/>
          </a:p>
          <a:p>
            <a:endParaRPr lang="en-US" sz="1000" dirty="0" smtClean="0"/>
          </a:p>
          <a:p>
            <a:r>
              <a:rPr lang="en-US" dirty="0" smtClean="0"/>
              <a:t>Provide advice to Te Kahui Rongoā based on </a:t>
            </a:r>
            <a:r>
              <a:rPr lang="en-US" smtClean="0"/>
              <a:t>the overall study </a:t>
            </a:r>
            <a:r>
              <a:rPr lang="en-US" dirty="0" smtClean="0"/>
              <a:t>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19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 participants, rohe Trustees and Te Kahui Rongoā</a:t>
            </a:r>
          </a:p>
          <a:p>
            <a:endParaRPr lang="en-US" sz="1000" dirty="0" smtClean="0"/>
          </a:p>
          <a:p>
            <a:r>
              <a:rPr lang="en-US" dirty="0" smtClean="0"/>
              <a:t>Research team members - Heather Gifford, Maui Hudson, Gill </a:t>
            </a:r>
            <a:r>
              <a:rPr lang="en-US" dirty="0" err="1" smtClean="0"/>
              <a:t>Potaka</a:t>
            </a:r>
            <a:r>
              <a:rPr lang="en-US" dirty="0" smtClean="0"/>
              <a:t>-Osborne, </a:t>
            </a:r>
            <a:r>
              <a:rPr lang="en-US" dirty="0" err="1" smtClean="0"/>
              <a:t>Albie</a:t>
            </a:r>
            <a:r>
              <a:rPr lang="en-US" dirty="0" smtClean="0"/>
              <a:t> Stewart</a:t>
            </a:r>
          </a:p>
          <a:p>
            <a:endParaRPr lang="en-US" sz="1000" dirty="0" smtClean="0"/>
          </a:p>
          <a:p>
            <a:r>
              <a:rPr lang="en-US" dirty="0" smtClean="0"/>
              <a:t>Health Research Council of New Zealand   (</a:t>
            </a:r>
            <a:r>
              <a:rPr lang="mi-NZ" dirty="0" smtClean="0"/>
              <a:t>HRC 11/439)</a:t>
            </a:r>
            <a:endParaRPr lang="en-US" dirty="0"/>
          </a:p>
        </p:txBody>
      </p:sp>
      <p:pic>
        <p:nvPicPr>
          <p:cNvPr id="4" name="Picture 3" descr="Maui's Cent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819" y="5877395"/>
            <a:ext cx="1066739" cy="980605"/>
          </a:xfrm>
          <a:prstGeom prst="rect">
            <a:avLst/>
          </a:prstGeom>
        </p:spPr>
      </p:pic>
      <p:pic>
        <p:nvPicPr>
          <p:cNvPr id="6" name="Picture 5" descr="HRC FULL LOGO CMYK.jpg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3065"/>
            <a:ext cx="2680040" cy="96493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83" y="5893065"/>
            <a:ext cx="1113120" cy="964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whakauae 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3" y="5888032"/>
            <a:ext cx="1551947" cy="96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30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Rongoā services support Māori wellbeing at two levels</a:t>
            </a:r>
          </a:p>
          <a:p>
            <a:pPr lvl="1"/>
            <a:r>
              <a:rPr lang="en-NZ" dirty="0" smtClean="0"/>
              <a:t> provide holistic, culturally-consistent assessment and treatment of individual symptoms/conditions</a:t>
            </a:r>
          </a:p>
          <a:p>
            <a:pPr lvl="1"/>
            <a:r>
              <a:rPr lang="en-NZ" dirty="0" smtClean="0"/>
              <a:t>maintain and revitalise mātauranga Māori (knowledge), tikanga (customs/protocols) and te reo Māori (language)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79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Delivery, funding, management, regulation and monitoring of rongoā is complex </a:t>
            </a:r>
          </a:p>
          <a:p>
            <a:endParaRPr lang="en-NZ" sz="1000" dirty="0" smtClean="0"/>
          </a:p>
          <a:p>
            <a:r>
              <a:rPr lang="en-NZ" dirty="0" smtClean="0"/>
              <a:t>Exact size and scope of the sector is unknown</a:t>
            </a:r>
          </a:p>
          <a:p>
            <a:endParaRPr lang="en-NZ" sz="1000" dirty="0" smtClean="0"/>
          </a:p>
          <a:p>
            <a:r>
              <a:rPr lang="en-NZ" dirty="0" smtClean="0"/>
              <a:t>Rongoā sector seeking to consolidate and advance their position</a:t>
            </a:r>
          </a:p>
          <a:p>
            <a:endParaRPr lang="en-NZ" sz="1000" dirty="0" smtClean="0"/>
          </a:p>
          <a:p>
            <a:r>
              <a:rPr lang="en-NZ" dirty="0" smtClean="0"/>
              <a:t>The study builds on earlier work and seeks to provide relevant and useful advice to the sector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54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Overall aim to answer the question</a:t>
            </a:r>
          </a:p>
          <a:p>
            <a:pPr marL="528638" indent="0">
              <a:buNone/>
            </a:pPr>
            <a:r>
              <a:rPr lang="en-NZ" dirty="0" smtClean="0"/>
              <a:t>“what types of </a:t>
            </a:r>
            <a:r>
              <a:rPr lang="en-NZ" dirty="0" smtClean="0">
                <a:solidFill>
                  <a:srgbClr val="C00000"/>
                </a:solidFill>
              </a:rPr>
              <a:t>service</a:t>
            </a:r>
            <a:r>
              <a:rPr lang="en-NZ" dirty="0" smtClean="0"/>
              <a:t> arrangements best support traditional rongoā Māori </a:t>
            </a:r>
            <a:r>
              <a:rPr lang="en-NZ" dirty="0" smtClean="0">
                <a:solidFill>
                  <a:srgbClr val="C00000"/>
                </a:solidFill>
              </a:rPr>
              <a:t>practice</a:t>
            </a:r>
            <a:r>
              <a:rPr lang="en-NZ" dirty="0" smtClean="0"/>
              <a:t>, in a contemporary health care setting?”</a:t>
            </a:r>
          </a:p>
          <a:p>
            <a:pPr lvl="1"/>
            <a:r>
              <a:rPr lang="en-NZ" dirty="0" smtClean="0"/>
              <a:t>identify the key principles for traditional rongoā practice </a:t>
            </a:r>
          </a:p>
          <a:p>
            <a:pPr lvl="1"/>
            <a:r>
              <a:rPr lang="en-NZ" dirty="0" smtClean="0"/>
              <a:t>describe current arrangements for rongoā practice and service delivery</a:t>
            </a:r>
          </a:p>
          <a:p>
            <a:pPr lvl="1"/>
            <a:r>
              <a:rPr lang="en-NZ" dirty="0" smtClean="0"/>
              <a:t>develop an analytical framework to support improvements to service arrangements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5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practice/service distinction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567700"/>
              </p:ext>
            </p:extLst>
          </p:nvPr>
        </p:nvGraphicFramePr>
        <p:xfrm>
          <a:off x="457200" y="1600200"/>
          <a:ext cx="8172399" cy="5005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3782"/>
                <a:gridCol w="4348617"/>
              </a:tblGrid>
              <a:tr h="514856">
                <a:tc>
                  <a:txBody>
                    <a:bodyPr/>
                    <a:lstStyle/>
                    <a:p>
                      <a:r>
                        <a:rPr lang="en-NZ" sz="2000" dirty="0" smtClean="0">
                          <a:solidFill>
                            <a:srgbClr val="FF0000"/>
                          </a:solidFill>
                        </a:rPr>
                        <a:t>Practice-focused</a:t>
                      </a:r>
                      <a:endParaRPr lang="en-NZ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 smtClean="0">
                          <a:solidFill>
                            <a:srgbClr val="FF0000"/>
                          </a:solidFill>
                        </a:rPr>
                        <a:t>Service-focused</a:t>
                      </a:r>
                      <a:endParaRPr lang="en-NZ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originates from a Māori value system, </a:t>
                      </a: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oral transmission of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contracted, publicly-funded health services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locality-specific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emphasis on standardized practice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organic model of development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delivered by formally-trained health professionals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funded by </a:t>
                      </a:r>
                      <a:r>
                        <a:rPr kumimoji="0" lang="en-A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koha</a:t>
                      </a: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(donation)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administrative and compliance requirements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embedded traditionally in whānau (family) and hapū (sub-tribe) communities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potential for increased professionalization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practiced by those identified as having a gift for healing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development and implementation of practice standards 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nurtured by senior healers through apprenticeship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funding more explicitly linked to outcomes of rongoā care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5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Understanding the contemporary context</a:t>
            </a:r>
          </a:p>
          <a:p>
            <a:pPr lvl="1"/>
            <a:r>
              <a:rPr lang="en-NZ" dirty="0" smtClean="0"/>
              <a:t>literature review</a:t>
            </a:r>
          </a:p>
          <a:p>
            <a:pPr lvl="1"/>
            <a:r>
              <a:rPr lang="en-NZ" dirty="0" smtClean="0">
                <a:solidFill>
                  <a:srgbClr val="000000"/>
                </a:solidFill>
              </a:rPr>
              <a:t>key informant interviews</a:t>
            </a:r>
          </a:p>
          <a:p>
            <a:pPr lvl="1"/>
            <a:endParaRPr lang="en-NZ" dirty="0" smtClean="0"/>
          </a:p>
          <a:p>
            <a:r>
              <a:rPr lang="en-NZ" dirty="0" smtClean="0"/>
              <a:t>Understanding the sector</a:t>
            </a:r>
          </a:p>
          <a:p>
            <a:pPr lvl="1"/>
            <a:r>
              <a:rPr lang="en-NZ" dirty="0" smtClean="0">
                <a:solidFill>
                  <a:srgbClr val="FF0000"/>
                </a:solidFill>
              </a:rPr>
              <a:t>survey of healers and rongoā practitioners</a:t>
            </a:r>
          </a:p>
          <a:p>
            <a:pPr lvl="1"/>
            <a:r>
              <a:rPr lang="en-NZ" dirty="0" smtClean="0"/>
              <a:t>case study research with three rongoā providers</a:t>
            </a:r>
          </a:p>
          <a:p>
            <a:endParaRPr lang="en-NZ" dirty="0" smtClean="0"/>
          </a:p>
          <a:p>
            <a:r>
              <a:rPr lang="en-NZ" dirty="0" smtClean="0"/>
              <a:t>Developing a model of service provision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07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8624"/>
          </a:xfrm>
        </p:spPr>
        <p:txBody>
          <a:bodyPr>
            <a:normAutofit/>
          </a:bodyPr>
          <a:lstStyle/>
          <a:p>
            <a:r>
              <a:rPr lang="en-GB" dirty="0"/>
              <a:t>P</a:t>
            </a:r>
            <a:r>
              <a:rPr lang="en-GB" dirty="0" smtClean="0"/>
              <a:t>aper-based, 9 pages, 8 sections, 29 individual questions</a:t>
            </a:r>
          </a:p>
          <a:p>
            <a:r>
              <a:rPr lang="en-GB" dirty="0"/>
              <a:t>O</a:t>
            </a:r>
            <a:r>
              <a:rPr lang="en-GB" dirty="0" smtClean="0"/>
              <a:t>pen</a:t>
            </a:r>
            <a:r>
              <a:rPr lang="en-GB" dirty="0"/>
              <a:t>-ended </a:t>
            </a:r>
            <a:r>
              <a:rPr lang="en-GB" dirty="0" smtClean="0"/>
              <a:t>&amp; </a:t>
            </a:r>
            <a:r>
              <a:rPr lang="en-GB" dirty="0"/>
              <a:t>‘tick </a:t>
            </a:r>
            <a:r>
              <a:rPr lang="en-GB" dirty="0" smtClean="0"/>
              <a:t>box’</a:t>
            </a:r>
            <a:r>
              <a:rPr lang="en-GB" dirty="0"/>
              <a:t> </a:t>
            </a:r>
            <a:r>
              <a:rPr lang="en-GB" dirty="0" smtClean="0"/>
              <a:t>questions </a:t>
            </a:r>
          </a:p>
          <a:p>
            <a:r>
              <a:rPr lang="en-NZ" dirty="0"/>
              <a:t>O</a:t>
            </a:r>
            <a:r>
              <a:rPr lang="en-NZ" dirty="0" smtClean="0"/>
              <a:t>rganisational</a:t>
            </a:r>
            <a:r>
              <a:rPr lang="en-NZ" dirty="0"/>
              <a:t>/practice structure, services/healing modalities provided, client base/service access patterns as well as current contracts/funding, training/expertise and collaborative </a:t>
            </a:r>
            <a:r>
              <a:rPr lang="en-NZ" dirty="0" smtClean="0"/>
              <a:t>relationships</a:t>
            </a:r>
          </a:p>
          <a:p>
            <a:endParaRPr lang="en-NZ" sz="1100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9938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</a:t>
            </a:r>
            <a:r>
              <a:rPr lang="en-GB" dirty="0" smtClean="0"/>
              <a:t>urvey piloted in </a:t>
            </a:r>
            <a:r>
              <a:rPr lang="en-GB" dirty="0" err="1" smtClean="0"/>
              <a:t>Tairāwhiti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dministered throughout Jul 13 - Dec 13, analysis from Nov 13</a:t>
            </a:r>
          </a:p>
          <a:p>
            <a:r>
              <a:rPr lang="en-GB" dirty="0"/>
              <a:t>R</a:t>
            </a:r>
            <a:r>
              <a:rPr lang="en-GB" dirty="0" smtClean="0"/>
              <a:t>esponses from 7 out of 10 rohe </a:t>
            </a:r>
          </a:p>
          <a:p>
            <a:r>
              <a:rPr lang="en-GB" dirty="0"/>
              <a:t>T</a:t>
            </a:r>
            <a:r>
              <a:rPr lang="en-GB" dirty="0" smtClean="0"/>
              <a:t>otal of 38 completed surveys, 173 individuals</a:t>
            </a:r>
          </a:p>
          <a:p>
            <a:r>
              <a:rPr lang="en-GB" dirty="0" smtClean="0"/>
              <a:t>Estimated response rate of between 26% and 84%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Why the variation?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85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1148</Words>
  <Application>Microsoft Macintosh PowerPoint</Application>
  <PresentationFormat>On-screen Show (4:3)</PresentationFormat>
  <Paragraphs>183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The Tatauranga Rongoā Survey </vt:lpstr>
      <vt:lpstr>Overview</vt:lpstr>
      <vt:lpstr>Background</vt:lpstr>
      <vt:lpstr>Context</vt:lpstr>
      <vt:lpstr>Project Aim</vt:lpstr>
      <vt:lpstr>The practice/service distinction</vt:lpstr>
      <vt:lpstr>Methods</vt:lpstr>
      <vt:lpstr>Survey Design</vt:lpstr>
      <vt:lpstr>In the field</vt:lpstr>
      <vt:lpstr>Adaptations </vt:lpstr>
      <vt:lpstr>Survey Administration</vt:lpstr>
      <vt:lpstr>Lessons?</vt:lpstr>
      <vt:lpstr>Survey results</vt:lpstr>
      <vt:lpstr>Demographics</vt:lpstr>
      <vt:lpstr>Roles</vt:lpstr>
      <vt:lpstr>Status in employment</vt:lpstr>
      <vt:lpstr>Implications</vt:lpstr>
      <vt:lpstr>Implications</vt:lpstr>
      <vt:lpstr>More broadly…</vt:lpstr>
      <vt:lpstr>Final Words</vt:lpstr>
      <vt:lpstr>Acknowledgements</vt:lpstr>
    </vt:vector>
  </TitlesOfParts>
  <Company>Whakauae Research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Tatauranga Rongoā Survey </dc:title>
  <dc:creator>Amohia Boulton</dc:creator>
  <cp:lastModifiedBy>Amohia Boulton</cp:lastModifiedBy>
  <cp:revision>21</cp:revision>
  <dcterms:created xsi:type="dcterms:W3CDTF">2014-11-05T01:55:04Z</dcterms:created>
  <dcterms:modified xsi:type="dcterms:W3CDTF">2014-11-30T05:38:20Z</dcterms:modified>
</cp:coreProperties>
</file>