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60" r:id="rId3"/>
    <p:sldId id="262" r:id="rId4"/>
    <p:sldId id="269" r:id="rId5"/>
    <p:sldId id="296" r:id="rId6"/>
    <p:sldId id="270" r:id="rId7"/>
    <p:sldId id="279" r:id="rId8"/>
    <p:sldId id="291" r:id="rId9"/>
    <p:sldId id="258" r:id="rId10"/>
    <p:sldId id="259" r:id="rId11"/>
    <p:sldId id="263" r:id="rId12"/>
    <p:sldId id="271" r:id="rId13"/>
    <p:sldId id="264" r:id="rId14"/>
    <p:sldId id="265" r:id="rId15"/>
    <p:sldId id="273" r:id="rId16"/>
    <p:sldId id="276" r:id="rId17"/>
    <p:sldId id="275" r:id="rId18"/>
    <p:sldId id="274" r:id="rId19"/>
    <p:sldId id="278" r:id="rId20"/>
    <p:sldId id="277" r:id="rId21"/>
    <p:sldId id="284" r:id="rId22"/>
    <p:sldId id="285" r:id="rId23"/>
    <p:sldId id="286" r:id="rId24"/>
    <p:sldId id="287" r:id="rId25"/>
    <p:sldId id="294" r:id="rId26"/>
    <p:sldId id="257" r:id="rId27"/>
    <p:sldId id="293" r:id="rId28"/>
    <p:sldId id="295" r:id="rId29"/>
    <p:sldId id="292" r:id="rId30"/>
    <p:sldId id="289" r:id="rId31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C" initials="Marg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385" autoAdjust="0"/>
  </p:normalViewPr>
  <p:slideViewPr>
    <p:cSldViewPr>
      <p:cViewPr>
        <p:scale>
          <a:sx n="90" d="100"/>
          <a:sy n="90" d="100"/>
        </p:scale>
        <p:origin x="-163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83" d="100"/>
          <a:sy n="183" d="100"/>
        </p:scale>
        <p:origin x="-1136" y="-8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commentAuthors" Target="commentAuthors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082" y="0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5FFAF-9FBE-4CF5-8F84-F7CE9C3526C9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1423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082" y="9441423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5E1C7-9765-4195-8479-05FE5891C87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0125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082" y="0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88A8F-5223-4CEA-A2A4-14A3ED452087}" type="datetimeFigureOut">
              <a:rPr lang="en-NZ" smtClean="0"/>
              <a:pPr/>
              <a:t>4/09/14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403" y="4721503"/>
            <a:ext cx="5446396" cy="44717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1423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082" y="9441423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CD116-2A1E-4AD2-885D-214A423CC99F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94643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56877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50686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3465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400" dirty="0" smtClean="0"/>
              <a:t>This figure shows the number of records that we retrieved at each step of the search process.  </a:t>
            </a:r>
          </a:p>
          <a:p>
            <a:endParaRPr lang="en-NZ" sz="1400" dirty="0"/>
          </a:p>
          <a:p>
            <a:r>
              <a:rPr lang="en-NZ" sz="1400" dirty="0" smtClean="0"/>
              <a:t>Two people reviewed all abstracts  (234 ).  We pulled and review 52 full-text documents and found that 15 documents met our inclusion criteria. </a:t>
            </a:r>
          </a:p>
          <a:p>
            <a:endParaRPr lang="en-NZ" sz="1400" dirty="0"/>
          </a:p>
          <a:p>
            <a:r>
              <a:rPr lang="en-NZ" sz="1400" dirty="0" smtClean="0"/>
              <a:t>This was quite a time intensive process and we had someone trained in systematic reviews undertake the search process with us. </a:t>
            </a:r>
            <a:endParaRPr lang="en-NZ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9127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sz="14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78817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11368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64525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248455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408761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273558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34345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96564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755122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sz="14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718518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b="1" dirty="0" smtClean="0"/>
              <a:t>LISA</a:t>
            </a:r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22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718518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b="1" dirty="0" err="1" smtClean="0"/>
              <a:t>Jenni</a:t>
            </a:r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718518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24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718518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07256" y="4609629"/>
            <a:ext cx="6120680" cy="4583627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25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690295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26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546860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27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478931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28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683014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29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5574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4806204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30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93384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4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64865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5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64865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6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66149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9167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9167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0" dirty="0" smtClean="0"/>
          </a:p>
          <a:p>
            <a:endParaRPr lang="en-NZ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23588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alphaModFix amt="69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CF553-5539-43BE-9A7E-CAD721A1BE7D}" type="datetimeFigureOut">
              <a:rPr lang="en-AU" smtClean="0"/>
              <a:pPr/>
              <a:t>4/09/14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alphaModFix amt="79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effectLst>
            <a:softEdge rad="6350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3.png"/><Relationship Id="rId5" Type="http://schemas.openxmlformats.org/officeDocument/2006/relationships/hyperlink" Target="mailto:amohia@whakauae.co.nz" TargetMode="External"/><Relationship Id="rId6" Type="http://schemas.openxmlformats.org/officeDocument/2006/relationships/hyperlink" Target="mailto:Margaret.carego@unisa.edu.au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WRS Logo for Outlook Em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71529"/>
            <a:ext cx="1403648" cy="1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548680"/>
            <a:ext cx="8892480" cy="2331690"/>
          </a:xfrm>
        </p:spPr>
        <p:txBody>
          <a:bodyPr>
            <a:normAutofit fontScale="90000"/>
          </a:bodyPr>
          <a:lstStyle/>
          <a:p>
            <a:r>
              <a:rPr lang="en-AU" dirty="0"/>
              <a:t/>
            </a:r>
            <a:br>
              <a:rPr lang="en-AU" dirty="0"/>
            </a:br>
            <a:r>
              <a:rPr lang="en-AU" b="1" dirty="0"/>
              <a:t>Building our collective capacity: </a:t>
            </a:r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b="1" dirty="0" smtClean="0"/>
              <a:t>the </a:t>
            </a:r>
            <a:r>
              <a:rPr lang="en-AU" b="1" dirty="0"/>
              <a:t>development of principles to strengthen health evaluation practice in Australia and New Zealand 	</a:t>
            </a:r>
            <a:br>
              <a:rPr lang="en-AU" b="1" dirty="0"/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9018" y="2809418"/>
            <a:ext cx="7704856" cy="3501008"/>
          </a:xfrm>
        </p:spPr>
        <p:txBody>
          <a:bodyPr>
            <a:normAutofit/>
          </a:bodyPr>
          <a:lstStyle/>
          <a:p>
            <a:endParaRPr lang="en-NZ" sz="2800" dirty="0" smtClean="0">
              <a:solidFill>
                <a:schemeClr val="tx1"/>
              </a:solidFill>
            </a:endParaRPr>
          </a:p>
          <a:p>
            <a:r>
              <a:rPr lang="en-NZ" sz="2800" dirty="0" smtClean="0">
                <a:solidFill>
                  <a:schemeClr val="tx1"/>
                </a:solidFill>
              </a:rPr>
              <a:t>Equity </a:t>
            </a:r>
            <a:r>
              <a:rPr lang="en-NZ" sz="2800" dirty="0">
                <a:solidFill>
                  <a:schemeClr val="tx1"/>
                </a:solidFill>
              </a:rPr>
              <a:t>@ the Centre: Action on Social Determinants of </a:t>
            </a:r>
            <a:r>
              <a:rPr lang="en-NZ" sz="2800" dirty="0" smtClean="0">
                <a:solidFill>
                  <a:schemeClr val="tx1"/>
                </a:solidFill>
              </a:rPr>
              <a:t>Health Conference</a:t>
            </a:r>
            <a:endParaRPr lang="en-NZ" sz="2800" dirty="0">
              <a:solidFill>
                <a:schemeClr val="tx1"/>
              </a:solidFill>
            </a:endParaRPr>
          </a:p>
          <a:p>
            <a:r>
              <a:rPr lang="en-AU" sz="2800" dirty="0" smtClean="0">
                <a:solidFill>
                  <a:srgbClr val="003300"/>
                </a:solidFill>
              </a:rPr>
              <a:t>3-5 September 2014</a:t>
            </a:r>
          </a:p>
          <a:p>
            <a:endParaRPr lang="en-AU" sz="1800" dirty="0" smtClean="0">
              <a:solidFill>
                <a:srgbClr val="003300"/>
              </a:solidFill>
            </a:endParaRPr>
          </a:p>
          <a:p>
            <a:r>
              <a:rPr lang="en-AU" sz="2400" dirty="0" err="1" smtClean="0">
                <a:solidFill>
                  <a:schemeClr val="tx1"/>
                </a:solidFill>
              </a:rPr>
              <a:t>Amohia</a:t>
            </a:r>
            <a:r>
              <a:rPr lang="en-AU" sz="2400" dirty="0" smtClean="0">
                <a:solidFill>
                  <a:schemeClr val="tx1"/>
                </a:solidFill>
              </a:rPr>
              <a:t> Boulton</a:t>
            </a:r>
            <a:r>
              <a:rPr lang="en-AU" sz="2400" dirty="0">
                <a:solidFill>
                  <a:schemeClr val="tx1"/>
                </a:solidFill>
              </a:rPr>
              <a:t>, </a:t>
            </a:r>
            <a:r>
              <a:rPr lang="en-AU" sz="2400" dirty="0" smtClean="0">
                <a:solidFill>
                  <a:schemeClr val="tx1"/>
                </a:solidFill>
              </a:rPr>
              <a:t>Lisa </a:t>
            </a:r>
            <a:r>
              <a:rPr lang="en-AU" sz="2400" dirty="0">
                <a:solidFill>
                  <a:schemeClr val="tx1"/>
                </a:solidFill>
              </a:rPr>
              <a:t>Warner, Nan </a:t>
            </a:r>
            <a:r>
              <a:rPr lang="en-AU" sz="2400" dirty="0" err="1">
                <a:solidFill>
                  <a:schemeClr val="tx1"/>
                </a:solidFill>
              </a:rPr>
              <a:t>Wehipeihana</a:t>
            </a:r>
            <a:r>
              <a:rPr lang="en-AU" sz="2400" dirty="0">
                <a:solidFill>
                  <a:schemeClr val="tx1"/>
                </a:solidFill>
              </a:rPr>
              <a:t>, </a:t>
            </a:r>
            <a:r>
              <a:rPr lang="en-AU" sz="2400" dirty="0" err="1" smtClean="0">
                <a:solidFill>
                  <a:schemeClr val="tx1"/>
                </a:solidFill>
              </a:rPr>
              <a:t>Jenni</a:t>
            </a:r>
            <a:r>
              <a:rPr lang="en-AU" sz="2400" dirty="0" smtClean="0">
                <a:solidFill>
                  <a:schemeClr val="tx1"/>
                </a:solidFill>
              </a:rPr>
              <a:t> Judd</a:t>
            </a:r>
            <a:r>
              <a:rPr lang="en-AU" sz="2400" dirty="0">
                <a:solidFill>
                  <a:schemeClr val="tx1"/>
                </a:solidFill>
              </a:rPr>
              <a:t>, Peter Malouf, </a:t>
            </a:r>
            <a:r>
              <a:rPr lang="en-AU" sz="2400" dirty="0" err="1">
                <a:solidFill>
                  <a:schemeClr val="tx1"/>
                </a:solidFill>
              </a:rPr>
              <a:t>Lynley</a:t>
            </a:r>
            <a:r>
              <a:rPr lang="en-AU" sz="2400" dirty="0">
                <a:solidFill>
                  <a:schemeClr val="tx1"/>
                </a:solidFill>
              </a:rPr>
              <a:t> </a:t>
            </a:r>
            <a:r>
              <a:rPr lang="en-AU" sz="2400" dirty="0" err="1" smtClean="0">
                <a:solidFill>
                  <a:schemeClr val="tx1"/>
                </a:solidFill>
              </a:rPr>
              <a:t>Cvitanovic</a:t>
            </a:r>
            <a:r>
              <a:rPr lang="en-AU" sz="2400" dirty="0" smtClean="0">
                <a:solidFill>
                  <a:schemeClr val="tx1"/>
                </a:solidFill>
              </a:rPr>
              <a:t>, Margaret Cargo</a:t>
            </a:r>
            <a:endParaRPr lang="en-AU" sz="2400" dirty="0">
              <a:solidFill>
                <a:schemeClr val="tx1"/>
              </a:solidFill>
            </a:endParaRPr>
          </a:p>
        </p:txBody>
      </p:sp>
      <p:pic>
        <p:nvPicPr>
          <p:cNvPr id="5" name="Picture 4" descr="Sch-popltnHealth_12_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 flipH="1" flipV="1">
            <a:off x="7380312" y="5949280"/>
            <a:ext cx="1512168" cy="654720"/>
          </a:xfrm>
          <a:prstGeom prst="rect">
            <a:avLst/>
          </a:prstGeom>
        </p:spPr>
      </p:pic>
      <p:pic>
        <p:nvPicPr>
          <p:cNvPr id="1026" name="Picture 2" descr="The Kinnect Group (top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017004"/>
            <a:ext cx="1056134" cy="84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6" descr="http://www.oztrekk.com/images/JCU_Logo_RG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901221"/>
            <a:ext cx="177165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Search Strategy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424936" cy="5112568"/>
          </a:xfrm>
        </p:spPr>
        <p:txBody>
          <a:bodyPr>
            <a:no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AU" sz="3200" dirty="0" smtClean="0"/>
              <a:t>Databases</a:t>
            </a:r>
          </a:p>
          <a:p>
            <a:pPr marL="1314450" lvl="3" indent="-457200"/>
            <a:r>
              <a:rPr lang="en-AU" sz="2800" dirty="0" smtClean="0"/>
              <a:t>ATSI, </a:t>
            </a:r>
            <a:r>
              <a:rPr lang="en-AU" sz="2800" dirty="0" err="1" smtClean="0"/>
              <a:t>PsychInfo</a:t>
            </a:r>
            <a:r>
              <a:rPr lang="en-AU" sz="2800" dirty="0" smtClean="0"/>
              <a:t>, Medline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AU" sz="3200" dirty="0" smtClean="0"/>
              <a:t>Table </a:t>
            </a:r>
            <a:r>
              <a:rPr lang="en-AU" sz="3200" dirty="0"/>
              <a:t>of contents </a:t>
            </a:r>
            <a:r>
              <a:rPr lang="en-AU" sz="3200" dirty="0" smtClean="0"/>
              <a:t>search</a:t>
            </a:r>
          </a:p>
          <a:p>
            <a:pPr marL="1200150" lvl="3" indent="-342900"/>
            <a:r>
              <a:rPr lang="en-AU" sz="2800" dirty="0" smtClean="0"/>
              <a:t>Key </a:t>
            </a:r>
            <a:r>
              <a:rPr lang="en-AU" sz="2800" dirty="0"/>
              <a:t>evaluation </a:t>
            </a:r>
            <a:r>
              <a:rPr lang="en-AU" sz="2800" dirty="0" smtClean="0"/>
              <a:t>journals</a:t>
            </a:r>
          </a:p>
          <a:p>
            <a:pPr marL="1200150" lvl="3" indent="-342900"/>
            <a:r>
              <a:rPr lang="en-AU" sz="2800" dirty="0" smtClean="0"/>
              <a:t>Journals </a:t>
            </a:r>
            <a:r>
              <a:rPr lang="en-AU" sz="2800" dirty="0"/>
              <a:t>that publish </a:t>
            </a:r>
            <a:r>
              <a:rPr lang="en-AU" sz="2800" dirty="0" smtClean="0"/>
              <a:t>Indigenous evaluations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AU" sz="3200" dirty="0"/>
              <a:t>Articles referred to in retrieved </a:t>
            </a:r>
            <a:r>
              <a:rPr lang="en-AU" sz="3200" dirty="0" smtClean="0"/>
              <a:t>articles</a:t>
            </a:r>
            <a:endParaRPr lang="en-AU" sz="32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AU" sz="3200" dirty="0" smtClean="0"/>
              <a:t>The worldwide web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AU" sz="3200" dirty="0" smtClean="0"/>
              <a:t>Evaluation Association </a:t>
            </a:r>
            <a:r>
              <a:rPr lang="en-AU" sz="3200" dirty="0"/>
              <a:t>websites </a:t>
            </a:r>
            <a:r>
              <a:rPr lang="en-AU" sz="3200" dirty="0" smtClean="0"/>
              <a:t>(AEA, </a:t>
            </a:r>
            <a:r>
              <a:rPr lang="en-AU" sz="3200" dirty="0"/>
              <a:t>CEA, AES)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Inclusion Criteria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AU" dirty="0"/>
              <a:t>Indigenous </a:t>
            </a:r>
            <a:r>
              <a:rPr lang="en-AU" dirty="0" smtClean="0"/>
              <a:t>focus</a:t>
            </a:r>
          </a:p>
          <a:p>
            <a:pPr marL="0" lvl="0" indent="0">
              <a:buNone/>
            </a:pPr>
            <a:endParaRPr lang="en-AU" sz="1200" dirty="0"/>
          </a:p>
          <a:p>
            <a:pPr marL="514350" lvl="0" indent="-514350">
              <a:buFont typeface="+mj-lt"/>
              <a:buAutoNum type="arabicPeriod" startAt="2"/>
            </a:pPr>
            <a:r>
              <a:rPr lang="en-AU" dirty="0"/>
              <a:t>Evaluation </a:t>
            </a:r>
            <a:r>
              <a:rPr lang="en-AU" dirty="0" smtClean="0"/>
              <a:t>focus</a:t>
            </a:r>
          </a:p>
          <a:p>
            <a:pPr marL="0" lvl="0" indent="0">
              <a:buNone/>
            </a:pPr>
            <a:endParaRPr lang="en-AU" sz="1200" dirty="0"/>
          </a:p>
          <a:p>
            <a:pPr marL="514350" lvl="0" indent="-514350">
              <a:buFont typeface="+mj-lt"/>
              <a:buAutoNum type="arabicPeriod" startAt="3"/>
            </a:pPr>
            <a:r>
              <a:rPr lang="en-AU" dirty="0"/>
              <a:t>Guidelines, framework or principles </a:t>
            </a:r>
            <a:r>
              <a:rPr lang="en-AU" dirty="0" smtClean="0"/>
              <a:t>featured as one of the key objectives of the publication</a:t>
            </a:r>
          </a:p>
          <a:p>
            <a:pPr marL="0" lvl="0" indent="0">
              <a:buNone/>
            </a:pPr>
            <a:endParaRPr lang="en-AU" sz="1200" dirty="0"/>
          </a:p>
          <a:p>
            <a:pPr marL="514350" lvl="0" indent="-514350">
              <a:buFont typeface="+mj-lt"/>
              <a:buAutoNum type="arabicPeriod" startAt="4"/>
            </a:pPr>
            <a:r>
              <a:rPr lang="en-AU" dirty="0"/>
              <a:t>Could be empirical or non-empirical</a:t>
            </a:r>
          </a:p>
          <a:p>
            <a:endParaRPr lang="en-AU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188" y="147638"/>
            <a:ext cx="7667625" cy="656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Top 5 Reasons for Exclusions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AU" dirty="0" smtClean="0"/>
              <a:t>Reported </a:t>
            </a:r>
            <a:r>
              <a:rPr lang="en-AU" dirty="0"/>
              <a:t>dilemmas, challenges, tensions, </a:t>
            </a:r>
            <a:r>
              <a:rPr lang="en-AU" dirty="0" smtClean="0"/>
              <a:t>reflections or recommendations</a:t>
            </a:r>
          </a:p>
          <a:p>
            <a:pPr marL="0" lvl="0" indent="0">
              <a:buNone/>
            </a:pPr>
            <a:endParaRPr lang="en-AU" sz="1200" dirty="0"/>
          </a:p>
          <a:p>
            <a:pPr marL="514350" lvl="0" indent="-514350">
              <a:buFont typeface="+mj-lt"/>
              <a:buAutoNum type="arabicPeriod" startAt="2"/>
            </a:pPr>
            <a:r>
              <a:rPr lang="en-AU" dirty="0" smtClean="0"/>
              <a:t>Orientation of general </a:t>
            </a:r>
            <a:r>
              <a:rPr lang="en-AU" dirty="0"/>
              <a:t>cultural </a:t>
            </a:r>
            <a:r>
              <a:rPr lang="en-AU" dirty="0" smtClean="0"/>
              <a:t>competency</a:t>
            </a:r>
          </a:p>
          <a:p>
            <a:pPr marL="0" lvl="0" indent="0">
              <a:buNone/>
            </a:pPr>
            <a:endParaRPr lang="en-AU" sz="1200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en-AU" dirty="0" smtClean="0"/>
              <a:t>Research </a:t>
            </a:r>
            <a:r>
              <a:rPr lang="en-AU" dirty="0"/>
              <a:t>principles with no attention to evaluation </a:t>
            </a:r>
            <a:endParaRPr lang="en-AU" dirty="0" smtClean="0"/>
          </a:p>
          <a:p>
            <a:pPr marL="0" lvl="0" indent="0">
              <a:buNone/>
            </a:pPr>
            <a:endParaRPr lang="en-AU" sz="1200" dirty="0"/>
          </a:p>
          <a:p>
            <a:pPr marL="514350" lvl="0" indent="-514350">
              <a:buFont typeface="+mj-lt"/>
              <a:buAutoNum type="arabicPeriod" startAt="4"/>
            </a:pPr>
            <a:r>
              <a:rPr lang="en-AU" dirty="0"/>
              <a:t>Coming from a research ethics </a:t>
            </a:r>
            <a:r>
              <a:rPr lang="en-AU" dirty="0" smtClean="0"/>
              <a:t>perspective</a:t>
            </a:r>
          </a:p>
          <a:p>
            <a:pPr marL="0" lvl="0" indent="0">
              <a:buNone/>
            </a:pPr>
            <a:endParaRPr lang="en-AU" sz="1200" dirty="0" smtClean="0"/>
          </a:p>
          <a:p>
            <a:pPr marL="514350" lvl="0" indent="-514350">
              <a:buFont typeface="+mj-lt"/>
              <a:buAutoNum type="arabicPeriod" startAt="5"/>
            </a:pPr>
            <a:r>
              <a:rPr lang="en-AU" dirty="0" smtClean="0"/>
              <a:t>Focus on </a:t>
            </a:r>
            <a:r>
              <a:rPr lang="en-AU" dirty="0"/>
              <a:t>Indigenous capacity building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Extraction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2 researchers independently reviewed and extracted information</a:t>
            </a:r>
          </a:p>
          <a:p>
            <a:r>
              <a:rPr lang="en-AU" dirty="0" smtClean="0"/>
              <a:t>Descriptive information on:</a:t>
            </a:r>
          </a:p>
          <a:p>
            <a:pPr lvl="1"/>
            <a:r>
              <a:rPr lang="en-AU" dirty="0"/>
              <a:t>Country </a:t>
            </a:r>
          </a:p>
          <a:p>
            <a:pPr lvl="1"/>
            <a:r>
              <a:rPr lang="en-AU" dirty="0" smtClean="0"/>
              <a:t>Focus - </a:t>
            </a:r>
            <a:r>
              <a:rPr lang="en-AU" dirty="0"/>
              <a:t>principle, standard, guideline, framework</a:t>
            </a:r>
          </a:p>
          <a:p>
            <a:pPr lvl="1"/>
            <a:r>
              <a:rPr lang="en-AU" dirty="0"/>
              <a:t>Empirical or non-empirical</a:t>
            </a:r>
          </a:p>
          <a:p>
            <a:pPr lvl="1"/>
            <a:r>
              <a:rPr lang="en-AU" dirty="0"/>
              <a:t>Disciplinary </a:t>
            </a:r>
            <a:r>
              <a:rPr lang="en-AU" dirty="0" smtClean="0"/>
              <a:t>area</a:t>
            </a:r>
            <a:endParaRPr lang="en-AU" dirty="0"/>
          </a:p>
          <a:p>
            <a:pPr lvl="1"/>
            <a:r>
              <a:rPr lang="en-AU" dirty="0" smtClean="0"/>
              <a:t>Voice</a:t>
            </a:r>
            <a:endParaRPr lang="en-AU" dirty="0"/>
          </a:p>
          <a:p>
            <a:pPr lvl="0"/>
            <a:r>
              <a:rPr lang="en-AU" dirty="0" smtClean="0"/>
              <a:t>Core considerations to contextualise the principles</a:t>
            </a:r>
          </a:p>
          <a:p>
            <a:pPr lvl="0"/>
            <a:r>
              <a:rPr lang="en-AU" dirty="0" smtClean="0"/>
              <a:t>Key themes </a:t>
            </a:r>
            <a:r>
              <a:rPr lang="en-AU" dirty="0" smtClean="0">
                <a:sym typeface="Wingdings" pitchFamily="2" charset="2"/>
              </a:rPr>
              <a:t> principles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Country</a:t>
            </a:r>
            <a:endParaRPr lang="en-AU" dirty="0"/>
          </a:p>
        </p:txBody>
      </p:sp>
      <p:pic>
        <p:nvPicPr>
          <p:cNvPr id="317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40011"/>
            <a:ext cx="8387233" cy="561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Field or Area </a:t>
            </a:r>
            <a:endParaRPr lang="en-AU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88168"/>
            <a:ext cx="8566112" cy="566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en-AU" dirty="0" smtClean="0"/>
              <a:t>Research &amp; Evaluation Focus </a:t>
            </a:r>
            <a:endParaRPr lang="en-A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-2365" r="-2365"/>
          <a:stretch>
            <a:fillRect/>
          </a:stretch>
        </p:blipFill>
        <p:spPr bwMode="auto">
          <a:xfrm>
            <a:off x="457200" y="1600200"/>
            <a:ext cx="8229600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Basis of Work </a:t>
            </a:r>
            <a:endParaRPr lang="en-AU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78775"/>
            <a:ext cx="8547656" cy="534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Type of Document</a:t>
            </a:r>
            <a:endParaRPr lang="en-AU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8518783" cy="556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Aims of the presentation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2" cy="4997152"/>
          </a:xfrm>
        </p:spPr>
        <p:txBody>
          <a:bodyPr>
            <a:noAutofit/>
          </a:bodyPr>
          <a:lstStyle/>
          <a:p>
            <a:r>
              <a:rPr lang="en-AU" sz="2800" dirty="0" smtClean="0"/>
              <a:t>outline our rationale for developing a set of evaluation principles for non-Indigenous and Indigenous </a:t>
            </a:r>
            <a:r>
              <a:rPr lang="en-AU" sz="2800" dirty="0" smtClean="0"/>
              <a:t>evaluators </a:t>
            </a:r>
            <a:r>
              <a:rPr lang="en-AU" sz="2800" dirty="0" smtClean="0"/>
              <a:t>working in the Indigenous evaluation space</a:t>
            </a:r>
          </a:p>
          <a:p>
            <a:endParaRPr lang="en-AU" sz="1000" dirty="0"/>
          </a:p>
          <a:p>
            <a:r>
              <a:rPr lang="en-AU" sz="2800" dirty="0" smtClean="0"/>
              <a:t>present the results of a scoping review </a:t>
            </a:r>
          </a:p>
          <a:p>
            <a:endParaRPr lang="en-AU" sz="1000" dirty="0" smtClean="0"/>
          </a:p>
          <a:p>
            <a:r>
              <a:rPr lang="en-AU" sz="2800" dirty="0" smtClean="0"/>
              <a:t>obtain feedback on the utility of the principles </a:t>
            </a:r>
          </a:p>
          <a:p>
            <a:endParaRPr lang="en-AU" sz="1000" dirty="0" smtClean="0"/>
          </a:p>
          <a:p>
            <a:r>
              <a:rPr lang="en-AU" sz="2800" dirty="0" smtClean="0"/>
              <a:t>brainstorm issues that need to be considered in the implementation of these principles</a:t>
            </a:r>
          </a:p>
          <a:p>
            <a:endParaRPr lang="en-AU" sz="1000" dirty="0"/>
          </a:p>
          <a:p>
            <a:r>
              <a:rPr lang="en-AU" sz="2800" dirty="0" smtClean="0"/>
              <a:t>discuss next steps 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Focus of Article</a:t>
            </a:r>
            <a:endParaRPr lang="en-AU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16" y="1196752"/>
            <a:ext cx="8594804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/>
          <a:lstStyle/>
          <a:p>
            <a:r>
              <a:rPr lang="en-AU" dirty="0" smtClean="0"/>
              <a:t>Key Principles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412776"/>
            <a:ext cx="8352928" cy="525780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AU" dirty="0" smtClean="0"/>
              <a:t>Respect Indigenous people’s right to </a:t>
            </a:r>
            <a:r>
              <a:rPr lang="en-AU" b="1" dirty="0" smtClean="0"/>
              <a:t>self-determination</a:t>
            </a:r>
            <a:r>
              <a:rPr lang="en-AU" dirty="0" smtClean="0"/>
              <a:t>. </a:t>
            </a:r>
          </a:p>
          <a:p>
            <a:pPr marL="514350" indent="-514350">
              <a:buAutoNum type="arabicPeriod"/>
            </a:pPr>
            <a:endParaRPr lang="en-AU" sz="2400" dirty="0" smtClean="0"/>
          </a:p>
          <a:p>
            <a:pPr marL="514350" indent="-514350">
              <a:buAutoNum type="arabicPeriod"/>
            </a:pPr>
            <a:r>
              <a:rPr lang="en-AU" dirty="0" smtClean="0"/>
              <a:t>Respect </a:t>
            </a:r>
            <a:r>
              <a:rPr lang="en-AU" b="1" dirty="0" smtClean="0"/>
              <a:t>human dignity</a:t>
            </a:r>
            <a:r>
              <a:rPr lang="en-AU" dirty="0" smtClean="0"/>
              <a:t> and </a:t>
            </a:r>
            <a:r>
              <a:rPr lang="en-AU" b="1" dirty="0" smtClean="0"/>
              <a:t>worth</a:t>
            </a:r>
            <a:r>
              <a:rPr lang="en-AU" dirty="0" smtClean="0"/>
              <a:t>. </a:t>
            </a:r>
          </a:p>
          <a:p>
            <a:pPr marL="0" indent="0">
              <a:buNone/>
            </a:pPr>
            <a:endParaRPr lang="en-AU" sz="2400" dirty="0" smtClean="0"/>
          </a:p>
          <a:p>
            <a:pPr>
              <a:buNone/>
            </a:pPr>
            <a:r>
              <a:rPr lang="en-AU" dirty="0"/>
              <a:t>3</a:t>
            </a:r>
            <a:r>
              <a:rPr lang="en-AU" dirty="0" smtClean="0"/>
              <a:t>. </a:t>
            </a:r>
            <a:r>
              <a:rPr lang="en-AU" dirty="0"/>
              <a:t>C</a:t>
            </a:r>
            <a:r>
              <a:rPr lang="en-AU" dirty="0" smtClean="0"/>
              <a:t>onsider the influence of </a:t>
            </a:r>
            <a:r>
              <a:rPr lang="en-AU" b="1" dirty="0" smtClean="0"/>
              <a:t>external political, social and economic contextual factors</a:t>
            </a:r>
            <a:r>
              <a:rPr lang="en-AU" dirty="0" smtClean="0"/>
              <a:t>. The  history of colonisation has given rise to power differentials which can impact the design &amp; implementation of evaluations.</a:t>
            </a:r>
          </a:p>
          <a:p>
            <a:pPr>
              <a:buNone/>
            </a:pPr>
            <a:endParaRPr lang="en-A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11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548680"/>
            <a:ext cx="8496944" cy="5976664"/>
          </a:xfrm>
        </p:spPr>
        <p:txBody>
          <a:bodyPr>
            <a:noAutofit/>
          </a:bodyPr>
          <a:lstStyle/>
          <a:p>
            <a:pPr>
              <a:buNone/>
            </a:pPr>
            <a:endParaRPr lang="en-AU" sz="1200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 startAt="4"/>
            </a:pPr>
            <a:r>
              <a:rPr lang="en-AU" dirty="0" smtClean="0">
                <a:solidFill>
                  <a:srgbClr val="C00000"/>
                </a:solidFill>
              </a:rPr>
              <a:t>Actively </a:t>
            </a:r>
            <a:r>
              <a:rPr lang="en-AU" b="1" dirty="0">
                <a:solidFill>
                  <a:srgbClr val="C00000"/>
                </a:solidFill>
              </a:rPr>
              <a:t>engage</a:t>
            </a:r>
            <a:r>
              <a:rPr lang="en-AU" dirty="0">
                <a:solidFill>
                  <a:srgbClr val="C00000"/>
                </a:solidFill>
              </a:rPr>
              <a:t> </a:t>
            </a:r>
            <a:r>
              <a:rPr lang="en-AU" dirty="0" smtClean="0">
                <a:solidFill>
                  <a:srgbClr val="C00000"/>
                </a:solidFill>
              </a:rPr>
              <a:t>the Indigenous community in the evaluation.</a:t>
            </a:r>
          </a:p>
          <a:p>
            <a:pPr>
              <a:buFont typeface="+mj-lt"/>
              <a:buAutoNum type="arabicPeriod" startAt="4"/>
            </a:pPr>
            <a:endParaRPr lang="en-AU" sz="1200" dirty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 startAt="4"/>
            </a:pPr>
            <a:r>
              <a:rPr lang="en-AU" dirty="0" smtClean="0">
                <a:solidFill>
                  <a:srgbClr val="C00000"/>
                </a:solidFill>
              </a:rPr>
              <a:t>Respect for </a:t>
            </a:r>
            <a:r>
              <a:rPr lang="en-AU" b="1" dirty="0" smtClean="0">
                <a:solidFill>
                  <a:srgbClr val="C00000"/>
                </a:solidFill>
              </a:rPr>
              <a:t>diversity</a:t>
            </a:r>
            <a:r>
              <a:rPr lang="en-AU" dirty="0" smtClean="0">
                <a:solidFill>
                  <a:srgbClr val="C00000"/>
                </a:solidFill>
              </a:rPr>
              <a:t>.</a:t>
            </a:r>
          </a:p>
          <a:p>
            <a:pPr lvl="0">
              <a:buFont typeface="+mj-lt"/>
              <a:buAutoNum type="arabicPeriod" startAt="4"/>
            </a:pPr>
            <a:endParaRPr lang="en-AU" sz="1200" dirty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 startAt="4"/>
            </a:pPr>
            <a:r>
              <a:rPr lang="en-AU" dirty="0" smtClean="0">
                <a:solidFill>
                  <a:srgbClr val="C00000"/>
                </a:solidFill>
              </a:rPr>
              <a:t>Respect </a:t>
            </a:r>
            <a:r>
              <a:rPr lang="en-AU" dirty="0">
                <a:solidFill>
                  <a:srgbClr val="C00000"/>
                </a:solidFill>
              </a:rPr>
              <a:t>for </a:t>
            </a:r>
            <a:r>
              <a:rPr lang="en-AU" b="1" dirty="0">
                <a:solidFill>
                  <a:srgbClr val="C00000"/>
                </a:solidFill>
              </a:rPr>
              <a:t>cultural </a:t>
            </a:r>
            <a:r>
              <a:rPr lang="en-AU" b="1" dirty="0" smtClean="0">
                <a:solidFill>
                  <a:srgbClr val="C00000"/>
                </a:solidFill>
              </a:rPr>
              <a:t>protocols</a:t>
            </a:r>
            <a:r>
              <a:rPr lang="en-AU" dirty="0" smtClean="0">
                <a:solidFill>
                  <a:srgbClr val="C00000"/>
                </a:solidFill>
              </a:rPr>
              <a:t>.</a:t>
            </a:r>
          </a:p>
          <a:p>
            <a:pPr lvl="0">
              <a:buFont typeface="+mj-lt"/>
              <a:buAutoNum type="arabicPeriod" startAt="4"/>
            </a:pPr>
            <a:endParaRPr lang="en-NZ" sz="1200" dirty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 startAt="4"/>
            </a:pPr>
            <a:r>
              <a:rPr lang="en-AU" dirty="0" smtClean="0">
                <a:solidFill>
                  <a:srgbClr val="C00000"/>
                </a:solidFill>
              </a:rPr>
              <a:t>Respect </a:t>
            </a:r>
            <a:r>
              <a:rPr lang="en-AU" dirty="0">
                <a:solidFill>
                  <a:srgbClr val="C00000"/>
                </a:solidFill>
              </a:rPr>
              <a:t>and support the </a:t>
            </a:r>
            <a:r>
              <a:rPr lang="en-AU" b="1" dirty="0">
                <a:solidFill>
                  <a:srgbClr val="C00000"/>
                </a:solidFill>
              </a:rPr>
              <a:t>integration of cultural values, knowledge and belief systems</a:t>
            </a:r>
            <a:r>
              <a:rPr lang="en-AU" dirty="0">
                <a:solidFill>
                  <a:srgbClr val="C00000"/>
                </a:solidFill>
              </a:rPr>
              <a:t>. </a:t>
            </a:r>
            <a:endParaRPr lang="en-AU" dirty="0" smtClean="0">
              <a:solidFill>
                <a:srgbClr val="C00000"/>
              </a:solidFill>
            </a:endParaRPr>
          </a:p>
          <a:p>
            <a:pPr lvl="0">
              <a:buFont typeface="+mj-lt"/>
              <a:buAutoNum type="arabicPeriod" startAt="4"/>
            </a:pPr>
            <a:endParaRPr lang="en-AU" sz="1200" dirty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 startAt="4"/>
            </a:pPr>
            <a:r>
              <a:rPr lang="en-AU" dirty="0" smtClean="0">
                <a:solidFill>
                  <a:srgbClr val="C00000"/>
                </a:solidFill>
              </a:rPr>
              <a:t>Align </a:t>
            </a:r>
            <a:r>
              <a:rPr lang="en-AU" dirty="0">
                <a:solidFill>
                  <a:srgbClr val="C00000"/>
                </a:solidFill>
              </a:rPr>
              <a:t>with a </a:t>
            </a:r>
            <a:r>
              <a:rPr lang="en-AU" b="1" dirty="0">
                <a:solidFill>
                  <a:srgbClr val="C00000"/>
                </a:solidFill>
              </a:rPr>
              <a:t>strengths-based, holistic or social/emotional wellbeing </a:t>
            </a:r>
            <a:r>
              <a:rPr lang="en-AU" b="1" dirty="0" smtClean="0">
                <a:solidFill>
                  <a:srgbClr val="C00000"/>
                </a:solidFill>
              </a:rPr>
              <a:t>approach</a:t>
            </a:r>
            <a:r>
              <a:rPr lang="en-AU" dirty="0" smtClean="0">
                <a:solidFill>
                  <a:srgbClr val="C00000"/>
                </a:solidFill>
              </a:rPr>
              <a:t>.</a:t>
            </a:r>
            <a:endParaRPr lang="en-A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931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836712"/>
            <a:ext cx="8568952" cy="5688632"/>
          </a:xfrm>
        </p:spPr>
        <p:txBody>
          <a:bodyPr>
            <a:normAutofit fontScale="62500" lnSpcReduction="20000"/>
          </a:bodyPr>
          <a:lstStyle/>
          <a:p>
            <a:pPr marL="914400" lvl="0" indent="-914400">
              <a:buFont typeface="+mj-lt"/>
              <a:buAutoNum type="arabicPeriod" startAt="9"/>
            </a:pPr>
            <a:endParaRPr lang="en-AU" sz="5100" dirty="0" smtClean="0">
              <a:solidFill>
                <a:prstClr val="black"/>
              </a:solidFill>
            </a:endParaRPr>
          </a:p>
          <a:p>
            <a:pPr marL="914400" lvl="0" indent="-914400">
              <a:buFont typeface="+mj-lt"/>
              <a:buAutoNum type="arabicPeriod" startAt="9"/>
            </a:pPr>
            <a:r>
              <a:rPr lang="en-AU" sz="5100" dirty="0" smtClean="0">
                <a:solidFill>
                  <a:prstClr val="black"/>
                </a:solidFill>
              </a:rPr>
              <a:t>Develop Indigenous </a:t>
            </a:r>
            <a:r>
              <a:rPr lang="en-AU" sz="5100" b="1" dirty="0">
                <a:solidFill>
                  <a:prstClr val="black"/>
                </a:solidFill>
              </a:rPr>
              <a:t>capacity</a:t>
            </a:r>
            <a:r>
              <a:rPr lang="en-AU" sz="5100" dirty="0">
                <a:solidFill>
                  <a:prstClr val="black"/>
                </a:solidFill>
              </a:rPr>
              <a:t> </a:t>
            </a:r>
            <a:r>
              <a:rPr lang="en-AU" sz="5100" dirty="0" smtClean="0">
                <a:solidFill>
                  <a:prstClr val="black"/>
                </a:solidFill>
              </a:rPr>
              <a:t>during the evaluation </a:t>
            </a:r>
            <a:r>
              <a:rPr lang="en-AU" sz="5100" dirty="0">
                <a:solidFill>
                  <a:prstClr val="black"/>
                </a:solidFill>
              </a:rPr>
              <a:t>process. </a:t>
            </a:r>
          </a:p>
          <a:p>
            <a:pPr marL="914400" lvl="0" indent="-914400">
              <a:buFont typeface="+mj-lt"/>
              <a:buAutoNum type="arabicPeriod" startAt="9"/>
            </a:pPr>
            <a:endParaRPr lang="en-AU" sz="5100" dirty="0">
              <a:solidFill>
                <a:prstClr val="black"/>
              </a:solidFill>
            </a:endParaRPr>
          </a:p>
          <a:p>
            <a:pPr marL="914400" lvl="0" indent="-914400">
              <a:buFont typeface="+mj-lt"/>
              <a:buAutoNum type="arabicPeriod" startAt="9"/>
            </a:pPr>
            <a:r>
              <a:rPr lang="en-AU" sz="5100" b="1" dirty="0" smtClean="0">
                <a:solidFill>
                  <a:prstClr val="black"/>
                </a:solidFill>
              </a:rPr>
              <a:t>Trust, respect</a:t>
            </a:r>
            <a:r>
              <a:rPr lang="en-AU" sz="5100" b="1" dirty="0">
                <a:solidFill>
                  <a:prstClr val="black"/>
                </a:solidFill>
              </a:rPr>
              <a:t> </a:t>
            </a:r>
            <a:r>
              <a:rPr lang="en-AU" sz="5100" dirty="0" smtClean="0">
                <a:solidFill>
                  <a:prstClr val="black"/>
                </a:solidFill>
              </a:rPr>
              <a:t>and </a:t>
            </a:r>
            <a:r>
              <a:rPr lang="en-AU" sz="5100" b="1" dirty="0" smtClean="0">
                <a:solidFill>
                  <a:prstClr val="black"/>
                </a:solidFill>
              </a:rPr>
              <a:t>reciprocity </a:t>
            </a:r>
            <a:r>
              <a:rPr lang="en-AU" sz="5100" dirty="0" smtClean="0">
                <a:solidFill>
                  <a:prstClr val="black"/>
                </a:solidFill>
              </a:rPr>
              <a:t>characterises the relationship between the evaluators and the Indigenous community.</a:t>
            </a:r>
            <a:endParaRPr lang="en-AU" sz="5100" dirty="0">
              <a:solidFill>
                <a:prstClr val="black"/>
              </a:solidFill>
            </a:endParaRPr>
          </a:p>
          <a:p>
            <a:pPr marL="914400" lvl="0" indent="-914400">
              <a:buFont typeface="+mj-lt"/>
              <a:buAutoNum type="arabicPeriod" startAt="9"/>
            </a:pPr>
            <a:endParaRPr lang="en-AU" sz="5100" dirty="0">
              <a:solidFill>
                <a:prstClr val="black"/>
              </a:solidFill>
            </a:endParaRPr>
          </a:p>
          <a:p>
            <a:pPr marL="914400" lvl="0" indent="-914400">
              <a:buFont typeface="+mj-lt"/>
              <a:buAutoNum type="arabicPeriod" startAt="9"/>
            </a:pPr>
            <a:r>
              <a:rPr lang="en-AU" sz="5100" dirty="0" smtClean="0">
                <a:solidFill>
                  <a:prstClr val="black"/>
                </a:solidFill>
              </a:rPr>
              <a:t>Evaluators demonstrate </a:t>
            </a:r>
            <a:r>
              <a:rPr lang="en-AU" sz="5100" b="1" dirty="0">
                <a:solidFill>
                  <a:prstClr val="black"/>
                </a:solidFill>
              </a:rPr>
              <a:t>flexibility</a:t>
            </a:r>
            <a:r>
              <a:rPr lang="en-AU" sz="5100" dirty="0">
                <a:solidFill>
                  <a:prstClr val="black"/>
                </a:solidFill>
              </a:rPr>
              <a:t> </a:t>
            </a:r>
            <a:r>
              <a:rPr lang="en-AU" sz="5100" dirty="0" smtClean="0">
                <a:solidFill>
                  <a:prstClr val="black"/>
                </a:solidFill>
              </a:rPr>
              <a:t>in</a:t>
            </a:r>
            <a:r>
              <a:rPr lang="en-AU" sz="5100" dirty="0">
                <a:solidFill>
                  <a:prstClr val="black"/>
                </a:solidFill>
              </a:rPr>
              <a:t> </a:t>
            </a:r>
            <a:r>
              <a:rPr lang="en-AU" sz="5100" dirty="0" smtClean="0">
                <a:solidFill>
                  <a:prstClr val="black"/>
                </a:solidFill>
              </a:rPr>
              <a:t>carrying </a:t>
            </a:r>
            <a:r>
              <a:rPr lang="en-AU" sz="5100" dirty="0">
                <a:solidFill>
                  <a:prstClr val="black"/>
                </a:solidFill>
              </a:rPr>
              <a:t>out the evaluation such that the </a:t>
            </a:r>
            <a:r>
              <a:rPr lang="en-AU" sz="5100" dirty="0" smtClean="0">
                <a:solidFill>
                  <a:prstClr val="black"/>
                </a:solidFill>
              </a:rPr>
              <a:t>	evaluation </a:t>
            </a:r>
            <a:r>
              <a:rPr lang="en-AU" sz="5100" dirty="0">
                <a:solidFill>
                  <a:prstClr val="black"/>
                </a:solidFill>
              </a:rPr>
              <a:t>is </a:t>
            </a:r>
            <a:r>
              <a:rPr lang="en-AU" sz="5100" b="1" dirty="0">
                <a:solidFill>
                  <a:prstClr val="black"/>
                </a:solidFill>
              </a:rPr>
              <a:t>responsive</a:t>
            </a:r>
            <a:r>
              <a:rPr lang="en-AU" sz="5100" dirty="0">
                <a:solidFill>
                  <a:prstClr val="black"/>
                </a:solidFill>
              </a:rPr>
              <a:t> to the needs </a:t>
            </a:r>
            <a:r>
              <a:rPr lang="en-AU" sz="5100" dirty="0" smtClean="0">
                <a:solidFill>
                  <a:prstClr val="black"/>
                </a:solidFill>
              </a:rPr>
              <a:t>and issues </a:t>
            </a:r>
            <a:r>
              <a:rPr lang="en-AU" sz="5100" dirty="0">
                <a:solidFill>
                  <a:prstClr val="black"/>
                </a:solidFill>
              </a:rPr>
              <a:t>raised by the </a:t>
            </a:r>
            <a:r>
              <a:rPr lang="en-AU" sz="5100" dirty="0" smtClean="0">
                <a:solidFill>
                  <a:prstClr val="black"/>
                </a:solidFill>
              </a:rPr>
              <a:t>Indigenous community</a:t>
            </a:r>
            <a:r>
              <a:rPr lang="en-AU" sz="51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9589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692696"/>
            <a:ext cx="8435280" cy="5184576"/>
          </a:xfrm>
        </p:spPr>
        <p:txBody>
          <a:bodyPr>
            <a:noAutofit/>
          </a:bodyPr>
          <a:lstStyle/>
          <a:p>
            <a:pPr marL="627063" lvl="0" indent="-627063">
              <a:buFont typeface="+mj-lt"/>
              <a:buAutoNum type="arabicPeriod" startAt="12"/>
            </a:pPr>
            <a:endParaRPr lang="en-AU" dirty="0" smtClean="0">
              <a:solidFill>
                <a:srgbClr val="7030A0"/>
              </a:solidFill>
            </a:endParaRPr>
          </a:p>
          <a:p>
            <a:pPr marL="627063" lvl="0" indent="-627063">
              <a:buFont typeface="+mj-lt"/>
              <a:buAutoNum type="arabicPeriod" startAt="12"/>
            </a:pPr>
            <a:r>
              <a:rPr lang="en-AU" dirty="0" smtClean="0">
                <a:solidFill>
                  <a:srgbClr val="7030A0"/>
                </a:solidFill>
              </a:rPr>
              <a:t>Evaluation contributes </a:t>
            </a:r>
            <a:r>
              <a:rPr lang="en-AU" dirty="0">
                <a:solidFill>
                  <a:srgbClr val="7030A0"/>
                </a:solidFill>
              </a:rPr>
              <a:t>to broader </a:t>
            </a:r>
            <a:r>
              <a:rPr lang="en-AU" b="1" dirty="0">
                <a:solidFill>
                  <a:srgbClr val="7030A0"/>
                </a:solidFill>
              </a:rPr>
              <a:t>social change</a:t>
            </a:r>
            <a:r>
              <a:rPr lang="en-AU" dirty="0">
                <a:solidFill>
                  <a:srgbClr val="7030A0"/>
                </a:solidFill>
              </a:rPr>
              <a:t>. </a:t>
            </a:r>
          </a:p>
          <a:p>
            <a:pPr marL="627063" lvl="0" indent="-627063">
              <a:buFont typeface="+mj-lt"/>
              <a:buAutoNum type="arabicPeriod" startAt="12"/>
            </a:pPr>
            <a:endParaRPr lang="en-AU" sz="1200" b="1" dirty="0">
              <a:solidFill>
                <a:srgbClr val="7030A0"/>
              </a:solidFill>
            </a:endParaRPr>
          </a:p>
          <a:p>
            <a:pPr marL="627063" lvl="0" indent="-627063">
              <a:buFont typeface="+mj-lt"/>
              <a:buAutoNum type="arabicPeriod" startAt="12"/>
            </a:pPr>
            <a:r>
              <a:rPr lang="en-AU" dirty="0" smtClean="0">
                <a:solidFill>
                  <a:srgbClr val="7030A0"/>
                </a:solidFill>
              </a:rPr>
              <a:t>Evaluation </a:t>
            </a:r>
            <a:r>
              <a:rPr lang="en-AU" dirty="0">
                <a:solidFill>
                  <a:srgbClr val="7030A0"/>
                </a:solidFill>
              </a:rPr>
              <a:t>projects must </a:t>
            </a:r>
            <a:r>
              <a:rPr lang="en-AU" dirty="0" smtClean="0">
                <a:solidFill>
                  <a:srgbClr val="7030A0"/>
                </a:solidFill>
              </a:rPr>
              <a:t>be </a:t>
            </a:r>
            <a:r>
              <a:rPr lang="en-AU" b="1" dirty="0" smtClean="0">
                <a:solidFill>
                  <a:srgbClr val="7030A0"/>
                </a:solidFill>
              </a:rPr>
              <a:t>relevant and  findings used </a:t>
            </a:r>
            <a:r>
              <a:rPr lang="en-AU" dirty="0" smtClean="0">
                <a:solidFill>
                  <a:srgbClr val="7030A0"/>
                </a:solidFill>
              </a:rPr>
              <a:t>in </a:t>
            </a:r>
            <a:r>
              <a:rPr lang="en-AU" dirty="0">
                <a:solidFill>
                  <a:srgbClr val="7030A0"/>
                </a:solidFill>
              </a:rPr>
              <a:t>a way that meet the needs and priorities of the Indigenous community. </a:t>
            </a:r>
            <a:endParaRPr lang="en-AU" dirty="0" smtClean="0">
              <a:solidFill>
                <a:srgbClr val="7030A0"/>
              </a:solidFill>
            </a:endParaRPr>
          </a:p>
          <a:p>
            <a:pPr marL="627063" lvl="0" indent="-627063">
              <a:buFont typeface="+mj-lt"/>
              <a:buAutoNum type="arabicPeriod" startAt="12"/>
            </a:pPr>
            <a:endParaRPr lang="en-AU" sz="1200" dirty="0">
              <a:solidFill>
                <a:srgbClr val="7030A0"/>
              </a:solidFill>
            </a:endParaRPr>
          </a:p>
          <a:p>
            <a:pPr marL="627063" lvl="0" indent="-627063">
              <a:buFont typeface="+mj-lt"/>
              <a:buAutoNum type="arabicPeriod" startAt="12"/>
            </a:pPr>
            <a:r>
              <a:rPr lang="en-AU" dirty="0" smtClean="0">
                <a:solidFill>
                  <a:srgbClr val="7030A0"/>
                </a:solidFill>
              </a:rPr>
              <a:t>Guided </a:t>
            </a:r>
            <a:r>
              <a:rPr lang="en-AU" dirty="0">
                <a:solidFill>
                  <a:srgbClr val="7030A0"/>
                </a:solidFill>
              </a:rPr>
              <a:t>by, and follow, existing institutional and/or Indigenous </a:t>
            </a:r>
            <a:r>
              <a:rPr lang="en-AU" b="1" dirty="0">
                <a:solidFill>
                  <a:srgbClr val="7030A0"/>
                </a:solidFill>
              </a:rPr>
              <a:t>codes of research ethics </a:t>
            </a:r>
            <a:r>
              <a:rPr lang="en-AU" dirty="0">
                <a:solidFill>
                  <a:srgbClr val="7030A0"/>
                </a:solidFill>
              </a:rPr>
              <a:t>or ethical principles</a:t>
            </a:r>
            <a:r>
              <a:rPr lang="en-AU" dirty="0" smtClean="0">
                <a:solidFill>
                  <a:srgbClr val="7030A0"/>
                </a:solidFill>
              </a:rPr>
              <a:t>.</a:t>
            </a:r>
          </a:p>
          <a:p>
            <a:pPr marL="627063" lvl="0" indent="-627063">
              <a:buNone/>
            </a:pPr>
            <a:endParaRPr lang="en-A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261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84976" cy="1143000"/>
          </a:xfrm>
        </p:spPr>
        <p:txBody>
          <a:bodyPr>
            <a:noAutofit/>
          </a:bodyPr>
          <a:lstStyle/>
          <a:p>
            <a:r>
              <a:rPr lang="en-AU" dirty="0" smtClean="0"/>
              <a:t>Considerations to Contextualise Principles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292447"/>
            <a:ext cx="8229600" cy="4160889"/>
          </a:xfrm>
        </p:spPr>
        <p:txBody>
          <a:bodyPr>
            <a:normAutofit/>
          </a:bodyPr>
          <a:lstStyle/>
          <a:p>
            <a:r>
              <a:rPr lang="en-AU" dirty="0" smtClean="0"/>
              <a:t>Stance of the evaluator</a:t>
            </a:r>
          </a:p>
          <a:p>
            <a:pPr lvl="1"/>
            <a:r>
              <a:rPr lang="en-AU" dirty="0"/>
              <a:t>f</a:t>
            </a:r>
            <a:r>
              <a:rPr lang="en-AU" dirty="0" smtClean="0"/>
              <a:t>or, with, by as (</a:t>
            </a:r>
            <a:r>
              <a:rPr lang="en-AU" dirty="0" err="1" smtClean="0"/>
              <a:t>Wehipeihana</a:t>
            </a:r>
            <a:r>
              <a:rPr lang="en-AU" dirty="0" smtClean="0"/>
              <a:t>, Kawakami)</a:t>
            </a:r>
          </a:p>
          <a:p>
            <a:endParaRPr lang="en-AU" sz="1200" dirty="0"/>
          </a:p>
          <a:p>
            <a:r>
              <a:rPr lang="en-AU" dirty="0" smtClean="0"/>
              <a:t>Principles across stages of evaluation process</a:t>
            </a:r>
          </a:p>
          <a:p>
            <a:endParaRPr lang="en-AU" sz="1200" dirty="0" smtClean="0"/>
          </a:p>
          <a:p>
            <a:r>
              <a:rPr lang="en-AU" dirty="0" smtClean="0"/>
              <a:t>Principles according to who participates, how      and when in the evaluation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995696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  <a:noFill/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AU" dirty="0" smtClean="0"/>
              <a:t>Do these principles make sense and resonate with your evaluation experience? </a:t>
            </a:r>
          </a:p>
          <a:p>
            <a:pPr marL="514350" indent="-514350">
              <a:buAutoNum type="arabicPeriod"/>
            </a:pPr>
            <a:endParaRPr lang="en-AU" dirty="0"/>
          </a:p>
          <a:p>
            <a:pPr marL="514350" indent="-514350">
              <a:buAutoNum type="arabicPeriod"/>
            </a:pPr>
            <a:r>
              <a:rPr lang="en-AU" dirty="0" smtClean="0"/>
              <a:t>Do you think there is merit in developing principles that capture the dynamic component of evaluation? </a:t>
            </a:r>
          </a:p>
          <a:p>
            <a:pPr marL="514350" indent="-514350">
              <a:buAutoNum type="arabicPeriod"/>
            </a:pPr>
            <a:endParaRPr lang="en-AU" dirty="0"/>
          </a:p>
          <a:p>
            <a:pPr marL="514350" indent="-514350">
              <a:buAutoNum type="arabicPeriod"/>
            </a:pPr>
            <a:r>
              <a:rPr lang="en-AU" dirty="0" smtClean="0"/>
              <a:t>What about the language that is used to  frame the principles?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971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 smtClean="0"/>
              <a:t>THIS …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b="1" dirty="0"/>
              <a:t>The Indigenous community </a:t>
            </a:r>
            <a:r>
              <a:rPr lang="en-AU" b="1" dirty="0">
                <a:solidFill>
                  <a:srgbClr val="C00000"/>
                </a:solidFill>
              </a:rPr>
              <a:t>must</a:t>
            </a:r>
            <a:r>
              <a:rPr lang="en-AU" b="1" dirty="0"/>
              <a:t> be actively engaged in the evaluation</a:t>
            </a:r>
            <a:r>
              <a:rPr lang="en-AU" b="1" dirty="0" smtClean="0"/>
              <a:t>.</a:t>
            </a:r>
          </a:p>
          <a:p>
            <a:pPr marL="0" indent="0">
              <a:buNone/>
            </a:pPr>
            <a:endParaRPr lang="en-A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AU" dirty="0" smtClean="0"/>
              <a:t>OR THIS …</a:t>
            </a:r>
          </a:p>
          <a:p>
            <a:pPr marL="0" indent="0">
              <a:buNone/>
            </a:pPr>
            <a:endParaRPr lang="en-A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AU" b="1" dirty="0"/>
              <a:t>Actively engage </a:t>
            </a:r>
            <a:r>
              <a:rPr lang="en-AU" b="1" dirty="0" smtClean="0"/>
              <a:t>the Indigenous community in </a:t>
            </a:r>
            <a:r>
              <a:rPr lang="en-AU" b="1" dirty="0"/>
              <a:t>the evaluation.</a:t>
            </a:r>
          </a:p>
          <a:p>
            <a:pPr marL="0" indent="0">
              <a:buNone/>
            </a:pPr>
            <a:endParaRPr lang="en-A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A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A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A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176192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Developing the principles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>
                <a:solidFill>
                  <a:srgbClr val="000000"/>
                </a:solidFill>
              </a:rPr>
              <a:t>Scoping Review</a:t>
            </a:r>
          </a:p>
          <a:p>
            <a:pPr marL="514350" indent="-514350">
              <a:buFont typeface="+mj-lt"/>
              <a:buAutoNum type="arabicPeriod"/>
            </a:pPr>
            <a:r>
              <a:rPr lang="en-AU" u="sng" dirty="0" smtClean="0">
                <a:solidFill>
                  <a:srgbClr val="008000"/>
                </a:solidFill>
              </a:rPr>
              <a:t>Brainstorm</a:t>
            </a:r>
            <a:r>
              <a:rPr lang="en-AU" dirty="0" smtClean="0">
                <a:solidFill>
                  <a:srgbClr val="008000"/>
                </a:solidFill>
              </a:rPr>
              <a:t> issues that need to be addressed</a:t>
            </a:r>
          </a:p>
          <a:p>
            <a:pPr marL="514350" indent="-514350">
              <a:buFont typeface="+mj-lt"/>
              <a:buAutoNum type="arabicPeriod"/>
            </a:pPr>
            <a:r>
              <a:rPr lang="en-AU" u="sng" dirty="0" smtClean="0"/>
              <a:t>Consolidate</a:t>
            </a:r>
            <a:r>
              <a:rPr lang="en-AU" dirty="0" smtClean="0"/>
              <a:t> issues </a:t>
            </a:r>
          </a:p>
          <a:p>
            <a:pPr marL="514350" indent="-514350">
              <a:buFont typeface="+mj-lt"/>
              <a:buAutoNum type="arabicPeriod"/>
            </a:pPr>
            <a:r>
              <a:rPr lang="en-AU" u="sng" dirty="0" smtClean="0"/>
              <a:t>Rate</a:t>
            </a:r>
            <a:r>
              <a:rPr lang="en-AU" dirty="0" smtClean="0"/>
              <a:t> on importance and feasibility </a:t>
            </a:r>
          </a:p>
          <a:p>
            <a:pPr marL="514350" indent="-514350">
              <a:buFont typeface="+mj-lt"/>
              <a:buAutoNum type="arabicPeriod"/>
            </a:pPr>
            <a:r>
              <a:rPr lang="en-AU" u="sng" dirty="0" smtClean="0"/>
              <a:t>Sort </a:t>
            </a:r>
            <a:r>
              <a:rPr lang="en-AU" dirty="0" smtClean="0"/>
              <a:t>issues to develop a map of practical principles</a:t>
            </a:r>
          </a:p>
          <a:p>
            <a:pPr marL="514350" indent="-514350">
              <a:buFont typeface="+mj-lt"/>
              <a:buAutoNum type="arabicPeriod"/>
            </a:pPr>
            <a:r>
              <a:rPr lang="en-AU" u="sng" dirty="0" smtClean="0"/>
              <a:t>Interpret</a:t>
            </a:r>
            <a:r>
              <a:rPr lang="en-AU" dirty="0" smtClean="0"/>
              <a:t> the findings</a:t>
            </a:r>
          </a:p>
          <a:p>
            <a:pPr marL="514350" indent="-514350">
              <a:buFont typeface="+mj-lt"/>
              <a:buAutoNum type="arabicPeriod"/>
            </a:pPr>
            <a:r>
              <a:rPr lang="en-AU" u="sng" dirty="0" smtClean="0"/>
              <a:t>Translate</a:t>
            </a:r>
            <a:r>
              <a:rPr lang="en-AU" dirty="0" smtClean="0"/>
              <a:t> the findings into practice-based principles that have </a:t>
            </a:r>
            <a:r>
              <a:rPr lang="en-AU" b="1" dirty="0" smtClean="0"/>
              <a:t>meaning at the coalface </a:t>
            </a:r>
          </a:p>
        </p:txBody>
      </p:sp>
    </p:spTree>
    <p:extLst>
      <p:ext uri="{BB962C8B-B14F-4D97-AF65-F5344CB8AC3E}">
        <p14:creationId xmlns:p14="http://schemas.microsoft.com/office/powerpoint/2010/main" val="4210392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8000"/>
                </a:solidFill>
              </a:rPr>
              <a:t>Brainstorming</a:t>
            </a:r>
            <a:endParaRPr lang="en-AU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pPr marL="0" indent="0" algn="ctr">
              <a:buNone/>
            </a:pPr>
            <a:r>
              <a:rPr lang="en-AU" sz="3600" dirty="0" smtClean="0"/>
              <a:t>So….</a:t>
            </a:r>
          </a:p>
          <a:p>
            <a:pPr marL="0" indent="0" algn="ctr">
              <a:buNone/>
            </a:pPr>
            <a:r>
              <a:rPr lang="en-AU" sz="3600" dirty="0" smtClean="0"/>
              <a:t>What are the practical issues that evaluators need to consider in implementing these principles? 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39800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AU" dirty="0" smtClean="0"/>
              <a:t>Background to the work</a:t>
            </a:r>
          </a:p>
          <a:p>
            <a:r>
              <a:rPr lang="en-AU" dirty="0" smtClean="0"/>
              <a:t>Scoping review study</a:t>
            </a:r>
          </a:p>
          <a:p>
            <a:r>
              <a:rPr lang="en-AU" dirty="0" smtClean="0"/>
              <a:t>Discussion of principles</a:t>
            </a:r>
          </a:p>
          <a:p>
            <a:r>
              <a:rPr lang="en-AU" dirty="0" smtClean="0"/>
              <a:t>Brainstorming (groups)</a:t>
            </a:r>
          </a:p>
          <a:p>
            <a:r>
              <a:rPr lang="en-AU" dirty="0"/>
              <a:t> </a:t>
            </a:r>
            <a:r>
              <a:rPr lang="en-AU" dirty="0" smtClean="0"/>
              <a:t>Group feedback </a:t>
            </a:r>
          </a:p>
          <a:p>
            <a:pPr marL="514350" indent="-514350">
              <a:buFont typeface="+mj-lt"/>
              <a:buAutoNum type="arabicPeriod"/>
            </a:pPr>
            <a:endParaRPr lang="en-AU" dirty="0"/>
          </a:p>
          <a:p>
            <a:pPr marL="0" indent="0" algn="ctr">
              <a:buNone/>
            </a:pPr>
            <a:r>
              <a:rPr lang="en-AU" dirty="0" smtClean="0"/>
              <a:t>** flexible and participatory format**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Acknowledgements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4997152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We would like to thank Peter </a:t>
            </a:r>
            <a:r>
              <a:rPr lang="en-AU" dirty="0" err="1" smtClean="0"/>
              <a:t>Lekkas</a:t>
            </a:r>
            <a:r>
              <a:rPr lang="en-AU" dirty="0"/>
              <a:t>,</a:t>
            </a:r>
            <a:r>
              <a:rPr lang="en-AU" dirty="0" smtClean="0"/>
              <a:t> UniSA for conducting the database searches; participants at the May 2013 Whanganui Evaluation Retreat for contributing to the groundwork for </a:t>
            </a:r>
            <a:r>
              <a:rPr lang="en-AU" smtClean="0"/>
              <a:t>this study </a:t>
            </a:r>
            <a:endParaRPr lang="en-AU" dirty="0" smtClean="0"/>
          </a:p>
          <a:p>
            <a:pPr marL="0" indent="0">
              <a:buNone/>
            </a:pPr>
            <a:endParaRPr lang="en-AU" sz="1200" dirty="0" smtClean="0"/>
          </a:p>
          <a:p>
            <a:pPr marL="0" indent="0">
              <a:buNone/>
            </a:pPr>
            <a:r>
              <a:rPr lang="en-AU" dirty="0" smtClean="0"/>
              <a:t>	For more information please contact: </a:t>
            </a:r>
            <a:endParaRPr lang="en-AU" dirty="0"/>
          </a:p>
        </p:txBody>
      </p:sp>
      <p:pic>
        <p:nvPicPr>
          <p:cNvPr id="4" name="Picture 4" descr="WRS Logo for Outlook Em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850033"/>
            <a:ext cx="1403648" cy="1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ch-popltnHealth_12_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 flipH="1" flipV="1">
            <a:off x="5724127" y="4850033"/>
            <a:ext cx="2082391" cy="9016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593467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Dr Amohia Boulton				Dr Margaret Cargo</a:t>
            </a:r>
          </a:p>
          <a:p>
            <a:r>
              <a:rPr lang="en-US" b="1" dirty="0" smtClean="0">
                <a:hlinkClick r:id="rId5"/>
              </a:rPr>
              <a:t>amohia@whakauae.co.nz</a:t>
            </a:r>
            <a:r>
              <a:rPr lang="en-US" b="1" dirty="0" smtClean="0"/>
              <a:t>			</a:t>
            </a:r>
            <a:r>
              <a:rPr lang="en-US" b="1" dirty="0" smtClean="0">
                <a:hlinkClick r:id="rId6"/>
              </a:rPr>
              <a:t>Margaret.cargo@unisa.edu.au</a:t>
            </a:r>
            <a:endParaRPr lang="en-US" b="1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Rationale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Indigenous peoples experience poorer health, economic, education and social wellbeing outcomes than other populations</a:t>
            </a:r>
          </a:p>
          <a:p>
            <a:endParaRPr lang="en-AU" sz="1200" dirty="0" smtClean="0"/>
          </a:p>
          <a:p>
            <a:r>
              <a:rPr lang="en-AU" dirty="0" smtClean="0"/>
              <a:t>“Over-researched”</a:t>
            </a:r>
          </a:p>
          <a:p>
            <a:endParaRPr lang="en-AU" sz="1300" dirty="0" smtClean="0"/>
          </a:p>
          <a:p>
            <a:r>
              <a:rPr lang="en-AU" dirty="0" smtClean="0"/>
              <a:t>Evaluations are neither culturally appropriate nor of benefit to Indigenous people</a:t>
            </a:r>
          </a:p>
          <a:p>
            <a:endParaRPr lang="en-AU" sz="1200" dirty="0" smtClean="0"/>
          </a:p>
          <a:p>
            <a:r>
              <a:rPr lang="en-AU" dirty="0" smtClean="0"/>
              <a:t>Interest in taking control of our own “data” and using our own processes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Rationale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AU" dirty="0" smtClean="0"/>
              <a:t>As researchers and evaluators we are aware that we draw on values/principles in the conduct of our work</a:t>
            </a:r>
          </a:p>
          <a:p>
            <a:r>
              <a:rPr lang="en-AU" dirty="0" smtClean="0"/>
              <a:t>Distinction between research and evaluation</a:t>
            </a:r>
          </a:p>
          <a:p>
            <a:pPr lvl="1"/>
            <a:r>
              <a:rPr lang="en-AU" dirty="0" smtClean="0"/>
              <a:t>Who is the </a:t>
            </a:r>
            <a:r>
              <a:rPr lang="en-AU" dirty="0" err="1" smtClean="0"/>
              <a:t>evaluand</a:t>
            </a:r>
            <a:r>
              <a:rPr lang="en-AU" dirty="0" smtClean="0"/>
              <a:t>? </a:t>
            </a:r>
          </a:p>
          <a:p>
            <a:pPr lvl="1"/>
            <a:r>
              <a:rPr lang="en-AU" dirty="0" smtClean="0"/>
              <a:t>Who comprises the community of interest? </a:t>
            </a:r>
          </a:p>
          <a:p>
            <a:pPr lvl="1"/>
            <a:r>
              <a:rPr lang="en-AU" dirty="0" smtClean="0"/>
              <a:t>What judgements are being made, based on what criteria/knowledge/worldview?</a:t>
            </a: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776576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 asked ourselves: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Is there merit in developing overarching Trans-Tasman principles to guide evaluation activities with Indigenous communities in New Zealand and Australia</a:t>
            </a:r>
            <a:r>
              <a:rPr lang="en-NZ" dirty="0" smtClean="0"/>
              <a:t>?</a:t>
            </a:r>
          </a:p>
          <a:p>
            <a:endParaRPr lang="en-AU" dirty="0" smtClean="0"/>
          </a:p>
          <a:p>
            <a:r>
              <a:rPr lang="en-AU" dirty="0" smtClean="0"/>
              <a:t>Is it possible to develop a set of practice-based principles to guide culturally appropriate evaluation with Indigenous populations?</a:t>
            </a:r>
          </a:p>
          <a:p>
            <a:endParaRPr lang="en-AU" dirty="0" smtClean="0"/>
          </a:p>
          <a:p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 timely question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sz="3500" dirty="0"/>
              <a:t>Brad </a:t>
            </a:r>
            <a:r>
              <a:rPr lang="en-NZ" sz="3500" dirty="0" smtClean="0"/>
              <a:t>Cousins, </a:t>
            </a:r>
            <a:r>
              <a:rPr lang="en-NZ" sz="3500" dirty="0"/>
              <a:t>University of </a:t>
            </a:r>
            <a:r>
              <a:rPr lang="en-NZ" sz="3500" dirty="0" smtClean="0"/>
              <a:t>Ottawa; </a:t>
            </a:r>
            <a:r>
              <a:rPr lang="en-NZ" sz="3500" dirty="0" err="1" smtClean="0"/>
              <a:t>Bessa</a:t>
            </a:r>
            <a:r>
              <a:rPr lang="en-NZ" sz="3500" dirty="0" smtClean="0"/>
              <a:t> </a:t>
            </a:r>
            <a:r>
              <a:rPr lang="en-NZ" sz="3500" dirty="0"/>
              <a:t>Whitmore, Carleton </a:t>
            </a:r>
            <a:r>
              <a:rPr lang="en-NZ" sz="3500" dirty="0" smtClean="0"/>
              <a:t>University; Lyn </a:t>
            </a:r>
            <a:r>
              <a:rPr lang="en-NZ" sz="3500" dirty="0" err="1"/>
              <a:t>Shulha</a:t>
            </a:r>
            <a:r>
              <a:rPr lang="en-NZ" sz="3500" dirty="0"/>
              <a:t>, Queen’s </a:t>
            </a:r>
            <a:r>
              <a:rPr lang="en-NZ" sz="3500" dirty="0" smtClean="0"/>
              <a:t>University</a:t>
            </a:r>
          </a:p>
          <a:p>
            <a:pPr lvl="1"/>
            <a:r>
              <a:rPr lang="en-NZ" sz="3000" dirty="0"/>
              <a:t>Project aimed at developing and validating principles to guide collaborative inquiry in evaluation</a:t>
            </a:r>
          </a:p>
          <a:p>
            <a:pPr marL="457200" lvl="1" indent="0">
              <a:buNone/>
            </a:pPr>
            <a:endParaRPr lang="en-NZ" dirty="0" smtClean="0"/>
          </a:p>
          <a:p>
            <a:r>
              <a:rPr lang="en-NZ" sz="3500" dirty="0" smtClean="0"/>
              <a:t>Bridgette Masters-Awatere, University of Waikato</a:t>
            </a:r>
          </a:p>
          <a:p>
            <a:pPr lvl="1"/>
            <a:r>
              <a:rPr lang="en-NZ" sz="3000" dirty="0"/>
              <a:t>PhD investigating  cultural considerations in the application of evaluation when working with Maori communities.</a:t>
            </a:r>
          </a:p>
        </p:txBody>
      </p:sp>
    </p:spTree>
    <p:extLst>
      <p:ext uri="{BB962C8B-B14F-4D97-AF65-F5344CB8AC3E}">
        <p14:creationId xmlns:p14="http://schemas.microsoft.com/office/powerpoint/2010/main" val="3425002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 timely question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/>
          </a:bodyPr>
          <a:lstStyle/>
          <a:p>
            <a:r>
              <a:rPr lang="en-NZ" sz="3500" dirty="0" smtClean="0"/>
              <a:t>New Zealand Evaluation Standards Reference Group</a:t>
            </a:r>
          </a:p>
          <a:p>
            <a:endParaRPr lang="en-NZ" sz="1000" dirty="0" smtClean="0"/>
          </a:p>
          <a:p>
            <a:pPr marL="0" indent="0" algn="just">
              <a:buNone/>
            </a:pPr>
            <a:r>
              <a:rPr lang="en-US" sz="2800" i="1" dirty="0" smtClean="0"/>
              <a:t>“The </a:t>
            </a:r>
            <a:r>
              <a:rPr lang="en-US" sz="2800" i="1" dirty="0"/>
              <a:t>development of </a:t>
            </a:r>
            <a:r>
              <a:rPr lang="en-US" sz="2800" i="1" dirty="0" err="1"/>
              <a:t>Aotearoa</a:t>
            </a:r>
            <a:r>
              <a:rPr lang="en-US" sz="2800" i="1" dirty="0"/>
              <a:t> specific evaluation standards is an important step in ensuring that evaluation in </a:t>
            </a:r>
            <a:r>
              <a:rPr lang="en-US" sz="2800" i="1" dirty="0" err="1"/>
              <a:t>Aotearoa</a:t>
            </a:r>
            <a:r>
              <a:rPr lang="en-US" sz="2800" i="1" dirty="0"/>
              <a:t> is high quality, credible, valid, cost effective, culturally sound and responsive, ethical and meets the learning, development and accountability needs of our </a:t>
            </a:r>
            <a:r>
              <a:rPr lang="en-US" sz="2800" i="1" dirty="0" err="1"/>
              <a:t>organisations</a:t>
            </a:r>
            <a:r>
              <a:rPr lang="en-US" sz="2800" i="1" dirty="0"/>
              <a:t>, communities, projects and </a:t>
            </a:r>
            <a:r>
              <a:rPr lang="en-US" sz="2800" i="1" dirty="0" smtClean="0"/>
              <a:t>initiatives”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1584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Scoping Review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Conducted from May 2013-August 2013</a:t>
            </a:r>
          </a:p>
          <a:p>
            <a:endParaRPr lang="en-AU" dirty="0" smtClean="0"/>
          </a:p>
          <a:p>
            <a:r>
              <a:rPr lang="en-AU" dirty="0" smtClean="0"/>
              <a:t>Question</a:t>
            </a:r>
          </a:p>
          <a:p>
            <a:pPr lvl="1"/>
            <a:r>
              <a:rPr lang="en-AU" dirty="0" smtClean="0"/>
              <a:t>“ What </a:t>
            </a:r>
            <a:r>
              <a:rPr lang="en-AU" dirty="0"/>
              <a:t>Indigenous evaluation-specific guidelines, principles or frameworks are available to guide the evaluation practice of </a:t>
            </a:r>
            <a:r>
              <a:rPr lang="en-AU" dirty="0" smtClean="0"/>
              <a:t>programmes </a:t>
            </a:r>
            <a:r>
              <a:rPr lang="en-AU" dirty="0"/>
              <a:t>designed to benefit Indigenous </a:t>
            </a:r>
            <a:r>
              <a:rPr lang="en-AU" dirty="0" smtClean="0"/>
              <a:t>populations </a:t>
            </a:r>
            <a:r>
              <a:rPr lang="en-AU" dirty="0"/>
              <a:t>by Indigenous and non-Indigenous evaluators in Australia and NZ</a:t>
            </a:r>
            <a:r>
              <a:rPr lang="en-AU" dirty="0" smtClean="0"/>
              <a:t>?”</a:t>
            </a:r>
            <a:endParaRPr lang="en-AU" dirty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1790</TotalTime>
  <Words>1087</Words>
  <Application>Microsoft Macintosh PowerPoint</Application>
  <PresentationFormat>On-screen Show (4:3)</PresentationFormat>
  <Paragraphs>209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 Building our collective capacity:  the development of principles to strengthen health evaluation practice in Australia and New Zealand   </vt:lpstr>
      <vt:lpstr>Aims of the presentation</vt:lpstr>
      <vt:lpstr>Overview</vt:lpstr>
      <vt:lpstr>Rationale</vt:lpstr>
      <vt:lpstr>Rationale</vt:lpstr>
      <vt:lpstr>We asked ourselves:</vt:lpstr>
      <vt:lpstr>A timely question</vt:lpstr>
      <vt:lpstr>A timely question</vt:lpstr>
      <vt:lpstr>Scoping Review</vt:lpstr>
      <vt:lpstr>Search Strategy</vt:lpstr>
      <vt:lpstr>Inclusion Criteria</vt:lpstr>
      <vt:lpstr>PowerPoint Presentation</vt:lpstr>
      <vt:lpstr>Top 5 Reasons for Exclusions</vt:lpstr>
      <vt:lpstr>Extraction</vt:lpstr>
      <vt:lpstr>Country</vt:lpstr>
      <vt:lpstr>Field or Area </vt:lpstr>
      <vt:lpstr>Research &amp; Evaluation Focus </vt:lpstr>
      <vt:lpstr>Basis of Work </vt:lpstr>
      <vt:lpstr>Type of Document</vt:lpstr>
      <vt:lpstr>Focus of Article</vt:lpstr>
      <vt:lpstr>Key Principles</vt:lpstr>
      <vt:lpstr>PowerPoint Presentation</vt:lpstr>
      <vt:lpstr>PowerPoint Presentation</vt:lpstr>
      <vt:lpstr>PowerPoint Presentation</vt:lpstr>
      <vt:lpstr>Considerations to Contextualise Principles</vt:lpstr>
      <vt:lpstr>Questions</vt:lpstr>
      <vt:lpstr>Example</vt:lpstr>
      <vt:lpstr>Developing the principles</vt:lpstr>
      <vt:lpstr>Brainstorming</vt:lpstr>
      <vt:lpstr>Acknowledgements</vt:lpstr>
    </vt:vector>
  </TitlesOfParts>
  <Company>University of South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</dc:creator>
  <cp:lastModifiedBy>Amohia Boulton</cp:lastModifiedBy>
  <cp:revision>112</cp:revision>
  <cp:lastPrinted>2014-08-29T04:00:33Z</cp:lastPrinted>
  <dcterms:created xsi:type="dcterms:W3CDTF">2013-08-27T03:02:11Z</dcterms:created>
  <dcterms:modified xsi:type="dcterms:W3CDTF">2014-09-03T21:14:05Z</dcterms:modified>
</cp:coreProperties>
</file>