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0" r:id="rId3"/>
    <p:sldId id="262" r:id="rId4"/>
    <p:sldId id="269" r:id="rId5"/>
    <p:sldId id="296" r:id="rId6"/>
    <p:sldId id="270" r:id="rId7"/>
    <p:sldId id="291" r:id="rId8"/>
    <p:sldId id="295" r:id="rId9"/>
    <p:sldId id="297" r:id="rId10"/>
    <p:sldId id="294" r:id="rId11"/>
    <p:sldId id="292" r:id="rId12"/>
    <p:sldId id="289" r:id="rId13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C" initials="Marg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828" autoAdjust="0"/>
  </p:normalViewPr>
  <p:slideViewPr>
    <p:cSldViewPr>
      <p:cViewPr>
        <p:scale>
          <a:sx n="66" d="100"/>
          <a:sy n="66" d="100"/>
        </p:scale>
        <p:origin x="-213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83" d="100"/>
          <a:sy n="183" d="100"/>
        </p:scale>
        <p:origin x="-1136" y="-8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082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5FFAF-9FBE-4CF5-8F84-F7CE9C3526C9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082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5E1C7-9765-4195-8479-05FE5891C87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0125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082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88A8F-5223-4CEA-A2A4-14A3ED452087}" type="datetimeFigureOut">
              <a:rPr lang="en-NZ" smtClean="0"/>
              <a:pPr/>
              <a:t>18/09/14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403" y="4721503"/>
            <a:ext cx="5446396" cy="44717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082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CD116-2A1E-4AD2-885D-214A423CC99F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94643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56877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5574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93384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65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48062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64865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64865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66149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167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8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68301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07256" y="4609629"/>
            <a:ext cx="6120680" cy="4583627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10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6902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alphaModFix amt="69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CF553-5539-43BE-9A7E-CAD721A1BE7D}" type="datetimeFigureOut">
              <a:rPr lang="en-AU" smtClean="0"/>
              <a:pPr/>
              <a:t>18/09/14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alphaModFix amt="79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effectLst>
            <a:softEdge rad="6350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hyperlink" Target="mailto:amohia@whakauae.co.nz" TargetMode="External"/><Relationship Id="rId6" Type="http://schemas.openxmlformats.org/officeDocument/2006/relationships/hyperlink" Target="mailto:Margaret.carego@unisa.edu.au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WRS Logo for Outlook Em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71529"/>
            <a:ext cx="1403648" cy="1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548680"/>
            <a:ext cx="8892480" cy="2331690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en-AU" dirty="0"/>
              <a:t/>
            </a:r>
            <a:br>
              <a:rPr lang="en-AU" dirty="0"/>
            </a:br>
            <a:r>
              <a:rPr lang="en-AU" b="1" dirty="0" smtClean="0">
                <a:latin typeface="Arial"/>
                <a:cs typeface="Arial"/>
              </a:rPr>
              <a:t>Unleashing the potential of evaluation in the Indigenous space:</a:t>
            </a:r>
            <a:br>
              <a:rPr lang="en-AU" b="1" dirty="0" smtClean="0">
                <a:latin typeface="Arial"/>
                <a:cs typeface="Arial"/>
              </a:rPr>
            </a:br>
            <a:r>
              <a:rPr lang="en-AU" sz="3100" b="1" dirty="0" smtClean="0">
                <a:latin typeface="Arial"/>
                <a:cs typeface="Arial"/>
              </a:rPr>
              <a:t/>
            </a:r>
            <a:br>
              <a:rPr lang="en-AU" sz="3100" b="1" dirty="0" smtClean="0">
                <a:latin typeface="Arial"/>
                <a:cs typeface="Arial"/>
              </a:rPr>
            </a:br>
            <a:r>
              <a:rPr lang="en-AU" sz="3100" b="1" dirty="0" smtClean="0">
                <a:latin typeface="Arial"/>
                <a:ea typeface="+mn-ea"/>
                <a:cs typeface="Arial"/>
              </a:rPr>
              <a:t>towards </a:t>
            </a:r>
            <a:r>
              <a:rPr lang="en-AU" sz="3100" b="1" dirty="0">
                <a:latin typeface="Arial"/>
                <a:ea typeface="+mn-ea"/>
                <a:cs typeface="Arial"/>
              </a:rPr>
              <a:t>the development of principles </a:t>
            </a:r>
            <a:r>
              <a:rPr lang="en-AU" sz="3100" b="1" dirty="0" smtClean="0">
                <a:latin typeface="Arial"/>
                <a:ea typeface="+mn-ea"/>
                <a:cs typeface="Arial"/>
              </a:rPr>
              <a:t>to strengthen </a:t>
            </a:r>
            <a:r>
              <a:rPr lang="en-AU" sz="3100" b="1" dirty="0">
                <a:latin typeface="Arial"/>
                <a:ea typeface="+mn-ea"/>
                <a:cs typeface="Arial"/>
              </a:rPr>
              <a:t>evaluation practice</a:t>
            </a:r>
            <a:r>
              <a:rPr lang="en-AU" b="1" dirty="0"/>
              <a:t>	</a:t>
            </a:r>
            <a:br>
              <a:rPr lang="en-AU" b="1" dirty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9018" y="2809418"/>
            <a:ext cx="7704856" cy="3501008"/>
          </a:xfrm>
        </p:spPr>
        <p:txBody>
          <a:bodyPr>
            <a:normAutofit/>
          </a:bodyPr>
          <a:lstStyle/>
          <a:p>
            <a:endParaRPr lang="en-NZ" sz="2800" dirty="0" smtClean="0">
              <a:solidFill>
                <a:schemeClr val="tx1"/>
              </a:solidFill>
            </a:endParaRPr>
          </a:p>
          <a:p>
            <a:r>
              <a:rPr lang="en-NZ" sz="2800" dirty="0">
                <a:solidFill>
                  <a:schemeClr val="tx1"/>
                </a:solidFill>
              </a:rPr>
              <a:t>a</a:t>
            </a:r>
            <a:r>
              <a:rPr lang="en-NZ" sz="2800" dirty="0" smtClean="0">
                <a:solidFill>
                  <a:schemeClr val="tx1"/>
                </a:solidFill>
              </a:rPr>
              <a:t>es14 International Evaluation Conference</a:t>
            </a:r>
            <a:endParaRPr lang="en-NZ" sz="2800" dirty="0">
              <a:solidFill>
                <a:schemeClr val="tx1"/>
              </a:solidFill>
            </a:endParaRPr>
          </a:p>
          <a:p>
            <a:r>
              <a:rPr lang="en-AU" sz="2800" dirty="0" smtClean="0">
                <a:solidFill>
                  <a:srgbClr val="003300"/>
                </a:solidFill>
              </a:rPr>
              <a:t>8-12 September 2014</a:t>
            </a:r>
          </a:p>
          <a:p>
            <a:endParaRPr lang="en-AU" sz="1800" dirty="0" smtClean="0">
              <a:solidFill>
                <a:srgbClr val="003300"/>
              </a:solidFill>
            </a:endParaRPr>
          </a:p>
          <a:p>
            <a:r>
              <a:rPr lang="en-AU" sz="2400" dirty="0" err="1" smtClean="0">
                <a:solidFill>
                  <a:schemeClr val="tx1"/>
                </a:solidFill>
              </a:rPr>
              <a:t>Amohia</a:t>
            </a:r>
            <a:r>
              <a:rPr lang="en-AU" sz="2400" dirty="0" smtClean="0">
                <a:solidFill>
                  <a:schemeClr val="tx1"/>
                </a:solidFill>
              </a:rPr>
              <a:t> Boulton</a:t>
            </a:r>
            <a:r>
              <a:rPr lang="en-AU" sz="2400" dirty="0">
                <a:solidFill>
                  <a:schemeClr val="tx1"/>
                </a:solidFill>
              </a:rPr>
              <a:t>, </a:t>
            </a:r>
            <a:r>
              <a:rPr lang="en-AU" sz="2400" dirty="0" smtClean="0">
                <a:solidFill>
                  <a:schemeClr val="tx1"/>
                </a:solidFill>
              </a:rPr>
              <a:t>Lisa Warner, Nan </a:t>
            </a:r>
            <a:r>
              <a:rPr lang="en-AU" sz="2400" dirty="0" err="1" smtClean="0">
                <a:solidFill>
                  <a:schemeClr val="tx1"/>
                </a:solidFill>
              </a:rPr>
              <a:t>Wehipeihana</a:t>
            </a:r>
            <a:r>
              <a:rPr lang="en-AU" sz="2400" dirty="0" smtClean="0">
                <a:solidFill>
                  <a:schemeClr val="tx1"/>
                </a:solidFill>
              </a:rPr>
              <a:t>, </a:t>
            </a:r>
            <a:r>
              <a:rPr lang="en-AU" sz="2400" dirty="0" err="1" smtClean="0">
                <a:solidFill>
                  <a:schemeClr val="tx1"/>
                </a:solidFill>
              </a:rPr>
              <a:t>Jenni</a:t>
            </a:r>
            <a:r>
              <a:rPr lang="en-AU" sz="2400" dirty="0" smtClean="0">
                <a:solidFill>
                  <a:schemeClr val="tx1"/>
                </a:solidFill>
              </a:rPr>
              <a:t> Judd, </a:t>
            </a:r>
            <a:r>
              <a:rPr lang="en-AU" sz="2400" dirty="0" err="1" smtClean="0">
                <a:solidFill>
                  <a:schemeClr val="tx1"/>
                </a:solidFill>
              </a:rPr>
              <a:t>Lynley</a:t>
            </a:r>
            <a:r>
              <a:rPr lang="en-AU" sz="2400" dirty="0" smtClean="0">
                <a:solidFill>
                  <a:schemeClr val="tx1"/>
                </a:solidFill>
              </a:rPr>
              <a:t> </a:t>
            </a:r>
            <a:r>
              <a:rPr lang="en-AU" sz="2400" dirty="0" err="1">
                <a:solidFill>
                  <a:schemeClr val="tx1"/>
                </a:solidFill>
              </a:rPr>
              <a:t>Cvitanovic</a:t>
            </a:r>
            <a:r>
              <a:rPr lang="en-AU" sz="2400" dirty="0" smtClean="0">
                <a:solidFill>
                  <a:schemeClr val="tx1"/>
                </a:solidFill>
              </a:rPr>
              <a:t>, Peter Malouf, Margaret Cargo</a:t>
            </a:r>
            <a:endParaRPr lang="en-AU" sz="2400" dirty="0">
              <a:solidFill>
                <a:schemeClr val="tx1"/>
              </a:solidFill>
            </a:endParaRPr>
          </a:p>
        </p:txBody>
      </p:sp>
      <p:pic>
        <p:nvPicPr>
          <p:cNvPr id="5" name="Picture 4" descr="Sch-popltnHealth_12_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H="1" flipV="1">
            <a:off x="7380312" y="5949280"/>
            <a:ext cx="1512168" cy="654720"/>
          </a:xfrm>
          <a:prstGeom prst="rect">
            <a:avLst/>
          </a:prstGeom>
        </p:spPr>
      </p:pic>
      <p:pic>
        <p:nvPicPr>
          <p:cNvPr id="1026" name="Picture 2" descr="The Kinnect Group (top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017004"/>
            <a:ext cx="1056134" cy="84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6" descr="http://www.oztrekk.com/images/JCU_Logo_RG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901221"/>
            <a:ext cx="177165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84976" cy="1143000"/>
          </a:xfrm>
        </p:spPr>
        <p:txBody>
          <a:bodyPr>
            <a:noAutofit/>
          </a:bodyPr>
          <a:lstStyle/>
          <a:p>
            <a:r>
              <a:rPr lang="en-AU" dirty="0" smtClean="0"/>
              <a:t>Considerations to Contextualise Principles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92447"/>
            <a:ext cx="8229600" cy="4160889"/>
          </a:xfrm>
        </p:spPr>
        <p:txBody>
          <a:bodyPr>
            <a:normAutofit/>
          </a:bodyPr>
          <a:lstStyle/>
          <a:p>
            <a:r>
              <a:rPr lang="en-AU" dirty="0" smtClean="0"/>
              <a:t>Stance of the evaluator</a:t>
            </a:r>
          </a:p>
          <a:p>
            <a:pPr lvl="1"/>
            <a:r>
              <a:rPr lang="en-AU" dirty="0"/>
              <a:t>f</a:t>
            </a:r>
            <a:r>
              <a:rPr lang="en-AU" dirty="0" smtClean="0"/>
              <a:t>or, with, by as (</a:t>
            </a:r>
            <a:r>
              <a:rPr lang="en-AU" dirty="0" err="1" smtClean="0"/>
              <a:t>Wehipeihana</a:t>
            </a:r>
            <a:r>
              <a:rPr lang="en-AU" dirty="0" smtClean="0"/>
              <a:t>, Kawakami)</a:t>
            </a:r>
          </a:p>
          <a:p>
            <a:endParaRPr lang="en-AU" sz="1200" dirty="0"/>
          </a:p>
          <a:p>
            <a:r>
              <a:rPr lang="en-AU" dirty="0" smtClean="0"/>
              <a:t>Principles across stages of evaluation process</a:t>
            </a:r>
          </a:p>
          <a:p>
            <a:endParaRPr lang="en-AU" sz="1200" dirty="0" smtClean="0"/>
          </a:p>
          <a:p>
            <a:r>
              <a:rPr lang="en-AU" dirty="0" smtClean="0"/>
              <a:t>Principles according to who participates, how      and when in the evaluation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9569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8000"/>
                </a:solidFill>
              </a:rPr>
              <a:t>Brainstorming</a:t>
            </a:r>
            <a:endParaRPr lang="en-AU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pPr marL="0" indent="0" algn="ctr">
              <a:buNone/>
            </a:pPr>
            <a:r>
              <a:rPr lang="en-AU" sz="3600" dirty="0" smtClean="0"/>
              <a:t>So….</a:t>
            </a:r>
          </a:p>
          <a:p>
            <a:pPr marL="0" indent="0" algn="ctr">
              <a:buNone/>
            </a:pPr>
            <a:r>
              <a:rPr lang="en-AU" sz="3600" dirty="0" smtClean="0"/>
              <a:t>What are the practical issues that evaluators need to consider in implementing these principles? 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39800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Acknowledgements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4997152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We would like to thank Peter </a:t>
            </a:r>
            <a:r>
              <a:rPr lang="en-AU" dirty="0" err="1" smtClean="0"/>
              <a:t>Lekkas</a:t>
            </a:r>
            <a:r>
              <a:rPr lang="en-AU" dirty="0"/>
              <a:t>,</a:t>
            </a:r>
            <a:r>
              <a:rPr lang="en-AU" dirty="0" smtClean="0"/>
              <a:t> UniSA for conducting the database searches; participants at the May 2013 Whanganui Evaluation Retreat for contributing to the groundwork for </a:t>
            </a:r>
            <a:r>
              <a:rPr lang="en-AU" smtClean="0"/>
              <a:t>this study </a:t>
            </a:r>
            <a:endParaRPr lang="en-AU" dirty="0" smtClean="0"/>
          </a:p>
          <a:p>
            <a:pPr marL="0" indent="0">
              <a:buNone/>
            </a:pPr>
            <a:endParaRPr lang="en-AU" sz="1200" dirty="0" smtClean="0"/>
          </a:p>
          <a:p>
            <a:pPr marL="0" indent="0">
              <a:buNone/>
            </a:pPr>
            <a:r>
              <a:rPr lang="en-AU" dirty="0" smtClean="0"/>
              <a:t>	For more information please contact: </a:t>
            </a:r>
            <a:endParaRPr lang="en-AU" dirty="0"/>
          </a:p>
        </p:txBody>
      </p:sp>
      <p:pic>
        <p:nvPicPr>
          <p:cNvPr id="4" name="Picture 4" descr="WRS Logo for Outlook Em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850033"/>
            <a:ext cx="1403648" cy="1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ch-popltnHealth_12_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H="1" flipV="1">
            <a:off x="5724127" y="4850033"/>
            <a:ext cx="2082391" cy="901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593467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Dr Amohia Boulton				Dr Margaret Cargo</a:t>
            </a:r>
          </a:p>
          <a:p>
            <a:r>
              <a:rPr lang="en-US" b="1" dirty="0" smtClean="0">
                <a:hlinkClick r:id="rId5"/>
              </a:rPr>
              <a:t>amohia@whakauae.co.nz</a:t>
            </a:r>
            <a:r>
              <a:rPr lang="en-US" b="1" dirty="0" smtClean="0"/>
              <a:t>			</a:t>
            </a:r>
            <a:r>
              <a:rPr lang="en-US" b="1" dirty="0" smtClean="0">
                <a:hlinkClick r:id="rId6"/>
              </a:rPr>
              <a:t>Margaret.cargo@unisa.edu.au</a:t>
            </a:r>
            <a:endParaRPr lang="en-US" b="1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Aims of the presentation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568952" cy="4709120"/>
          </a:xfrm>
        </p:spPr>
        <p:txBody>
          <a:bodyPr>
            <a:noAutofit/>
          </a:bodyPr>
          <a:lstStyle/>
          <a:p>
            <a:r>
              <a:rPr lang="en-AU" sz="2800" dirty="0"/>
              <a:t>O</a:t>
            </a:r>
            <a:r>
              <a:rPr lang="en-AU" sz="2800" dirty="0" smtClean="0"/>
              <a:t>utline our rationale for developing a set of evaluation principles for non-Indigenous and Indigenous evaluators working in the Indigenous space</a:t>
            </a:r>
          </a:p>
          <a:p>
            <a:endParaRPr lang="en-AU" sz="1000" dirty="0" smtClean="0"/>
          </a:p>
          <a:p>
            <a:endParaRPr lang="en-AU" sz="1000" dirty="0" smtClean="0"/>
          </a:p>
          <a:p>
            <a:r>
              <a:rPr lang="en-AU" sz="2800" dirty="0"/>
              <a:t>B</a:t>
            </a:r>
            <a:r>
              <a:rPr lang="en-AU" sz="2800" dirty="0" smtClean="0"/>
              <a:t>rainstorm issues that need to be considered in the further development of these principles</a:t>
            </a:r>
          </a:p>
          <a:p>
            <a:endParaRPr lang="en-AU" sz="1000" dirty="0"/>
          </a:p>
          <a:p>
            <a:r>
              <a:rPr lang="en-AU" sz="2800" dirty="0"/>
              <a:t>D</a:t>
            </a:r>
            <a:r>
              <a:rPr lang="en-AU" sz="2800" dirty="0" smtClean="0"/>
              <a:t>iscuss next steps 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AU" dirty="0" smtClean="0"/>
              <a:t>Background to, rationale for, this work</a:t>
            </a:r>
          </a:p>
          <a:p>
            <a:r>
              <a:rPr lang="en-AU" dirty="0" smtClean="0"/>
              <a:t>Presentation of the principles</a:t>
            </a:r>
          </a:p>
          <a:p>
            <a:r>
              <a:rPr lang="en-AU" dirty="0" smtClean="0"/>
              <a:t>Brainstorming (groups)</a:t>
            </a:r>
          </a:p>
          <a:p>
            <a:r>
              <a:rPr lang="en-AU" dirty="0" smtClean="0"/>
              <a:t>Group feedback </a:t>
            </a:r>
          </a:p>
          <a:p>
            <a:pPr marL="514350" indent="-514350">
              <a:buFont typeface="+mj-lt"/>
              <a:buAutoNum type="arabicPeriod"/>
            </a:pPr>
            <a:endParaRPr lang="en-AU" dirty="0"/>
          </a:p>
          <a:p>
            <a:pPr marL="0" indent="0" algn="ctr">
              <a:buNone/>
            </a:pPr>
            <a:r>
              <a:rPr lang="en-AU" dirty="0" smtClean="0"/>
              <a:t>** flexible and participatory format**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Rationale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Indigenous peoples experience poorer health, economic, education and social wellbeing outcomes than other populations</a:t>
            </a:r>
          </a:p>
          <a:p>
            <a:endParaRPr lang="en-AU" sz="1200" dirty="0" smtClean="0"/>
          </a:p>
          <a:p>
            <a:r>
              <a:rPr lang="en-AU" dirty="0" smtClean="0"/>
              <a:t>“Over-researched”</a:t>
            </a:r>
          </a:p>
          <a:p>
            <a:endParaRPr lang="en-AU" sz="1300" dirty="0" smtClean="0"/>
          </a:p>
          <a:p>
            <a:r>
              <a:rPr lang="en-AU" dirty="0" smtClean="0"/>
              <a:t>Evaluations are neither culturally appropriate nor of benefit to Indigenous people</a:t>
            </a:r>
          </a:p>
          <a:p>
            <a:endParaRPr lang="en-AU" sz="1200" dirty="0" smtClean="0"/>
          </a:p>
          <a:p>
            <a:r>
              <a:rPr lang="en-AU" dirty="0" smtClean="0"/>
              <a:t>Interest in taking control of our own “data” and using our own processes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Rationale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AU" dirty="0" smtClean="0"/>
              <a:t>As researchers and evaluators we are aware that we draw on values/principles in the conduct of our work</a:t>
            </a:r>
          </a:p>
          <a:p>
            <a:r>
              <a:rPr lang="en-AU" dirty="0" smtClean="0"/>
              <a:t>Distinction between research and evaluation</a:t>
            </a:r>
          </a:p>
          <a:p>
            <a:pPr lvl="1"/>
            <a:r>
              <a:rPr lang="en-AU" dirty="0" smtClean="0"/>
              <a:t>Who is the </a:t>
            </a:r>
            <a:r>
              <a:rPr lang="en-AU" dirty="0" err="1" smtClean="0"/>
              <a:t>evaluand</a:t>
            </a:r>
            <a:r>
              <a:rPr lang="en-AU" dirty="0" smtClean="0"/>
              <a:t>? </a:t>
            </a:r>
          </a:p>
          <a:p>
            <a:pPr lvl="1"/>
            <a:r>
              <a:rPr lang="en-AU" dirty="0" smtClean="0"/>
              <a:t>Who comprises the community of interest? </a:t>
            </a:r>
          </a:p>
          <a:p>
            <a:pPr lvl="1"/>
            <a:r>
              <a:rPr lang="en-AU" dirty="0" smtClean="0"/>
              <a:t>What judgements are being made, based on what criteria/knowledge/worldview?</a:t>
            </a: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776576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 asked ourselves: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Is there merit in developing overarching Trans-Tasman principles to guide evaluation activities with Indigenous communities in New Zealand and Australia</a:t>
            </a:r>
            <a:r>
              <a:rPr lang="en-NZ" dirty="0" smtClean="0"/>
              <a:t>?</a:t>
            </a:r>
          </a:p>
          <a:p>
            <a:endParaRPr lang="en-AU" dirty="0" smtClean="0"/>
          </a:p>
          <a:p>
            <a:r>
              <a:rPr lang="en-AU" dirty="0" smtClean="0"/>
              <a:t>Is it possible to develop a set of practice-based principles to guide culturally appropriate evaluation with Indigenous populations?</a:t>
            </a:r>
          </a:p>
          <a:p>
            <a:endParaRPr lang="en-AU" dirty="0" smtClean="0"/>
          </a:p>
          <a:p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timely question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r>
              <a:rPr lang="en-NZ" sz="3500" dirty="0"/>
              <a:t>e</a:t>
            </a:r>
            <a:r>
              <a:rPr lang="en-NZ" sz="3500" dirty="0" smtClean="0"/>
              <a:t>.g. New Zealand Evaluation Standards Reference Group</a:t>
            </a:r>
          </a:p>
          <a:p>
            <a:endParaRPr lang="en-NZ" sz="1000" dirty="0" smtClean="0"/>
          </a:p>
          <a:p>
            <a:pPr marL="0" indent="0" algn="just">
              <a:buNone/>
            </a:pPr>
            <a:r>
              <a:rPr lang="en-US" sz="2800" i="1" dirty="0" smtClean="0"/>
              <a:t>“The </a:t>
            </a:r>
            <a:r>
              <a:rPr lang="en-US" sz="2800" i="1" dirty="0"/>
              <a:t>development of </a:t>
            </a:r>
            <a:r>
              <a:rPr lang="en-US" sz="2800" i="1" dirty="0" err="1"/>
              <a:t>Aotearoa</a:t>
            </a:r>
            <a:r>
              <a:rPr lang="en-US" sz="2800" i="1" dirty="0"/>
              <a:t> specific evaluation standards is an important step in ensuring that evaluation in </a:t>
            </a:r>
            <a:r>
              <a:rPr lang="en-US" sz="2800" i="1" dirty="0" err="1"/>
              <a:t>Aotearoa</a:t>
            </a:r>
            <a:r>
              <a:rPr lang="en-US" sz="2800" i="1" dirty="0"/>
              <a:t> is high quality, credible, valid, cost effective, culturally sound and responsive, ethical and meets the learning, development and accountability needs of our </a:t>
            </a:r>
            <a:r>
              <a:rPr lang="en-US" sz="2800" i="1" dirty="0" err="1"/>
              <a:t>organisations</a:t>
            </a:r>
            <a:r>
              <a:rPr lang="en-US" sz="2800" i="1" dirty="0"/>
              <a:t>, communities, projects and </a:t>
            </a:r>
            <a:r>
              <a:rPr lang="en-US" sz="2800" i="1" dirty="0" smtClean="0"/>
              <a:t>initiatives”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1584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Developing the principles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>
                <a:solidFill>
                  <a:srgbClr val="000000"/>
                </a:solidFill>
              </a:rPr>
              <a:t>Scoping Review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>
                <a:solidFill>
                  <a:srgbClr val="008000"/>
                </a:solidFill>
              </a:rPr>
              <a:t>Brainstorm</a:t>
            </a:r>
            <a:r>
              <a:rPr lang="en-AU" dirty="0" smtClean="0">
                <a:solidFill>
                  <a:srgbClr val="008000"/>
                </a:solidFill>
              </a:rPr>
              <a:t> issues that need to be addressed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Consolidate</a:t>
            </a:r>
            <a:r>
              <a:rPr lang="en-AU" dirty="0" smtClean="0"/>
              <a:t> issues 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Rate</a:t>
            </a:r>
            <a:r>
              <a:rPr lang="en-AU" dirty="0" smtClean="0"/>
              <a:t> on importance and feasibility 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Sort </a:t>
            </a:r>
            <a:r>
              <a:rPr lang="en-AU" dirty="0" smtClean="0"/>
              <a:t>issues to develop a map of practical principles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Interpret</a:t>
            </a:r>
            <a:r>
              <a:rPr lang="en-AU" dirty="0" smtClean="0"/>
              <a:t> the findings</a:t>
            </a:r>
          </a:p>
          <a:p>
            <a:pPr marL="514350" indent="-514350">
              <a:buFont typeface="+mj-lt"/>
              <a:buAutoNum type="arabicPeriod"/>
            </a:pPr>
            <a:r>
              <a:rPr lang="en-AU" u="sng" dirty="0" smtClean="0"/>
              <a:t>Translate</a:t>
            </a:r>
            <a:r>
              <a:rPr lang="en-AU" dirty="0" smtClean="0"/>
              <a:t> the findings into practice-based principles that have </a:t>
            </a:r>
            <a:r>
              <a:rPr lang="en-AU" b="1" dirty="0" smtClean="0"/>
              <a:t>meaning at the coalface </a:t>
            </a:r>
          </a:p>
        </p:txBody>
      </p:sp>
    </p:spTree>
    <p:extLst>
      <p:ext uri="{BB962C8B-B14F-4D97-AF65-F5344CB8AC3E}">
        <p14:creationId xmlns:p14="http://schemas.microsoft.com/office/powerpoint/2010/main" val="421039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endParaRPr lang="en-AU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 smtClean="0"/>
              <a:t>Respect </a:t>
            </a:r>
            <a:r>
              <a:rPr lang="en-AU" sz="2000" dirty="0"/>
              <a:t>Indigenous peoples’ right to </a:t>
            </a:r>
            <a:r>
              <a:rPr lang="en-AU" sz="2000" b="1" dirty="0"/>
              <a:t>self-</a:t>
            </a:r>
            <a:r>
              <a:rPr lang="en-AU" sz="2000" b="1" dirty="0" smtClean="0"/>
              <a:t>determination</a:t>
            </a:r>
            <a:r>
              <a:rPr lang="en-AU" sz="2000" dirty="0" smtClean="0"/>
              <a:t> 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Respect </a:t>
            </a:r>
            <a:r>
              <a:rPr lang="en-AU" sz="2000" b="1" dirty="0"/>
              <a:t>human dignity</a:t>
            </a:r>
            <a:r>
              <a:rPr lang="en-AU" sz="2000" dirty="0"/>
              <a:t> and </a:t>
            </a:r>
            <a:r>
              <a:rPr lang="en-AU" sz="2000" b="1" dirty="0" smtClean="0"/>
              <a:t>worth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Consider the influence of </a:t>
            </a:r>
            <a:r>
              <a:rPr lang="en-AU" sz="2000" b="1" dirty="0"/>
              <a:t>external political, social and economic contextual</a:t>
            </a:r>
            <a:r>
              <a:rPr lang="en-AU" sz="2000" dirty="0"/>
              <a:t> </a:t>
            </a:r>
            <a:r>
              <a:rPr lang="en-AU" sz="2000" dirty="0" smtClean="0"/>
              <a:t>factors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Actively </a:t>
            </a:r>
            <a:r>
              <a:rPr lang="en-AU" sz="2000" b="1" dirty="0"/>
              <a:t>engage</a:t>
            </a:r>
            <a:r>
              <a:rPr lang="en-AU" sz="2000" dirty="0"/>
              <a:t> the Indigenous community in the </a:t>
            </a:r>
            <a:r>
              <a:rPr lang="en-AU" sz="2000" dirty="0" smtClean="0"/>
              <a:t>evaluation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Respect for </a:t>
            </a:r>
            <a:r>
              <a:rPr lang="en-AU" sz="2000" b="1" dirty="0" smtClean="0"/>
              <a:t>diversity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Respect for </a:t>
            </a:r>
            <a:r>
              <a:rPr lang="en-AU" sz="2000" b="1" dirty="0"/>
              <a:t>cultural </a:t>
            </a:r>
            <a:r>
              <a:rPr lang="en-AU" sz="2000" b="1" dirty="0" smtClean="0"/>
              <a:t>protocols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Respect and support the </a:t>
            </a:r>
            <a:r>
              <a:rPr lang="en-AU" sz="2000" b="1" dirty="0"/>
              <a:t>integration of cultural values, knowledge and belief </a:t>
            </a:r>
            <a:r>
              <a:rPr lang="en-AU" sz="2000" b="1" dirty="0" smtClean="0"/>
              <a:t>systems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Align with a </a:t>
            </a:r>
            <a:r>
              <a:rPr lang="en-AU" sz="2000" b="1" dirty="0"/>
              <a:t>strengths-based, holistic or social/emotional wellbeing </a:t>
            </a:r>
            <a:r>
              <a:rPr lang="en-AU" sz="2000" b="1" dirty="0" smtClean="0"/>
              <a:t>approach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Develop Indigenous </a:t>
            </a:r>
            <a:r>
              <a:rPr lang="en-AU" sz="2000" b="1" dirty="0"/>
              <a:t>capacity</a:t>
            </a:r>
            <a:r>
              <a:rPr lang="en-AU" sz="2000" dirty="0"/>
              <a:t> during the evaluation </a:t>
            </a:r>
            <a:r>
              <a:rPr lang="en-AU" sz="2000" dirty="0" smtClean="0"/>
              <a:t>process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b="1" dirty="0"/>
              <a:t>Trust, respect </a:t>
            </a:r>
            <a:r>
              <a:rPr lang="en-AU" sz="2000" dirty="0"/>
              <a:t>and </a:t>
            </a:r>
            <a:r>
              <a:rPr lang="en-AU" sz="2000" b="1" dirty="0"/>
              <a:t>reciprocity </a:t>
            </a:r>
            <a:r>
              <a:rPr lang="en-AU" sz="2000" dirty="0"/>
              <a:t>characterises the relationship between the evaluators and the Indigenous </a:t>
            </a:r>
            <a:r>
              <a:rPr lang="en-AU" sz="2000" dirty="0" smtClean="0"/>
              <a:t>community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Evaluators demonstrate </a:t>
            </a:r>
            <a:r>
              <a:rPr lang="en-AU" sz="2000" b="1" dirty="0"/>
              <a:t>flexibility</a:t>
            </a:r>
            <a:r>
              <a:rPr lang="en-AU" sz="2000" dirty="0"/>
              <a:t> in carrying out the evaluation such that the evaluation is </a:t>
            </a:r>
            <a:r>
              <a:rPr lang="en-AU" sz="2000" b="1" dirty="0"/>
              <a:t>responsive</a:t>
            </a:r>
            <a:r>
              <a:rPr lang="en-AU" sz="2000" dirty="0"/>
              <a:t> to the needs and issues raised by the Indigenous </a:t>
            </a:r>
            <a:r>
              <a:rPr lang="en-AU" sz="2000" dirty="0" smtClean="0"/>
              <a:t>community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Evaluation contributes to broader </a:t>
            </a:r>
            <a:r>
              <a:rPr lang="en-AU" sz="2000" b="1" dirty="0"/>
              <a:t>social </a:t>
            </a:r>
            <a:r>
              <a:rPr lang="en-AU" sz="2000" b="1" dirty="0" smtClean="0"/>
              <a:t>change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Evaluation projects must be </a:t>
            </a:r>
            <a:r>
              <a:rPr lang="en-AU" sz="2000" b="1" dirty="0"/>
              <a:t>relevant and findings used </a:t>
            </a:r>
            <a:r>
              <a:rPr lang="en-AU" sz="2000" dirty="0"/>
              <a:t>in a way that meet the needs and priorities of the Indigenous </a:t>
            </a:r>
            <a:r>
              <a:rPr lang="en-AU" sz="2000" dirty="0" smtClean="0"/>
              <a:t>community</a:t>
            </a:r>
            <a:endParaRPr lang="en-NZ" sz="2000" dirty="0"/>
          </a:p>
          <a:p>
            <a:pPr marL="457200" lvl="0" indent="-457200">
              <a:buFont typeface="+mj-lt"/>
              <a:buAutoNum type="arabicPeriod"/>
            </a:pPr>
            <a:r>
              <a:rPr lang="en-AU" sz="2000" dirty="0"/>
              <a:t>Guided by, and follow, existing institutional and/or Indigenous </a:t>
            </a:r>
            <a:r>
              <a:rPr lang="en-AU" sz="2000" b="1" dirty="0"/>
              <a:t>codes of research ethics </a:t>
            </a:r>
            <a:r>
              <a:rPr lang="en-AU" sz="2000" dirty="0"/>
              <a:t>or ethical </a:t>
            </a:r>
            <a:r>
              <a:rPr lang="en-AU" sz="2000" dirty="0" smtClean="0"/>
              <a:t>principles</a:t>
            </a:r>
          </a:p>
        </p:txBody>
      </p:sp>
    </p:spTree>
    <p:extLst>
      <p:ext uri="{BB962C8B-B14F-4D97-AF65-F5344CB8AC3E}">
        <p14:creationId xmlns:p14="http://schemas.microsoft.com/office/powerpoint/2010/main" val="3876869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620</Words>
  <Application>Microsoft Macintosh PowerPoint</Application>
  <PresentationFormat>On-screen Show (4:3)</PresentationFormat>
  <Paragraphs>95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Unleashing the potential of evaluation in the Indigenous space:  towards the development of principles to strengthen evaluation practice  </vt:lpstr>
      <vt:lpstr>Aims of the presentation</vt:lpstr>
      <vt:lpstr>Overview</vt:lpstr>
      <vt:lpstr>Rationale</vt:lpstr>
      <vt:lpstr>Rationale</vt:lpstr>
      <vt:lpstr>We asked ourselves:</vt:lpstr>
      <vt:lpstr>A timely question</vt:lpstr>
      <vt:lpstr>Developing the principles</vt:lpstr>
      <vt:lpstr>PowerPoint Presentation</vt:lpstr>
      <vt:lpstr>Considerations to Contextualise Principles</vt:lpstr>
      <vt:lpstr>Brainstorming</vt:lpstr>
      <vt:lpstr>Acknowledgements</vt:lpstr>
    </vt:vector>
  </TitlesOfParts>
  <Company>University of South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</dc:creator>
  <cp:lastModifiedBy>Amohia Boulton</cp:lastModifiedBy>
  <cp:revision>114</cp:revision>
  <cp:lastPrinted>2014-08-29T04:00:33Z</cp:lastPrinted>
  <dcterms:created xsi:type="dcterms:W3CDTF">2013-08-27T03:02:11Z</dcterms:created>
  <dcterms:modified xsi:type="dcterms:W3CDTF">2014-09-17T23:36:58Z</dcterms:modified>
</cp:coreProperties>
</file>