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9"/>
  </p:notesMasterIdLst>
  <p:sldIdLst>
    <p:sldId id="277" r:id="rId2"/>
    <p:sldId id="269" r:id="rId3"/>
    <p:sldId id="287" r:id="rId4"/>
    <p:sldId id="270" r:id="rId5"/>
    <p:sldId id="272" r:id="rId6"/>
    <p:sldId id="257" r:id="rId7"/>
    <p:sldId id="290" r:id="rId8"/>
    <p:sldId id="273" r:id="rId9"/>
    <p:sldId id="276" r:id="rId10"/>
    <p:sldId id="275" r:id="rId11"/>
    <p:sldId id="261" r:id="rId12"/>
    <p:sldId id="259" r:id="rId13"/>
    <p:sldId id="265" r:id="rId14"/>
    <p:sldId id="274" r:id="rId15"/>
    <p:sldId id="263" r:id="rId16"/>
    <p:sldId id="256" r:id="rId17"/>
    <p:sldId id="278" r:id="rId18"/>
    <p:sldId id="279" r:id="rId19"/>
    <p:sldId id="280" r:id="rId20"/>
    <p:sldId id="281" r:id="rId21"/>
    <p:sldId id="282" r:id="rId22"/>
    <p:sldId id="283" r:id="rId23"/>
    <p:sldId id="284" r:id="rId24"/>
    <p:sldId id="285" r:id="rId25"/>
    <p:sldId id="286" r:id="rId26"/>
    <p:sldId id="288" r:id="rId27"/>
    <p:sldId id="289" r:id="rId28"/>
  </p:sldIdLst>
  <p:sldSz cx="9144000" cy="6858000" type="screen4x3"/>
  <p:notesSz cx="6797675" cy="98567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75" autoAdjust="0"/>
  </p:normalViewPr>
  <p:slideViewPr>
    <p:cSldViewPr>
      <p:cViewPr>
        <p:scale>
          <a:sx n="62" d="100"/>
          <a:sy n="62" d="100"/>
        </p:scale>
        <p:origin x="-1134"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2839"/>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0443" y="0"/>
            <a:ext cx="2945659" cy="492839"/>
          </a:xfrm>
          <a:prstGeom prst="rect">
            <a:avLst/>
          </a:prstGeom>
        </p:spPr>
        <p:txBody>
          <a:bodyPr vert="horz" lIns="91440" tIns="45720" rIns="91440" bIns="45720" rtlCol="0"/>
          <a:lstStyle>
            <a:lvl1pPr algn="r">
              <a:defRPr sz="1200"/>
            </a:lvl1pPr>
          </a:lstStyle>
          <a:p>
            <a:fld id="{BC9A2EEF-FE3C-4C76-9193-DB88006FE10D}" type="datetimeFigureOut">
              <a:rPr lang="en-NZ" smtClean="0"/>
              <a:t>31/01/2014</a:t>
            </a:fld>
            <a:endParaRPr lang="en-NZ"/>
          </a:p>
        </p:txBody>
      </p:sp>
      <p:sp>
        <p:nvSpPr>
          <p:cNvPr id="4" name="Slide Image Placeholder 3"/>
          <p:cNvSpPr>
            <a:spLocks noGrp="1" noRot="1" noChangeAspect="1"/>
          </p:cNvSpPr>
          <p:nvPr>
            <p:ph type="sldImg" idx="2"/>
          </p:nvPr>
        </p:nvSpPr>
        <p:spPr>
          <a:xfrm>
            <a:off x="935038" y="739775"/>
            <a:ext cx="4927600" cy="36957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9768" y="4681974"/>
            <a:ext cx="5438140" cy="443555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362238"/>
            <a:ext cx="2945659" cy="492839"/>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0443" y="9362238"/>
            <a:ext cx="2945659" cy="492839"/>
          </a:xfrm>
          <a:prstGeom prst="rect">
            <a:avLst/>
          </a:prstGeom>
        </p:spPr>
        <p:txBody>
          <a:bodyPr vert="horz" lIns="91440" tIns="45720" rIns="91440" bIns="45720" rtlCol="0" anchor="b"/>
          <a:lstStyle>
            <a:lvl1pPr algn="r">
              <a:defRPr sz="1200"/>
            </a:lvl1pPr>
          </a:lstStyle>
          <a:p>
            <a:fld id="{4BC9FA00-0812-4142-A7CA-82553B6A8E1D}" type="slidenum">
              <a:rPr lang="en-NZ" smtClean="0"/>
              <a:t>‹#›</a:t>
            </a:fld>
            <a:endParaRPr lang="en-NZ"/>
          </a:p>
        </p:txBody>
      </p:sp>
    </p:spTree>
    <p:extLst>
      <p:ext uri="{BB962C8B-B14F-4D97-AF65-F5344CB8AC3E}">
        <p14:creationId xmlns:p14="http://schemas.microsoft.com/office/powerpoint/2010/main" val="312726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BC9FA00-0812-4142-A7CA-82553B6A8E1D}" type="slidenum">
              <a:rPr lang="en-NZ" smtClean="0"/>
              <a:t>1</a:t>
            </a:fld>
            <a:endParaRPr lang="en-NZ"/>
          </a:p>
        </p:txBody>
      </p:sp>
    </p:spTree>
    <p:extLst>
      <p:ext uri="{BB962C8B-B14F-4D97-AF65-F5344CB8AC3E}">
        <p14:creationId xmlns:p14="http://schemas.microsoft.com/office/powerpoint/2010/main" val="2306056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NZ"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B25152-C9F8-4AA9-8A70-43BB5A7788A0}" type="slidenum">
              <a:rPr lang="en-NZ" altLang="en-US">
                <a:latin typeface="Calibri" pitchFamily="34" charset="0"/>
              </a:rPr>
              <a:pPr eaLnBrk="1" hangingPunct="1"/>
              <a:t>13</a:t>
            </a:fld>
            <a:endParaRPr lang="en-NZ" altLang="en-US">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Lighten up background colour</a:t>
            </a:r>
            <a:r>
              <a:rPr lang="en-NZ" baseline="0" dirty="0" smtClean="0"/>
              <a:t> in </a:t>
            </a:r>
            <a:r>
              <a:rPr lang="en-NZ" dirty="0" smtClean="0"/>
              <a:t>middle box so easy to read text </a:t>
            </a:r>
            <a:endParaRPr lang="en-NZ" dirty="0"/>
          </a:p>
        </p:txBody>
      </p:sp>
      <p:sp>
        <p:nvSpPr>
          <p:cNvPr id="4" name="Slide Number Placeholder 3"/>
          <p:cNvSpPr>
            <a:spLocks noGrp="1"/>
          </p:cNvSpPr>
          <p:nvPr>
            <p:ph type="sldNum" sz="quarter" idx="10"/>
          </p:nvPr>
        </p:nvSpPr>
        <p:spPr/>
        <p:txBody>
          <a:bodyPr/>
          <a:lstStyle/>
          <a:p>
            <a:fld id="{4BC9FA00-0812-4142-A7CA-82553B6A8E1D}" type="slidenum">
              <a:rPr lang="en-NZ" smtClean="0"/>
              <a:t>15</a:t>
            </a:fld>
            <a:endParaRPr lang="en-NZ"/>
          </a:p>
        </p:txBody>
      </p:sp>
    </p:spTree>
    <p:extLst>
      <p:ext uri="{BB962C8B-B14F-4D97-AF65-F5344CB8AC3E}">
        <p14:creationId xmlns:p14="http://schemas.microsoft.com/office/powerpoint/2010/main" val="2060637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NZ" altLang="en-US" dirty="0" smtClean="0"/>
              <a:t>Stacey can you get these looking even please and consistent with other slides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B25152-C9F8-4AA9-8A70-43BB5A7788A0}" type="slidenum">
              <a:rPr lang="en-NZ" altLang="en-US">
                <a:latin typeface="Calibri" pitchFamily="34" charset="0"/>
              </a:rPr>
              <a:pPr eaLnBrk="1" hangingPunct="1"/>
              <a:t>17</a:t>
            </a:fld>
            <a:endParaRPr lang="en-NZ" altLang="en-US">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NZ"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B25152-C9F8-4AA9-8A70-43BB5A7788A0}" type="slidenum">
              <a:rPr lang="en-NZ" altLang="en-US">
                <a:latin typeface="Calibri" pitchFamily="34" charset="0"/>
              </a:rPr>
              <a:pPr eaLnBrk="1" hangingPunct="1"/>
              <a:t>18</a:t>
            </a:fld>
            <a:endParaRPr lang="en-NZ" altLang="en-US">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NZ"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B25152-C9F8-4AA9-8A70-43BB5A7788A0}" type="slidenum">
              <a:rPr lang="en-NZ" altLang="en-US">
                <a:latin typeface="Calibri" pitchFamily="34" charset="0"/>
              </a:rPr>
              <a:pPr eaLnBrk="1" hangingPunct="1"/>
              <a:t>19</a:t>
            </a:fld>
            <a:endParaRPr lang="en-NZ" altLang="en-US">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NZ"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B25152-C9F8-4AA9-8A70-43BB5A7788A0}" type="slidenum">
              <a:rPr lang="en-NZ" altLang="en-US">
                <a:latin typeface="Calibri" pitchFamily="34" charset="0"/>
              </a:rPr>
              <a:pPr eaLnBrk="1" hangingPunct="1"/>
              <a:t>20</a:t>
            </a:fld>
            <a:endParaRPr lang="en-NZ" altLang="en-US">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NZ"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B25152-C9F8-4AA9-8A70-43BB5A7788A0}" type="slidenum">
              <a:rPr lang="en-NZ" altLang="en-US">
                <a:latin typeface="Calibri" pitchFamily="34" charset="0"/>
              </a:rPr>
              <a:pPr eaLnBrk="1" hangingPunct="1"/>
              <a:t>21</a:t>
            </a:fld>
            <a:endParaRPr lang="en-NZ" altLang="en-US">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NZ"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B25152-C9F8-4AA9-8A70-43BB5A7788A0}" type="slidenum">
              <a:rPr lang="en-NZ" altLang="en-US">
                <a:latin typeface="Calibri" pitchFamily="34" charset="0"/>
              </a:rPr>
              <a:pPr eaLnBrk="1" hangingPunct="1"/>
              <a:t>22</a:t>
            </a:fld>
            <a:endParaRPr lang="en-NZ" altLang="en-US">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NZ" alt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B25152-C9F8-4AA9-8A70-43BB5A7788A0}" type="slidenum">
              <a:rPr lang="en-NZ" altLang="en-US">
                <a:latin typeface="Calibri" pitchFamily="34" charset="0"/>
              </a:rPr>
              <a:pPr eaLnBrk="1" hangingPunct="1"/>
              <a:t>23</a:t>
            </a:fld>
            <a:endParaRPr lang="en-NZ" altLang="en-US">
              <a:latin typeface="Calibri"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NZ" alt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2B25152-C9F8-4AA9-8A70-43BB5A7788A0}" type="slidenum">
              <a:rPr lang="en-NZ" altLang="en-US">
                <a:latin typeface="Calibri" pitchFamily="34" charset="0"/>
              </a:rPr>
              <a:pPr eaLnBrk="1" hangingPunct="1"/>
              <a:t>24</a:t>
            </a:fld>
            <a:endParaRPr lang="en-NZ" altLang="en-US">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BC9FA00-0812-4142-A7CA-82553B6A8E1D}" type="slidenum">
              <a:rPr lang="en-NZ" smtClean="0"/>
              <a:t>2</a:t>
            </a:fld>
            <a:endParaRPr lang="en-NZ"/>
          </a:p>
        </p:txBody>
      </p:sp>
    </p:spTree>
    <p:extLst>
      <p:ext uri="{BB962C8B-B14F-4D97-AF65-F5344CB8AC3E}">
        <p14:creationId xmlns:p14="http://schemas.microsoft.com/office/powerpoint/2010/main" val="172995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This slide needs playing</a:t>
            </a:r>
            <a:r>
              <a:rPr lang="en-NZ" baseline="0" dirty="0" smtClean="0"/>
              <a:t> with </a:t>
            </a:r>
            <a:r>
              <a:rPr lang="en-NZ" baseline="0" smtClean="0"/>
              <a:t>so easy to read </a:t>
            </a:r>
            <a:endParaRPr lang="en-NZ"/>
          </a:p>
        </p:txBody>
      </p:sp>
      <p:sp>
        <p:nvSpPr>
          <p:cNvPr id="4" name="Slide Number Placeholder 3"/>
          <p:cNvSpPr>
            <a:spLocks noGrp="1"/>
          </p:cNvSpPr>
          <p:nvPr>
            <p:ph type="sldNum" sz="quarter" idx="10"/>
          </p:nvPr>
        </p:nvSpPr>
        <p:spPr/>
        <p:txBody>
          <a:bodyPr/>
          <a:lstStyle/>
          <a:p>
            <a:fld id="{4BC9FA00-0812-4142-A7CA-82553B6A8E1D}" type="slidenum">
              <a:rPr lang="en-NZ" smtClean="0"/>
              <a:t>25</a:t>
            </a:fld>
            <a:endParaRPr lang="en-NZ"/>
          </a:p>
        </p:txBody>
      </p:sp>
    </p:spTree>
    <p:extLst>
      <p:ext uri="{BB962C8B-B14F-4D97-AF65-F5344CB8AC3E}">
        <p14:creationId xmlns:p14="http://schemas.microsoft.com/office/powerpoint/2010/main" val="37086642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BC9FA00-0812-4142-A7CA-82553B6A8E1D}" type="slidenum">
              <a:rPr lang="en-NZ" smtClean="0"/>
              <a:t>26</a:t>
            </a:fld>
            <a:endParaRPr lang="en-NZ"/>
          </a:p>
        </p:txBody>
      </p:sp>
    </p:spTree>
    <p:extLst>
      <p:ext uri="{BB962C8B-B14F-4D97-AF65-F5344CB8AC3E}">
        <p14:creationId xmlns:p14="http://schemas.microsoft.com/office/powerpoint/2010/main" val="3708664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BC9FA00-0812-4142-A7CA-82553B6A8E1D}" type="slidenum">
              <a:rPr lang="en-NZ" smtClean="0"/>
              <a:t>3</a:t>
            </a:fld>
            <a:endParaRPr lang="en-NZ"/>
          </a:p>
        </p:txBody>
      </p:sp>
    </p:spTree>
    <p:extLst>
      <p:ext uri="{BB962C8B-B14F-4D97-AF65-F5344CB8AC3E}">
        <p14:creationId xmlns:p14="http://schemas.microsoft.com/office/powerpoint/2010/main" val="2306056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Maybe an image of a road – going someplace or journey</a:t>
            </a:r>
            <a:r>
              <a:rPr lang="en-NZ" baseline="0" dirty="0" smtClean="0"/>
              <a:t> </a:t>
            </a:r>
            <a:endParaRPr lang="en-NZ" dirty="0"/>
          </a:p>
        </p:txBody>
      </p:sp>
      <p:sp>
        <p:nvSpPr>
          <p:cNvPr id="4" name="Slide Number Placeholder 3"/>
          <p:cNvSpPr>
            <a:spLocks noGrp="1"/>
          </p:cNvSpPr>
          <p:nvPr>
            <p:ph type="sldNum" sz="quarter" idx="10"/>
          </p:nvPr>
        </p:nvSpPr>
        <p:spPr/>
        <p:txBody>
          <a:bodyPr/>
          <a:lstStyle/>
          <a:p>
            <a:fld id="{4BC9FA00-0812-4142-A7CA-82553B6A8E1D}" type="slidenum">
              <a:rPr lang="en-NZ" smtClean="0"/>
              <a:t>4</a:t>
            </a:fld>
            <a:endParaRPr lang="en-NZ"/>
          </a:p>
        </p:txBody>
      </p:sp>
    </p:spTree>
    <p:extLst>
      <p:ext uri="{BB962C8B-B14F-4D97-AF65-F5344CB8AC3E}">
        <p14:creationId xmlns:p14="http://schemas.microsoft.com/office/powerpoint/2010/main" val="2306056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200" kern="1200" dirty="0" smtClean="0">
                <a:solidFill>
                  <a:schemeClr val="tx1"/>
                </a:solidFill>
                <a:latin typeface="+mn-lt"/>
                <a:ea typeface="+mn-ea"/>
                <a:cs typeface="+mn-cs"/>
              </a:rPr>
              <a:t>Remove picture and heading </a:t>
            </a:r>
          </a:p>
        </p:txBody>
      </p:sp>
      <p:sp>
        <p:nvSpPr>
          <p:cNvPr id="4" name="Slide Number Placeholder 3"/>
          <p:cNvSpPr>
            <a:spLocks noGrp="1"/>
          </p:cNvSpPr>
          <p:nvPr>
            <p:ph type="sldNum" sz="quarter" idx="10"/>
          </p:nvPr>
        </p:nvSpPr>
        <p:spPr/>
        <p:txBody>
          <a:bodyPr/>
          <a:lstStyle/>
          <a:p>
            <a:fld id="{223E8CFD-40D3-45D4-B124-2D720FAF9D7F}" type="slidenum">
              <a:rPr lang="en-NZ" smtClean="0"/>
              <a:pPr/>
              <a:t>5</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NZ" altLang="en-US" dirty="0"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F7F088E-8BC5-427C-A325-6E15849750A6}" type="slidenum">
              <a:rPr lang="en-NZ" altLang="en-US">
                <a:latin typeface="Calibri" pitchFamily="34" charset="0"/>
              </a:rPr>
              <a:pPr eaLnBrk="1" hangingPunct="1"/>
              <a:t>6</a:t>
            </a:fld>
            <a:endParaRPr lang="en-NZ" altLang="en-US">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NZ" altLang="en-US" dirty="0"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F7F088E-8BC5-427C-A325-6E15849750A6}" type="slidenum">
              <a:rPr lang="en-NZ" altLang="en-US">
                <a:latin typeface="Calibri" pitchFamily="34" charset="0"/>
              </a:rPr>
              <a:pPr eaLnBrk="1" hangingPunct="1"/>
              <a:t>7</a:t>
            </a:fld>
            <a:endParaRPr lang="en-NZ" altLang="en-US">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23E8CFD-40D3-45D4-B124-2D720FAF9D7F}" type="slidenum">
              <a:rPr lang="en-NZ" smtClean="0"/>
              <a:pPr/>
              <a:t>11</a:t>
            </a:fld>
            <a:endParaRPr lang="en-N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NZ" altLang="en-US" dirty="0" smtClean="0"/>
          </a:p>
          <a:p>
            <a:pPr eaLnBrk="1" hangingPunct="1">
              <a:spcBef>
                <a:spcPct val="0"/>
              </a:spcBef>
            </a:pPr>
            <a:endParaRPr lang="en-NZ" altLang="en-US" dirty="0" smtClean="0"/>
          </a:p>
          <a:p>
            <a:pPr eaLnBrk="1" hangingPunct="1">
              <a:spcBef>
                <a:spcPct val="0"/>
              </a:spcBef>
            </a:pPr>
            <a:endParaRPr lang="en-NZ" altLang="en-US" dirty="0" smtClean="0"/>
          </a:p>
          <a:p>
            <a:pPr eaLnBrk="1" hangingPunct="1">
              <a:spcBef>
                <a:spcPct val="0"/>
              </a:spcBef>
            </a:pPr>
            <a:endParaRPr lang="en-NZ" altLang="en-US" dirty="0"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7EC1CAE-C3D3-4757-8215-A6C2FE0B7CAC}" type="slidenum">
              <a:rPr lang="en-NZ" altLang="en-US">
                <a:latin typeface="Calibri" pitchFamily="34" charset="0"/>
              </a:rPr>
              <a:pPr eaLnBrk="1" hangingPunct="1"/>
              <a:t>12</a:t>
            </a:fld>
            <a:endParaRPr lang="en-NZ" altLang="en-US">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06020"/>
            <a:ext cx="6172199" cy="2251579"/>
          </a:xfrm>
        </p:spPr>
        <p:txBody>
          <a:bodyPr lIns="0" rIns="0" anchor="t">
            <a:noAutofit/>
          </a:bodyPr>
          <a:lstStyle>
            <a:lvl1pPr>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066800" y="3905864"/>
            <a:ext cx="6172200" cy="1123336"/>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5D0A68E6-D5E5-49C5-BDC5-674FB96F4624}" type="datetimeFigureOut">
              <a:rPr lang="en-NZ" smtClean="0"/>
              <a:t>31/01/2014</a:t>
            </a:fld>
            <a:endParaRPr lang="en-NZ"/>
          </a:p>
        </p:txBody>
      </p:sp>
      <p:sp>
        <p:nvSpPr>
          <p:cNvPr id="8" name="Slide Number Placeholder 7"/>
          <p:cNvSpPr>
            <a:spLocks noGrp="1"/>
          </p:cNvSpPr>
          <p:nvPr>
            <p:ph type="sldNum" sz="quarter" idx="11"/>
          </p:nvPr>
        </p:nvSpPr>
        <p:spPr/>
        <p:txBody>
          <a:bodyPr/>
          <a:lstStyle/>
          <a:p>
            <a:fld id="{87E4D6A5-4B2B-48C7-92C0-D6BF53E5BE9B}" type="slidenum">
              <a:rPr lang="en-NZ" smtClean="0"/>
              <a:t>‹#›</a:t>
            </a:fld>
            <a:endParaRPr lang="en-NZ"/>
          </a:p>
        </p:txBody>
      </p:sp>
      <p:sp>
        <p:nvSpPr>
          <p:cNvPr id="9" name="Footer Placeholder 8"/>
          <p:cNvSpPr>
            <a:spLocks noGrp="1"/>
          </p:cNvSpPr>
          <p:nvPr>
            <p:ph type="ftr" sz="quarter" idx="12"/>
          </p:nvPr>
        </p:nvSpPr>
        <p:spPr/>
        <p:txBody>
          <a:bodyPr/>
          <a:lstStyle/>
          <a:p>
            <a:endParaRPr lang="en-NZ"/>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4400" y="1554480"/>
            <a:ext cx="4222308" cy="38862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0A68E6-D5E5-49C5-BDC5-674FB96F4624}" type="datetimeFigureOut">
              <a:rPr lang="en-NZ" smtClean="0"/>
              <a:t>31/01/2014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7E4D6A5-4B2B-48C7-92C0-D6BF53E5BE9B}"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9848" y="1554480"/>
            <a:ext cx="2075688" cy="3886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6432" y="1554480"/>
            <a:ext cx="4224528" cy="3886200"/>
          </a:xfrm>
        </p:spPr>
        <p:txBody>
          <a:bodyPr vert="eaVe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0A68E6-D5E5-49C5-BDC5-674FB96F4624}" type="datetimeFigureOut">
              <a:rPr lang="en-NZ" smtClean="0"/>
              <a:t>31/01/2014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7E4D6A5-4B2B-48C7-92C0-D6BF53E5BE9B}"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3456432" y="1545336"/>
            <a:ext cx="4224528"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5D0A68E6-D5E5-49C5-BDC5-674FB96F4624}" type="datetimeFigureOut">
              <a:rPr lang="en-NZ" smtClean="0"/>
              <a:t>31/01/2014</a:t>
            </a:fld>
            <a:endParaRPr lang="en-NZ"/>
          </a:p>
        </p:txBody>
      </p:sp>
      <p:sp>
        <p:nvSpPr>
          <p:cNvPr id="10" name="Slide Number Placeholder 9"/>
          <p:cNvSpPr>
            <a:spLocks noGrp="1"/>
          </p:cNvSpPr>
          <p:nvPr>
            <p:ph type="sldNum" sz="quarter" idx="15"/>
          </p:nvPr>
        </p:nvSpPr>
        <p:spPr/>
        <p:txBody>
          <a:bodyPr/>
          <a:lstStyle/>
          <a:p>
            <a:fld id="{87E4D6A5-4B2B-48C7-92C0-D6BF53E5BE9B}" type="slidenum">
              <a:rPr lang="en-NZ" smtClean="0"/>
              <a:t>‹#›</a:t>
            </a:fld>
            <a:endParaRPr lang="en-NZ"/>
          </a:p>
        </p:txBody>
      </p:sp>
      <p:sp>
        <p:nvSpPr>
          <p:cNvPr id="11" name="Footer Placeholder 10"/>
          <p:cNvSpPr>
            <a:spLocks noGrp="1"/>
          </p:cNvSpPr>
          <p:nvPr>
            <p:ph type="ftr" sz="quarter" idx="16"/>
          </p:nvPr>
        </p:nvSpPr>
        <p:spPr/>
        <p:txBody>
          <a:bodyPr/>
          <a:lstStyle/>
          <a:p>
            <a:endParaRPr lang="en-NZ"/>
          </a:p>
        </p:txBody>
      </p:sp>
      <p:sp>
        <p:nvSpPr>
          <p:cNvPr id="12" name="Title 11"/>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9848" y="1472184"/>
            <a:ext cx="6172200" cy="2130552"/>
          </a:xfrm>
        </p:spPr>
        <p:txBody>
          <a:bodyPr anchor="t">
            <a:noAutofit/>
          </a:bodyPr>
          <a:lstStyle>
            <a:lvl1pPr algn="l">
              <a:defRPr sz="48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1069848" y="3886200"/>
            <a:ext cx="6172200" cy="9144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D0A68E6-D5E5-49C5-BDC5-674FB96F4624}" type="datetimeFigureOut">
              <a:rPr lang="en-NZ" smtClean="0"/>
              <a:t>31/01/2014</a:t>
            </a:fld>
            <a:endParaRPr lang="en-NZ"/>
          </a:p>
        </p:txBody>
      </p:sp>
      <p:sp>
        <p:nvSpPr>
          <p:cNvPr id="8" name="Slide Number Placeholder 7"/>
          <p:cNvSpPr>
            <a:spLocks noGrp="1"/>
          </p:cNvSpPr>
          <p:nvPr>
            <p:ph type="sldNum" sz="quarter" idx="11"/>
          </p:nvPr>
        </p:nvSpPr>
        <p:spPr/>
        <p:txBody>
          <a:bodyPr/>
          <a:lstStyle/>
          <a:p>
            <a:fld id="{87E4D6A5-4B2B-48C7-92C0-D6BF53E5BE9B}" type="slidenum">
              <a:rPr lang="en-NZ" smtClean="0"/>
              <a:t>‹#›</a:t>
            </a:fld>
            <a:endParaRPr lang="en-NZ"/>
          </a:p>
        </p:txBody>
      </p:sp>
      <p:sp>
        <p:nvSpPr>
          <p:cNvPr id="9" name="Footer Placeholder 8"/>
          <p:cNvSpPr>
            <a:spLocks noGrp="1"/>
          </p:cNvSpPr>
          <p:nvPr>
            <p:ph type="ftr" sz="quarter" idx="12"/>
          </p:nvPr>
        </p:nvSpPr>
        <p:spPr/>
        <p:txBody>
          <a:bodyPr/>
          <a:lstStyle/>
          <a:p>
            <a:endParaRPr lang="en-NZ"/>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6325" cy="1066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486998" y="1915859"/>
            <a:ext cx="3646966" cy="288142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6754" y="1915881"/>
            <a:ext cx="3639311" cy="2881398"/>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0"/>
          </p:nvPr>
        </p:nvSpPr>
        <p:spPr/>
        <p:txBody>
          <a:bodyPr/>
          <a:lstStyle/>
          <a:p>
            <a:fld id="{5D0A68E6-D5E5-49C5-BDC5-674FB96F4624}" type="datetimeFigureOut">
              <a:rPr lang="en-NZ" smtClean="0"/>
              <a:t>31/01/2014</a:t>
            </a:fld>
            <a:endParaRPr lang="en-NZ"/>
          </a:p>
        </p:txBody>
      </p:sp>
      <p:sp>
        <p:nvSpPr>
          <p:cNvPr id="10" name="Slide Number Placeholder 9"/>
          <p:cNvSpPr>
            <a:spLocks noGrp="1"/>
          </p:cNvSpPr>
          <p:nvPr>
            <p:ph type="sldNum" sz="quarter" idx="11"/>
          </p:nvPr>
        </p:nvSpPr>
        <p:spPr/>
        <p:txBody>
          <a:bodyPr/>
          <a:lstStyle/>
          <a:p>
            <a:fld id="{87E4D6A5-4B2B-48C7-92C0-D6BF53E5BE9B}" type="slidenum">
              <a:rPr lang="en-NZ" smtClean="0"/>
              <a:t>‹#›</a:t>
            </a:fld>
            <a:endParaRPr lang="en-NZ"/>
          </a:p>
        </p:txBody>
      </p:sp>
      <p:sp>
        <p:nvSpPr>
          <p:cNvPr id="11" name="Footer Placeholder 10"/>
          <p:cNvSpPr>
            <a:spLocks noGrp="1"/>
          </p:cNvSpPr>
          <p:nvPr>
            <p:ph type="ftr" sz="quarter" idx="12"/>
          </p:nvPr>
        </p:nvSpPr>
        <p:spPr>
          <a:xfrm>
            <a:off x="493776" y="6356350"/>
            <a:ext cx="5102352" cy="365125"/>
          </a:xfrm>
        </p:spPr>
        <p:txBody>
          <a:bodyPr/>
          <a:lstStyle/>
          <a:p>
            <a:endParaRPr lang="en-NZ"/>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5734" cy="1066799"/>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95301" y="1916113"/>
            <a:ext cx="3638550"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860676"/>
            <a:ext cx="3638550" cy="28828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2625" y="1916113"/>
            <a:ext cx="3660775"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92626" y="2860676"/>
            <a:ext cx="3651250" cy="2882900"/>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0"/>
          </p:nvPr>
        </p:nvSpPr>
        <p:spPr/>
        <p:txBody>
          <a:bodyPr/>
          <a:lstStyle/>
          <a:p>
            <a:fld id="{5D0A68E6-D5E5-49C5-BDC5-674FB96F4624}" type="datetimeFigureOut">
              <a:rPr lang="en-NZ" smtClean="0"/>
              <a:t>31/01/2014</a:t>
            </a:fld>
            <a:endParaRPr lang="en-NZ"/>
          </a:p>
        </p:txBody>
      </p:sp>
      <p:sp>
        <p:nvSpPr>
          <p:cNvPr id="11" name="Slide Number Placeholder 10"/>
          <p:cNvSpPr>
            <a:spLocks noGrp="1"/>
          </p:cNvSpPr>
          <p:nvPr>
            <p:ph type="sldNum" sz="quarter" idx="11"/>
          </p:nvPr>
        </p:nvSpPr>
        <p:spPr/>
        <p:txBody>
          <a:bodyPr/>
          <a:lstStyle/>
          <a:p>
            <a:fld id="{87E4D6A5-4B2B-48C7-92C0-D6BF53E5BE9B}" type="slidenum">
              <a:rPr lang="en-NZ" smtClean="0"/>
              <a:t>‹#›</a:t>
            </a:fld>
            <a:endParaRPr lang="en-NZ"/>
          </a:p>
        </p:txBody>
      </p:sp>
      <p:sp>
        <p:nvSpPr>
          <p:cNvPr id="12" name="Footer Placeholder 11"/>
          <p:cNvSpPr>
            <a:spLocks noGrp="1"/>
          </p:cNvSpPr>
          <p:nvPr>
            <p:ph type="ftr" sz="quarter" idx="12"/>
          </p:nvPr>
        </p:nvSpPr>
        <p:spPr>
          <a:xfrm>
            <a:off x="493776" y="6356350"/>
            <a:ext cx="5102352" cy="365125"/>
          </a:xfrm>
        </p:spPr>
        <p:txBody>
          <a:bodyPr/>
          <a:lstStyle/>
          <a:p>
            <a:endParaRPr lang="en-NZ"/>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162800" y="1551543"/>
            <a:ext cx="1828800" cy="365125"/>
          </a:xfrm>
        </p:spPr>
        <p:txBody>
          <a:bodyPr/>
          <a:lstStyle/>
          <a:p>
            <a:fld id="{5D0A68E6-D5E5-49C5-BDC5-674FB96F4624}" type="datetimeFigureOut">
              <a:rPr lang="en-NZ" smtClean="0"/>
              <a:t>31/01/2014</a:t>
            </a:fld>
            <a:endParaRPr lang="en-NZ"/>
          </a:p>
        </p:txBody>
      </p:sp>
      <p:sp>
        <p:nvSpPr>
          <p:cNvPr id="5" name="Title 4"/>
          <p:cNvSpPr>
            <a:spLocks noGrp="1"/>
          </p:cNvSpPr>
          <p:nvPr>
            <p:ph type="title"/>
          </p:nvPr>
        </p:nvSpPr>
        <p:spPr/>
        <p:txBody>
          <a:bodyPr/>
          <a:lstStyle/>
          <a:p>
            <a:r>
              <a:rPr lang="en-US" smtClean="0"/>
              <a:t>Click to edit Master title style</a:t>
            </a:r>
            <a:endParaRPr lang="en-US" dirty="0"/>
          </a:p>
        </p:txBody>
      </p:sp>
      <p:sp>
        <p:nvSpPr>
          <p:cNvPr id="4" name="Slide Number Placeholder 3"/>
          <p:cNvSpPr>
            <a:spLocks noGrp="1"/>
          </p:cNvSpPr>
          <p:nvPr>
            <p:ph type="sldNum" sz="quarter" idx="11"/>
          </p:nvPr>
        </p:nvSpPr>
        <p:spPr/>
        <p:txBody>
          <a:bodyPr/>
          <a:lstStyle/>
          <a:p>
            <a:fld id="{87E4D6A5-4B2B-48C7-92C0-D6BF53E5BE9B}" type="slidenum">
              <a:rPr lang="en-NZ" smtClean="0"/>
              <a:t>‹#›</a:t>
            </a:fld>
            <a:endParaRPr lang="en-NZ"/>
          </a:p>
        </p:txBody>
      </p:sp>
      <p:sp>
        <p:nvSpPr>
          <p:cNvPr id="6" name="Footer Placeholder 5"/>
          <p:cNvSpPr>
            <a:spLocks noGrp="1"/>
          </p:cNvSpPr>
          <p:nvPr>
            <p:ph type="ftr" sz="quarter" idx="12"/>
          </p:nvPr>
        </p:nvSpPr>
        <p:spPr/>
        <p:txBody>
          <a:bodyPr/>
          <a:lstStyle/>
          <a:p>
            <a:endParaRPr lang="en-NZ"/>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0A68E6-D5E5-49C5-BDC5-674FB96F4624}" type="datetimeFigureOut">
              <a:rPr lang="en-NZ" smtClean="0"/>
              <a:t>31/01/2014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87E4D6A5-4B2B-48C7-92C0-D6BF53E5BE9B}"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489450" y="1920876"/>
            <a:ext cx="3654425" cy="2889249"/>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93776" y="606425"/>
            <a:ext cx="3629025" cy="1041400"/>
          </a:xfrm>
        </p:spPr>
        <p:txBody>
          <a:bodyPr anchor="t">
            <a:normAutofit/>
          </a:bodyPr>
          <a:lstStyle>
            <a:lvl1pPr algn="l">
              <a:defRPr sz="18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 y="1920875"/>
            <a:ext cx="3629025" cy="18129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D0A68E6-D5E5-49C5-BDC5-674FB96F4624}" type="datetimeFigureOut">
              <a:rPr lang="en-NZ" smtClean="0"/>
              <a:t>31/01/2014</a:t>
            </a:fld>
            <a:endParaRPr lang="en-NZ"/>
          </a:p>
        </p:txBody>
      </p:sp>
      <p:sp>
        <p:nvSpPr>
          <p:cNvPr id="9" name="Slide Number Placeholder 8"/>
          <p:cNvSpPr>
            <a:spLocks noGrp="1"/>
          </p:cNvSpPr>
          <p:nvPr>
            <p:ph type="sldNum" sz="quarter" idx="11"/>
          </p:nvPr>
        </p:nvSpPr>
        <p:spPr/>
        <p:txBody>
          <a:bodyPr/>
          <a:lstStyle/>
          <a:p>
            <a:fld id="{87E4D6A5-4B2B-48C7-92C0-D6BF53E5BE9B}" type="slidenum">
              <a:rPr lang="en-NZ" smtClean="0"/>
              <a:t>‹#›</a:t>
            </a:fld>
            <a:endParaRPr lang="en-NZ"/>
          </a:p>
        </p:txBody>
      </p:sp>
      <p:sp>
        <p:nvSpPr>
          <p:cNvPr id="10" name="Footer Placeholder 9"/>
          <p:cNvSpPr>
            <a:spLocks noGrp="1"/>
          </p:cNvSpPr>
          <p:nvPr>
            <p:ph type="ftr" sz="quarter" idx="12"/>
          </p:nvPr>
        </p:nvSpPr>
        <p:spPr>
          <a:xfrm>
            <a:off x="493776" y="6356350"/>
            <a:ext cx="5102352" cy="365125"/>
          </a:xfrm>
        </p:spPr>
        <p:txBody>
          <a:bodyPr/>
          <a:lstStyle/>
          <a:p>
            <a:endParaRPr lang="en-NZ"/>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0074"/>
            <a:ext cx="2074862" cy="1981201"/>
          </a:xfrm>
          <a:ln>
            <a:noFill/>
          </a:ln>
        </p:spPr>
        <p:txBody>
          <a:bodyPr anchor="t">
            <a:normAutofit/>
          </a:bodyPr>
          <a:lstStyle>
            <a:lvl1pPr algn="l">
              <a:defRPr sz="1800" b="0"/>
            </a:lvl1pPr>
          </a:lstStyle>
          <a:p>
            <a:r>
              <a:rPr lang="en-US" smtClean="0"/>
              <a:t>Click to edit Master title style</a:t>
            </a:r>
            <a:endParaRPr lang="en-US" dirty="0"/>
          </a:p>
        </p:txBody>
      </p:sp>
      <p:sp>
        <p:nvSpPr>
          <p:cNvPr id="3" name="Picture Placeholder 2"/>
          <p:cNvSpPr>
            <a:spLocks noGrp="1"/>
          </p:cNvSpPr>
          <p:nvPr>
            <p:ph type="pic" idx="1"/>
          </p:nvPr>
        </p:nvSpPr>
        <p:spPr>
          <a:xfrm>
            <a:off x="2963862" y="1650999"/>
            <a:ext cx="5627687" cy="42207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963862" y="614363"/>
            <a:ext cx="3741738" cy="909637"/>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D0A68E6-D5E5-49C5-BDC5-674FB96F4624}" type="datetimeFigureOut">
              <a:rPr lang="en-NZ" smtClean="0"/>
              <a:t>31/01/2014</a:t>
            </a:fld>
            <a:endParaRPr lang="en-NZ"/>
          </a:p>
        </p:txBody>
      </p:sp>
      <p:sp>
        <p:nvSpPr>
          <p:cNvPr id="9" name="Slide Number Placeholder 8"/>
          <p:cNvSpPr>
            <a:spLocks noGrp="1"/>
          </p:cNvSpPr>
          <p:nvPr>
            <p:ph type="sldNum" sz="quarter" idx="11"/>
          </p:nvPr>
        </p:nvSpPr>
        <p:spPr/>
        <p:txBody>
          <a:bodyPr/>
          <a:lstStyle/>
          <a:p>
            <a:fld id="{87E4D6A5-4B2B-48C7-92C0-D6BF53E5BE9B}" type="slidenum">
              <a:rPr lang="en-NZ" smtClean="0"/>
              <a:t>‹#›</a:t>
            </a:fld>
            <a:endParaRPr lang="en-NZ"/>
          </a:p>
        </p:txBody>
      </p:sp>
      <p:sp>
        <p:nvSpPr>
          <p:cNvPr id="10" name="Footer Placeholder 9"/>
          <p:cNvSpPr>
            <a:spLocks noGrp="1"/>
          </p:cNvSpPr>
          <p:nvPr>
            <p:ph type="ftr" sz="quarter" idx="12"/>
          </p:nvPr>
        </p:nvSpPr>
        <p:spPr>
          <a:xfrm>
            <a:off x="493776" y="6356350"/>
            <a:ext cx="5102352" cy="365125"/>
          </a:xfrm>
        </p:spPr>
        <p:txBody>
          <a:bodyPr/>
          <a:lstStyle/>
          <a:p>
            <a:endParaRPr lang="en-NZ"/>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1554480"/>
            <a:ext cx="2073348" cy="197946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454400" y="1547036"/>
            <a:ext cx="4222308" cy="38862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189468"/>
            <a:ext cx="1828800"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5D0A68E6-D5E5-49C5-BDC5-674FB96F4624}" type="datetimeFigureOut">
              <a:rPr lang="en-NZ" smtClean="0"/>
              <a:t>31/01/2014</a:t>
            </a:fld>
            <a:endParaRPr lang="en-NZ"/>
          </a:p>
        </p:txBody>
      </p:sp>
      <p:sp>
        <p:nvSpPr>
          <p:cNvPr id="5" name="Footer Placeholder 4"/>
          <p:cNvSpPr>
            <a:spLocks noGrp="1"/>
          </p:cNvSpPr>
          <p:nvPr>
            <p:ph type="ftr" sz="quarter" idx="3"/>
          </p:nvPr>
        </p:nvSpPr>
        <p:spPr>
          <a:xfrm>
            <a:off x="1069848" y="6356350"/>
            <a:ext cx="5102352" cy="365125"/>
          </a:xfrm>
          <a:prstGeom prst="rect">
            <a:avLst/>
          </a:prstGeom>
        </p:spPr>
        <p:txBody>
          <a:bodyPr vert="horz" lIns="91440" tIns="45720" rIns="91440" bIns="45720" rtlCol="0" anchor="t"/>
          <a:lstStyle>
            <a:lvl1pPr algn="l">
              <a:defRPr sz="1200">
                <a:solidFill>
                  <a:schemeClr val="tx1"/>
                </a:solidFill>
              </a:defRPr>
            </a:lvl1pPr>
          </a:lstStyle>
          <a:p>
            <a:endParaRPr lang="en-NZ"/>
          </a:p>
        </p:txBody>
      </p:sp>
      <p:sp>
        <p:nvSpPr>
          <p:cNvPr id="6" name="Slide Number Placeholder 5"/>
          <p:cNvSpPr>
            <a:spLocks noGrp="1"/>
          </p:cNvSpPr>
          <p:nvPr>
            <p:ph type="sldNum" sz="quarter" idx="4"/>
          </p:nvPr>
        </p:nvSpPr>
        <p:spPr>
          <a:xfrm>
            <a:off x="7159752" y="6356350"/>
            <a:ext cx="1137684"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87E4D6A5-4B2B-48C7-92C0-D6BF53E5BE9B}"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332655"/>
            <a:ext cx="8496944" cy="6555641"/>
          </a:xfrm>
          <a:prstGeom prst="rect">
            <a:avLst/>
          </a:prstGeom>
        </p:spPr>
        <p:txBody>
          <a:bodyPr wrap="square">
            <a:spAutoFit/>
          </a:bodyPr>
          <a:lstStyle/>
          <a:p>
            <a:pPr algn="ctr"/>
            <a:r>
              <a:rPr lang="en-NZ" sz="2800" dirty="0" smtClean="0">
                <a:solidFill>
                  <a:schemeClr val="bg1">
                    <a:lumMod val="50000"/>
                  </a:schemeClr>
                </a:solidFill>
              </a:rPr>
              <a:t>WHĀNAU ORA  </a:t>
            </a:r>
          </a:p>
          <a:p>
            <a:pPr algn="ctr"/>
            <a:r>
              <a:rPr lang="en-NZ" sz="2800" dirty="0" smtClean="0">
                <a:solidFill>
                  <a:schemeClr val="bg1">
                    <a:lumMod val="50000"/>
                  </a:schemeClr>
                </a:solidFill>
              </a:rPr>
              <a:t>WHAT DOES IT MEAN IN PRACTICE ?</a:t>
            </a:r>
          </a:p>
          <a:p>
            <a:pPr algn="ctr"/>
            <a:endParaRPr lang="en-NZ" sz="2800" dirty="0">
              <a:solidFill>
                <a:schemeClr val="bg1"/>
              </a:solidFill>
              <a:latin typeface="Calibri" panose="020F0502020204030204" pitchFamily="34" charset="0"/>
            </a:endParaRPr>
          </a:p>
          <a:p>
            <a:pPr algn="ctr"/>
            <a:endParaRPr lang="en-NZ" sz="2800" dirty="0" smtClean="0">
              <a:solidFill>
                <a:schemeClr val="bg1"/>
              </a:solidFill>
              <a:latin typeface="Calibri" panose="020F0502020204030204" pitchFamily="34" charset="0"/>
            </a:endParaRPr>
          </a:p>
          <a:p>
            <a:pPr algn="ctr"/>
            <a:endParaRPr lang="en-NZ" sz="2800" dirty="0" smtClean="0">
              <a:solidFill>
                <a:schemeClr val="bg1"/>
              </a:solidFill>
              <a:latin typeface="Calibri" panose="020F0502020204030204" pitchFamily="34" charset="0"/>
            </a:endParaRPr>
          </a:p>
          <a:p>
            <a:pPr algn="ctr"/>
            <a:endParaRPr lang="en-NZ" sz="2800" dirty="0">
              <a:solidFill>
                <a:schemeClr val="bg1"/>
              </a:solidFill>
              <a:latin typeface="Calibri" panose="020F0502020204030204" pitchFamily="34" charset="0"/>
            </a:endParaRPr>
          </a:p>
          <a:p>
            <a:pPr algn="ctr"/>
            <a:endParaRPr lang="en-NZ" sz="2800" dirty="0" smtClean="0">
              <a:solidFill>
                <a:schemeClr val="bg1"/>
              </a:solidFill>
              <a:latin typeface="Calibri" panose="020F0502020204030204" pitchFamily="34" charset="0"/>
            </a:endParaRPr>
          </a:p>
          <a:p>
            <a:pPr algn="ctr"/>
            <a:endParaRPr lang="en-NZ" sz="2800" dirty="0">
              <a:solidFill>
                <a:schemeClr val="bg1"/>
              </a:solidFill>
              <a:latin typeface="Calibri" panose="020F0502020204030204" pitchFamily="34" charset="0"/>
            </a:endParaRPr>
          </a:p>
          <a:p>
            <a:pPr algn="ctr"/>
            <a:endParaRPr lang="en-NZ" sz="2800" dirty="0" smtClean="0">
              <a:solidFill>
                <a:schemeClr val="bg1"/>
              </a:solidFill>
              <a:latin typeface="Calibri" panose="020F0502020204030204" pitchFamily="34" charset="0"/>
            </a:endParaRPr>
          </a:p>
          <a:p>
            <a:pPr algn="ctr"/>
            <a:endParaRPr lang="en-NZ" sz="2800" dirty="0">
              <a:solidFill>
                <a:schemeClr val="bg1"/>
              </a:solidFill>
              <a:latin typeface="Calibri" panose="020F0502020204030204" pitchFamily="34" charset="0"/>
            </a:endParaRPr>
          </a:p>
          <a:p>
            <a:pPr algn="ctr"/>
            <a:endParaRPr lang="en-NZ" sz="2800" dirty="0" smtClean="0">
              <a:solidFill>
                <a:schemeClr val="bg1"/>
              </a:solidFill>
              <a:latin typeface="Calibri" panose="020F0502020204030204" pitchFamily="34" charset="0"/>
            </a:endParaRPr>
          </a:p>
          <a:p>
            <a:pPr algn="ctr"/>
            <a:endParaRPr lang="en-NZ" sz="2800" dirty="0">
              <a:solidFill>
                <a:schemeClr val="bg1"/>
              </a:solidFill>
              <a:latin typeface="Calibri" panose="020F0502020204030204" pitchFamily="34" charset="0"/>
            </a:endParaRPr>
          </a:p>
          <a:p>
            <a:pPr algn="ctr"/>
            <a:r>
              <a:rPr lang="en-NZ" sz="2800" dirty="0" smtClean="0">
                <a:solidFill>
                  <a:schemeClr val="bg1">
                    <a:lumMod val="50000"/>
                  </a:schemeClr>
                </a:solidFill>
              </a:rPr>
              <a:t>Dr Heather Gifford</a:t>
            </a:r>
          </a:p>
          <a:p>
            <a:pPr algn="ctr"/>
            <a:r>
              <a:rPr lang="en-NZ" sz="2800" dirty="0" smtClean="0">
                <a:solidFill>
                  <a:schemeClr val="bg1">
                    <a:lumMod val="50000"/>
                  </a:schemeClr>
                </a:solidFill>
              </a:rPr>
              <a:t>HSRAANZ</a:t>
            </a:r>
          </a:p>
          <a:p>
            <a:pPr algn="ctr"/>
            <a:r>
              <a:rPr lang="en-NZ" sz="2800" dirty="0" smtClean="0">
                <a:solidFill>
                  <a:schemeClr val="bg1">
                    <a:lumMod val="50000"/>
                  </a:schemeClr>
                </a:solidFill>
              </a:rPr>
              <a:t>Dec 2013 </a:t>
            </a:r>
            <a:endParaRPr lang="en-NZ" sz="2800" dirty="0">
              <a:solidFill>
                <a:schemeClr val="bg1">
                  <a:lumMod val="50000"/>
                </a:schemeClr>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21836" y="1412776"/>
            <a:ext cx="5300328" cy="3975246"/>
          </a:xfrm>
          <a:prstGeom prst="rect">
            <a:avLst/>
          </a:prstGeom>
        </p:spPr>
      </p:pic>
    </p:spTree>
    <p:extLst>
      <p:ext uri="{BB962C8B-B14F-4D97-AF65-F5344CB8AC3E}">
        <p14:creationId xmlns:p14="http://schemas.microsoft.com/office/powerpoint/2010/main" val="103489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123728" y="1096405"/>
            <a:ext cx="1684020" cy="172212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NZ" sz="1400" b="1" dirty="0">
                <a:solidFill>
                  <a:schemeClr val="bg1">
                    <a:lumMod val="50000"/>
                  </a:schemeClr>
                </a:solidFill>
                <a:effectLst/>
                <a:ea typeface="Calibri"/>
                <a:cs typeface="Times New Roman"/>
              </a:rPr>
              <a:t>Governance</a:t>
            </a:r>
          </a:p>
          <a:p>
            <a:pPr algn="ctr">
              <a:spcAft>
                <a:spcPts val="0"/>
              </a:spcAft>
            </a:pPr>
            <a:r>
              <a:rPr lang="en-NZ" sz="1400" b="1" dirty="0">
                <a:solidFill>
                  <a:schemeClr val="bg1">
                    <a:lumMod val="50000"/>
                  </a:schemeClr>
                </a:solidFill>
                <a:effectLst/>
                <a:ea typeface="Calibri"/>
                <a:cs typeface="Times New Roman"/>
              </a:rPr>
              <a:t>&amp;</a:t>
            </a:r>
          </a:p>
          <a:p>
            <a:pPr algn="ctr">
              <a:spcAft>
                <a:spcPts val="0"/>
              </a:spcAft>
            </a:pPr>
            <a:r>
              <a:rPr lang="en-NZ" sz="1400" b="1" dirty="0">
                <a:solidFill>
                  <a:schemeClr val="bg1">
                    <a:lumMod val="50000"/>
                  </a:schemeClr>
                </a:solidFill>
                <a:effectLst/>
                <a:ea typeface="Calibri"/>
                <a:cs typeface="Times New Roman"/>
              </a:rPr>
              <a:t>Leadership</a:t>
            </a:r>
          </a:p>
        </p:txBody>
      </p:sp>
      <p:sp>
        <p:nvSpPr>
          <p:cNvPr id="5" name="Oval 4"/>
          <p:cNvSpPr/>
          <p:nvPr/>
        </p:nvSpPr>
        <p:spPr>
          <a:xfrm>
            <a:off x="4754546" y="869756"/>
            <a:ext cx="1684020" cy="172212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NZ" sz="1400" b="1" dirty="0">
                <a:solidFill>
                  <a:schemeClr val="bg1">
                    <a:lumMod val="50000"/>
                  </a:schemeClr>
                </a:solidFill>
                <a:effectLst/>
                <a:ea typeface="Calibri"/>
                <a:cs typeface="Times New Roman"/>
              </a:rPr>
              <a:t>Whānau</a:t>
            </a:r>
          </a:p>
          <a:p>
            <a:pPr algn="ctr">
              <a:spcAft>
                <a:spcPts val="0"/>
              </a:spcAft>
            </a:pPr>
            <a:r>
              <a:rPr lang="en-NZ" sz="1400" b="1" dirty="0">
                <a:solidFill>
                  <a:schemeClr val="bg1">
                    <a:lumMod val="50000"/>
                  </a:schemeClr>
                </a:solidFill>
                <a:effectLst/>
                <a:ea typeface="Calibri"/>
                <a:cs typeface="Times New Roman"/>
              </a:rPr>
              <a:t>Centred</a:t>
            </a:r>
          </a:p>
          <a:p>
            <a:pPr algn="ctr">
              <a:spcAft>
                <a:spcPts val="0"/>
              </a:spcAft>
            </a:pPr>
            <a:r>
              <a:rPr lang="en-NZ" sz="1400" b="1" dirty="0">
                <a:solidFill>
                  <a:schemeClr val="bg1">
                    <a:lumMod val="50000"/>
                  </a:schemeClr>
                </a:solidFill>
                <a:effectLst/>
                <a:ea typeface="Calibri"/>
                <a:cs typeface="Times New Roman"/>
              </a:rPr>
              <a:t>Practice</a:t>
            </a:r>
          </a:p>
        </p:txBody>
      </p:sp>
      <p:sp>
        <p:nvSpPr>
          <p:cNvPr id="6" name="Oval 5"/>
          <p:cNvSpPr/>
          <p:nvPr/>
        </p:nvSpPr>
        <p:spPr>
          <a:xfrm>
            <a:off x="3548197" y="4357912"/>
            <a:ext cx="1684020" cy="1722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NZ" sz="1400" b="1" dirty="0" smtClean="0">
                <a:solidFill>
                  <a:schemeClr val="bg1">
                    <a:lumMod val="50000"/>
                  </a:schemeClr>
                </a:solidFill>
                <a:effectLst/>
                <a:ea typeface="Calibri"/>
                <a:cs typeface="Times New Roman"/>
              </a:rPr>
              <a:t>Work Force</a:t>
            </a:r>
            <a:endParaRPr lang="en-NZ" sz="1400" b="1" dirty="0">
              <a:solidFill>
                <a:schemeClr val="bg1">
                  <a:lumMod val="50000"/>
                </a:schemeClr>
              </a:solidFill>
              <a:effectLst/>
              <a:ea typeface="Calibri"/>
              <a:cs typeface="Times New Roman"/>
            </a:endParaRPr>
          </a:p>
        </p:txBody>
      </p:sp>
      <p:sp>
        <p:nvSpPr>
          <p:cNvPr id="7" name="Oval 6"/>
          <p:cNvSpPr/>
          <p:nvPr/>
        </p:nvSpPr>
        <p:spPr>
          <a:xfrm>
            <a:off x="1619672" y="3172796"/>
            <a:ext cx="1902770" cy="172212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NZ" sz="1400" b="1" dirty="0" smtClean="0">
                <a:solidFill>
                  <a:schemeClr val="bg1">
                    <a:lumMod val="50000"/>
                  </a:schemeClr>
                </a:solidFill>
                <a:ea typeface="Calibri"/>
                <a:cs typeface="Times New Roman"/>
              </a:rPr>
              <a:t>Infrastructure </a:t>
            </a:r>
            <a:r>
              <a:rPr lang="en-NZ" sz="1400" b="1" dirty="0">
                <a:solidFill>
                  <a:schemeClr val="bg1">
                    <a:lumMod val="50000"/>
                  </a:schemeClr>
                </a:solidFill>
                <a:ea typeface="Calibri"/>
                <a:cs typeface="Times New Roman"/>
              </a:rPr>
              <a:t>&amp; </a:t>
            </a:r>
          </a:p>
          <a:p>
            <a:pPr algn="ctr"/>
            <a:r>
              <a:rPr lang="en-NZ" sz="1400" b="1" dirty="0">
                <a:solidFill>
                  <a:schemeClr val="bg1">
                    <a:lumMod val="50000"/>
                  </a:schemeClr>
                </a:solidFill>
                <a:ea typeface="Calibri"/>
                <a:cs typeface="Times New Roman"/>
              </a:rPr>
              <a:t>Quality </a:t>
            </a:r>
          </a:p>
        </p:txBody>
      </p:sp>
      <p:sp>
        <p:nvSpPr>
          <p:cNvPr id="8" name="Oval 7"/>
          <p:cNvSpPr/>
          <p:nvPr/>
        </p:nvSpPr>
        <p:spPr>
          <a:xfrm>
            <a:off x="5487563" y="2862922"/>
            <a:ext cx="1684020" cy="17221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NZ" sz="1400" b="1" dirty="0">
                <a:solidFill>
                  <a:schemeClr val="bg1">
                    <a:lumMod val="50000"/>
                  </a:schemeClr>
                </a:solidFill>
                <a:effectLst/>
                <a:ea typeface="Calibri"/>
                <a:cs typeface="Times New Roman"/>
              </a:rPr>
              <a:t>Achieving</a:t>
            </a:r>
          </a:p>
          <a:p>
            <a:pPr algn="ctr">
              <a:spcAft>
                <a:spcPts val="0"/>
              </a:spcAft>
            </a:pPr>
            <a:r>
              <a:rPr lang="en-NZ" sz="1400" b="1" dirty="0">
                <a:solidFill>
                  <a:schemeClr val="bg1">
                    <a:lumMod val="50000"/>
                  </a:schemeClr>
                </a:solidFill>
                <a:effectLst/>
                <a:ea typeface="Calibri"/>
                <a:cs typeface="Times New Roman"/>
              </a:rPr>
              <a:t>Outcomes</a:t>
            </a:r>
          </a:p>
        </p:txBody>
      </p:sp>
      <p:sp>
        <p:nvSpPr>
          <p:cNvPr id="9" name="Oval 8"/>
          <p:cNvSpPr/>
          <p:nvPr/>
        </p:nvSpPr>
        <p:spPr>
          <a:xfrm>
            <a:off x="3601650" y="2403982"/>
            <a:ext cx="1684020" cy="172212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NZ" sz="1400" b="1" dirty="0">
                <a:solidFill>
                  <a:schemeClr val="bg1">
                    <a:lumMod val="50000"/>
                  </a:schemeClr>
                </a:solidFill>
                <a:ea typeface="Calibri"/>
                <a:cs typeface="Times New Roman"/>
              </a:rPr>
              <a:t>Whānau</a:t>
            </a:r>
          </a:p>
          <a:p>
            <a:pPr algn="ctr">
              <a:spcAft>
                <a:spcPts val="0"/>
              </a:spcAft>
            </a:pPr>
            <a:r>
              <a:rPr lang="en-NZ" sz="1400" b="1" dirty="0">
                <a:solidFill>
                  <a:schemeClr val="bg1">
                    <a:lumMod val="50000"/>
                  </a:schemeClr>
                </a:solidFill>
                <a:ea typeface="Calibri"/>
                <a:cs typeface="Times New Roman"/>
              </a:rPr>
              <a:t>Ora</a:t>
            </a:r>
          </a:p>
        </p:txBody>
      </p:sp>
      <p:sp>
        <p:nvSpPr>
          <p:cNvPr id="10" name="Minus 9"/>
          <p:cNvSpPr/>
          <p:nvPr/>
        </p:nvSpPr>
        <p:spPr>
          <a:xfrm rot="18365122">
            <a:off x="5028264" y="2452472"/>
            <a:ext cx="327660" cy="358140"/>
          </a:xfrm>
          <a:prstGeom prst="mathMinus">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NZ"/>
          </a:p>
        </p:txBody>
      </p:sp>
      <p:sp>
        <p:nvSpPr>
          <p:cNvPr id="11" name="Minus 10"/>
          <p:cNvSpPr/>
          <p:nvPr/>
        </p:nvSpPr>
        <p:spPr>
          <a:xfrm rot="523683">
            <a:off x="5247006" y="3345897"/>
            <a:ext cx="290195" cy="358140"/>
          </a:xfrm>
          <a:prstGeom prst="mathMinus">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NZ"/>
          </a:p>
        </p:txBody>
      </p:sp>
      <p:sp>
        <p:nvSpPr>
          <p:cNvPr id="12" name="Minus 11"/>
          <p:cNvSpPr/>
          <p:nvPr/>
        </p:nvSpPr>
        <p:spPr>
          <a:xfrm rot="15989368">
            <a:off x="4289107" y="4058267"/>
            <a:ext cx="252730" cy="358140"/>
          </a:xfrm>
          <a:prstGeom prst="mathMinus">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NZ"/>
          </a:p>
        </p:txBody>
      </p:sp>
      <p:sp>
        <p:nvSpPr>
          <p:cNvPr id="13" name="Minus 12"/>
          <p:cNvSpPr/>
          <p:nvPr/>
        </p:nvSpPr>
        <p:spPr>
          <a:xfrm rot="12921304">
            <a:off x="3534988" y="2418021"/>
            <a:ext cx="327660" cy="358140"/>
          </a:xfrm>
          <a:prstGeom prst="mathMinus">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NZ"/>
          </a:p>
        </p:txBody>
      </p:sp>
      <p:sp>
        <p:nvSpPr>
          <p:cNvPr id="14" name="Minus 13"/>
          <p:cNvSpPr/>
          <p:nvPr/>
        </p:nvSpPr>
        <p:spPr>
          <a:xfrm rot="19586249">
            <a:off x="3422240" y="3503542"/>
            <a:ext cx="312565" cy="358140"/>
          </a:xfrm>
          <a:prstGeom prst="mathMinus">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NZ"/>
          </a:p>
        </p:txBody>
      </p:sp>
      <p:sp>
        <p:nvSpPr>
          <p:cNvPr id="15" name="Rectangle 12"/>
          <p:cNvSpPr>
            <a:spLocks noChangeArrowheads="1"/>
          </p:cNvSpPr>
          <p:nvPr/>
        </p:nvSpPr>
        <p:spPr bwMode="auto">
          <a:xfrm>
            <a:off x="2778006" y="69537"/>
            <a:ext cx="3632726"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655638" algn="l"/>
              </a:tabLst>
              <a:defRPr>
                <a:solidFill>
                  <a:schemeClr val="tx1"/>
                </a:solidFill>
                <a:latin typeface="Arial" pitchFamily="34" charset="0"/>
                <a:cs typeface="Arial" pitchFamily="34" charset="0"/>
              </a:defRPr>
            </a:lvl1pPr>
            <a:lvl2pPr fontAlgn="base">
              <a:spcBef>
                <a:spcPct val="0"/>
              </a:spcBef>
              <a:spcAft>
                <a:spcPct val="0"/>
              </a:spcAft>
              <a:tabLst>
                <a:tab pos="655638" algn="l"/>
              </a:tabLst>
              <a:defRPr>
                <a:solidFill>
                  <a:schemeClr val="tx1"/>
                </a:solidFill>
                <a:latin typeface="Arial" pitchFamily="34" charset="0"/>
                <a:cs typeface="Arial" pitchFamily="34" charset="0"/>
              </a:defRPr>
            </a:lvl2pPr>
            <a:lvl3pPr fontAlgn="base">
              <a:spcBef>
                <a:spcPct val="0"/>
              </a:spcBef>
              <a:spcAft>
                <a:spcPct val="0"/>
              </a:spcAft>
              <a:tabLst>
                <a:tab pos="655638" algn="l"/>
              </a:tabLst>
              <a:defRPr>
                <a:solidFill>
                  <a:schemeClr val="tx1"/>
                </a:solidFill>
                <a:latin typeface="Arial" pitchFamily="34" charset="0"/>
                <a:cs typeface="Arial" pitchFamily="34" charset="0"/>
              </a:defRPr>
            </a:lvl3pPr>
            <a:lvl4pPr fontAlgn="base">
              <a:spcBef>
                <a:spcPct val="0"/>
              </a:spcBef>
              <a:spcAft>
                <a:spcPct val="0"/>
              </a:spcAft>
              <a:tabLst>
                <a:tab pos="655638" algn="l"/>
              </a:tabLst>
              <a:defRPr>
                <a:solidFill>
                  <a:schemeClr val="tx1"/>
                </a:solidFill>
                <a:latin typeface="Arial" pitchFamily="34" charset="0"/>
                <a:cs typeface="Arial" pitchFamily="34" charset="0"/>
              </a:defRPr>
            </a:lvl4pPr>
            <a:lvl5pPr fontAlgn="base">
              <a:spcBef>
                <a:spcPct val="0"/>
              </a:spcBef>
              <a:spcAft>
                <a:spcPct val="0"/>
              </a:spcAft>
              <a:tabLst>
                <a:tab pos="655638" algn="l"/>
              </a:tabLst>
              <a:defRPr>
                <a:solidFill>
                  <a:schemeClr val="tx1"/>
                </a:solidFill>
                <a:latin typeface="Arial" pitchFamily="34" charset="0"/>
                <a:cs typeface="Arial" pitchFamily="34" charset="0"/>
              </a:defRPr>
            </a:lvl5pPr>
            <a:lvl6pPr fontAlgn="base">
              <a:spcBef>
                <a:spcPct val="0"/>
              </a:spcBef>
              <a:spcAft>
                <a:spcPct val="0"/>
              </a:spcAft>
              <a:tabLst>
                <a:tab pos="655638" algn="l"/>
              </a:tabLst>
              <a:defRPr>
                <a:solidFill>
                  <a:schemeClr val="tx1"/>
                </a:solidFill>
                <a:latin typeface="Arial" pitchFamily="34" charset="0"/>
                <a:cs typeface="Arial" pitchFamily="34" charset="0"/>
              </a:defRPr>
            </a:lvl6pPr>
            <a:lvl7pPr fontAlgn="base">
              <a:spcBef>
                <a:spcPct val="0"/>
              </a:spcBef>
              <a:spcAft>
                <a:spcPct val="0"/>
              </a:spcAft>
              <a:tabLst>
                <a:tab pos="655638" algn="l"/>
              </a:tabLst>
              <a:defRPr>
                <a:solidFill>
                  <a:schemeClr val="tx1"/>
                </a:solidFill>
                <a:latin typeface="Arial" pitchFamily="34" charset="0"/>
                <a:cs typeface="Arial" pitchFamily="34" charset="0"/>
              </a:defRPr>
            </a:lvl7pPr>
            <a:lvl8pPr fontAlgn="base">
              <a:spcBef>
                <a:spcPct val="0"/>
              </a:spcBef>
              <a:spcAft>
                <a:spcPct val="0"/>
              </a:spcAft>
              <a:tabLst>
                <a:tab pos="655638" algn="l"/>
              </a:tabLst>
              <a:defRPr>
                <a:solidFill>
                  <a:schemeClr val="tx1"/>
                </a:solidFill>
                <a:latin typeface="Arial" pitchFamily="34" charset="0"/>
                <a:cs typeface="Arial" pitchFamily="34" charset="0"/>
              </a:defRPr>
            </a:lvl8pPr>
            <a:lvl9pPr fontAlgn="base">
              <a:spcBef>
                <a:spcPct val="0"/>
              </a:spcBef>
              <a:spcAft>
                <a:spcPct val="0"/>
              </a:spcAft>
              <a:tabLst>
                <a:tab pos="655638" algn="l"/>
              </a:tabLs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655638" algn="l"/>
              </a:tabLst>
            </a:pPr>
            <a:r>
              <a:rPr kumimoji="0" lang="en-NZ" altLang="en-US" sz="2800" b="0" i="0" u="none" strike="noStrike" cap="none" normalizeH="0" baseline="0" dirty="0" smtClean="0">
                <a:ln>
                  <a:noFill/>
                </a:ln>
                <a:solidFill>
                  <a:schemeClr val="bg1">
                    <a:lumMod val="50000"/>
                  </a:schemeClr>
                </a:solidFill>
                <a:effectLst/>
                <a:latin typeface="+mn-lt"/>
                <a:ea typeface="Calibri" pitchFamily="34" charset="0"/>
                <a:cs typeface="Aharoni" pitchFamily="2" charset="-79"/>
              </a:rPr>
              <a:t>THEME CONNECTIONS</a:t>
            </a:r>
            <a:endParaRPr kumimoji="0" lang="en-NZ" altLang="en-US" sz="2800" b="0" i="0" u="none" strike="noStrike" cap="none" normalizeH="0" baseline="0" dirty="0" smtClean="0">
              <a:ln>
                <a:noFill/>
              </a:ln>
              <a:solidFill>
                <a:schemeClr val="bg1">
                  <a:lumMod val="50000"/>
                </a:schemeClr>
              </a:solidFill>
              <a:effectLst/>
              <a:latin typeface="+mn-lt"/>
            </a:endParaRPr>
          </a:p>
          <a:p>
            <a:pPr marL="0" marR="0" lvl="0" indent="0" algn="ctr" defTabSz="914400" rtl="0" eaLnBrk="0" fontAlgn="base" latinLnBrk="0" hangingPunct="0">
              <a:lnSpc>
                <a:spcPct val="100000"/>
              </a:lnSpc>
              <a:spcBef>
                <a:spcPct val="0"/>
              </a:spcBef>
              <a:spcAft>
                <a:spcPct val="0"/>
              </a:spcAft>
              <a:buClrTx/>
              <a:buSzTx/>
              <a:buFontTx/>
              <a:buNone/>
              <a:tabLst>
                <a:tab pos="655638" algn="l"/>
              </a:tabLst>
            </a:pPr>
            <a:endParaRPr kumimoji="0" lang="en-NZ"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76095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sz="quarter" idx="13"/>
          </p:nvPr>
        </p:nvSpPr>
        <p:spPr>
          <a:xfrm>
            <a:off x="0" y="692696"/>
            <a:ext cx="9144000" cy="6165304"/>
          </a:xfrm>
        </p:spPr>
        <p:txBody>
          <a:bodyPr>
            <a:normAutofit fontScale="92500" lnSpcReduction="10000"/>
          </a:bodyPr>
          <a:lstStyle/>
          <a:p>
            <a:pPr algn="just">
              <a:defRPr/>
            </a:pPr>
            <a:r>
              <a:rPr lang="en-US" sz="3000" dirty="0" smtClean="0">
                <a:solidFill>
                  <a:schemeClr val="bg1">
                    <a:lumMod val="50000"/>
                  </a:schemeClr>
                </a:solidFill>
              </a:rPr>
              <a:t>Whānau empowered to plan for, and take actions, to achieve their collective goals and aspirations</a:t>
            </a:r>
          </a:p>
          <a:p>
            <a:pPr marL="0" indent="0" algn="just">
              <a:buNone/>
              <a:defRPr/>
            </a:pPr>
            <a:endParaRPr lang="en-US" sz="2800" dirty="0" smtClean="0">
              <a:solidFill>
                <a:schemeClr val="bg1">
                  <a:lumMod val="50000"/>
                </a:schemeClr>
              </a:solidFill>
            </a:endParaRPr>
          </a:p>
          <a:p>
            <a:pPr algn="just">
              <a:defRPr/>
            </a:pPr>
            <a:r>
              <a:rPr lang="en-US" sz="3000" dirty="0">
                <a:solidFill>
                  <a:schemeClr val="bg1">
                    <a:lumMod val="50000"/>
                  </a:schemeClr>
                </a:solidFill>
              </a:rPr>
              <a:t>Investment in collectives of providers </a:t>
            </a:r>
            <a:r>
              <a:rPr lang="en-US" sz="3000" dirty="0" smtClean="0">
                <a:solidFill>
                  <a:schemeClr val="bg1">
                    <a:lumMod val="50000"/>
                  </a:schemeClr>
                </a:solidFill>
              </a:rPr>
              <a:t>to </a:t>
            </a:r>
            <a:r>
              <a:rPr lang="en-US" sz="3000" dirty="0">
                <a:solidFill>
                  <a:schemeClr val="bg1">
                    <a:lumMod val="50000"/>
                  </a:schemeClr>
                </a:solidFill>
              </a:rPr>
              <a:t>develop </a:t>
            </a:r>
            <a:r>
              <a:rPr lang="en-US" sz="3000" dirty="0" err="1">
                <a:solidFill>
                  <a:schemeClr val="bg1">
                    <a:lumMod val="50000"/>
                  </a:schemeClr>
                </a:solidFill>
              </a:rPr>
              <a:t>whānau-centred</a:t>
            </a:r>
            <a:r>
              <a:rPr lang="en-US" sz="3000" dirty="0">
                <a:solidFill>
                  <a:schemeClr val="bg1">
                    <a:lumMod val="50000"/>
                  </a:schemeClr>
                </a:solidFill>
              </a:rPr>
              <a:t> services</a:t>
            </a:r>
          </a:p>
          <a:p>
            <a:pPr marL="0" indent="0" algn="just">
              <a:buNone/>
              <a:defRPr/>
            </a:pPr>
            <a:endParaRPr lang="en-US" sz="3000" dirty="0">
              <a:solidFill>
                <a:schemeClr val="bg1">
                  <a:lumMod val="50000"/>
                </a:schemeClr>
              </a:solidFill>
            </a:endParaRPr>
          </a:p>
          <a:p>
            <a:pPr marL="342900" lvl="1" indent="-342900" algn="just">
              <a:buFont typeface="Arial" panose="020B0604020202020204" pitchFamily="34" charset="0"/>
              <a:buChar char="•"/>
              <a:defRPr/>
            </a:pPr>
            <a:r>
              <a:rPr lang="en-GB" sz="3000" dirty="0">
                <a:solidFill>
                  <a:schemeClr val="bg1">
                    <a:lumMod val="50000"/>
                  </a:schemeClr>
                </a:solidFill>
              </a:rPr>
              <a:t>building capacity and capability of </a:t>
            </a:r>
            <a:r>
              <a:rPr lang="en-GB" sz="3000" dirty="0" smtClean="0">
                <a:solidFill>
                  <a:schemeClr val="bg1">
                    <a:lumMod val="50000"/>
                  </a:schemeClr>
                </a:solidFill>
              </a:rPr>
              <a:t>providers </a:t>
            </a:r>
            <a:r>
              <a:rPr lang="en-GB" sz="3000" dirty="0">
                <a:solidFill>
                  <a:schemeClr val="bg1">
                    <a:lumMod val="50000"/>
                  </a:schemeClr>
                </a:solidFill>
              </a:rPr>
              <a:t>to deliver services to whānau  rather than individuals</a:t>
            </a:r>
          </a:p>
          <a:p>
            <a:pPr marL="0" lvl="1" indent="0" algn="just">
              <a:buNone/>
              <a:defRPr/>
            </a:pPr>
            <a:endParaRPr lang="en-US" sz="3000" dirty="0">
              <a:solidFill>
                <a:schemeClr val="bg1">
                  <a:lumMod val="50000"/>
                </a:schemeClr>
              </a:solidFill>
            </a:endParaRPr>
          </a:p>
          <a:p>
            <a:pPr marL="342900" lvl="1" indent="-342900" algn="just">
              <a:buFont typeface="Arial" panose="020B0604020202020204" pitchFamily="34" charset="0"/>
              <a:buChar char="•"/>
              <a:defRPr/>
            </a:pPr>
            <a:r>
              <a:rPr lang="en-GB" sz="3000" dirty="0">
                <a:solidFill>
                  <a:schemeClr val="bg1">
                    <a:lumMod val="50000"/>
                  </a:schemeClr>
                </a:solidFill>
              </a:rPr>
              <a:t>Support for cross sector and internally cohesive services</a:t>
            </a:r>
          </a:p>
          <a:p>
            <a:pPr marL="0" lvl="1" indent="0" algn="just">
              <a:buNone/>
              <a:defRPr/>
            </a:pPr>
            <a:endParaRPr lang="en-GB" sz="3000" dirty="0">
              <a:solidFill>
                <a:schemeClr val="bg1">
                  <a:lumMod val="50000"/>
                </a:schemeClr>
              </a:solidFill>
            </a:endParaRPr>
          </a:p>
          <a:p>
            <a:pPr marL="342900" lvl="1" indent="-342900" algn="just">
              <a:buFont typeface="Arial" panose="020B0604020202020204" pitchFamily="34" charset="0"/>
              <a:buChar char="•"/>
              <a:defRPr/>
            </a:pPr>
            <a:r>
              <a:rPr lang="en-GB" sz="3000" dirty="0">
                <a:solidFill>
                  <a:schemeClr val="bg1">
                    <a:lumMod val="50000"/>
                  </a:schemeClr>
                </a:solidFill>
              </a:rPr>
              <a:t>Need for ‘joined-up’ policy, planning, </a:t>
            </a:r>
            <a:r>
              <a:rPr lang="en-GB" sz="3000" dirty="0" smtClean="0">
                <a:solidFill>
                  <a:schemeClr val="bg1">
                    <a:lumMod val="50000"/>
                  </a:schemeClr>
                </a:solidFill>
              </a:rPr>
              <a:t>service delivery </a:t>
            </a:r>
            <a:r>
              <a:rPr lang="en-GB" sz="3000" dirty="0">
                <a:solidFill>
                  <a:schemeClr val="bg1">
                    <a:lumMod val="50000"/>
                  </a:schemeClr>
                </a:solidFill>
              </a:rPr>
              <a:t>approach</a:t>
            </a:r>
          </a:p>
          <a:p>
            <a:pPr marL="342900" lvl="1" indent="-342900">
              <a:buClr>
                <a:srgbClr val="008A85"/>
              </a:buClr>
              <a:buFont typeface="Arial" panose="020B0604020202020204" pitchFamily="34" charset="0"/>
              <a:buChar char="•"/>
              <a:defRPr/>
            </a:pPr>
            <a:endParaRPr lang="en-GB" dirty="0">
              <a:solidFill>
                <a:schemeClr val="bg1">
                  <a:lumMod val="50000"/>
                </a:schemeClr>
              </a:solidFill>
              <a:latin typeface="Arial" pitchFamily="34" charset="0"/>
              <a:cs typeface="Arial" pitchFamily="34" charset="0"/>
            </a:endParaRPr>
          </a:p>
          <a:p>
            <a:pPr>
              <a:buClr>
                <a:srgbClr val="008A85"/>
              </a:buClr>
              <a:defRPr/>
            </a:pPr>
            <a:endParaRPr lang="en-US" dirty="0" smtClean="0">
              <a:solidFill>
                <a:schemeClr val="bg1">
                  <a:lumMod val="50000"/>
                </a:schemeClr>
              </a:solidFill>
              <a:latin typeface="Arial" charset="0"/>
            </a:endParaRPr>
          </a:p>
          <a:p>
            <a:pPr>
              <a:buClr>
                <a:srgbClr val="008A85"/>
              </a:buClr>
              <a:defRPr/>
            </a:pPr>
            <a:endParaRPr lang="en-US" dirty="0" smtClean="0">
              <a:solidFill>
                <a:schemeClr val="bg1">
                  <a:lumMod val="50000"/>
                </a:schemeClr>
              </a:solidFill>
              <a:latin typeface="Arial" charset="0"/>
            </a:endParaRPr>
          </a:p>
        </p:txBody>
      </p:sp>
      <p:sp>
        <p:nvSpPr>
          <p:cNvPr id="4098" name="Rectangle 2"/>
          <p:cNvSpPr>
            <a:spLocks noGrp="1" noChangeArrowheads="1"/>
          </p:cNvSpPr>
          <p:nvPr>
            <p:ph type="title"/>
          </p:nvPr>
        </p:nvSpPr>
        <p:spPr>
          <a:xfrm>
            <a:off x="395536" y="23911"/>
            <a:ext cx="8136904" cy="576064"/>
          </a:xfrm>
        </p:spPr>
        <p:txBody>
          <a:bodyPr>
            <a:normAutofit/>
          </a:bodyPr>
          <a:lstStyle/>
          <a:p>
            <a:pPr algn="ctr"/>
            <a:r>
              <a:rPr lang="en-US" sz="2800" dirty="0" smtClean="0">
                <a:solidFill>
                  <a:schemeClr val="bg1">
                    <a:lumMod val="50000"/>
                  </a:schemeClr>
                </a:solidFill>
                <a:latin typeface="+mn-lt"/>
              </a:rPr>
              <a:t>Whānau Ora Approach</a:t>
            </a:r>
            <a:endParaRPr lang="en-US" sz="2800" dirty="0">
              <a:solidFill>
                <a:schemeClr val="bg1">
                  <a:lumMod val="50000"/>
                </a:schemeClr>
              </a:solidFill>
              <a:latin typeface="+mn-lt"/>
            </a:endParaRPr>
          </a:p>
        </p:txBody>
      </p:sp>
    </p:spTree>
    <p:extLst>
      <p:ext uri="{BB962C8B-B14F-4D97-AF65-F5344CB8AC3E}">
        <p14:creationId xmlns:p14="http://schemas.microsoft.com/office/powerpoint/2010/main" val="18434134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Content Placeholder 10"/>
          <p:cNvSpPr>
            <a:spLocks noGrp="1"/>
          </p:cNvSpPr>
          <p:nvPr>
            <p:ph sz="quarter" idx="13"/>
          </p:nvPr>
        </p:nvSpPr>
        <p:spPr>
          <a:xfrm>
            <a:off x="0" y="1169368"/>
            <a:ext cx="9108504" cy="5688632"/>
          </a:xfrm>
        </p:spPr>
        <p:txBody>
          <a:bodyPr>
            <a:normAutofit/>
          </a:bodyPr>
          <a:lstStyle/>
          <a:p>
            <a:pPr>
              <a:lnSpc>
                <a:spcPct val="80000"/>
              </a:lnSpc>
            </a:pPr>
            <a:r>
              <a:rPr lang="en-GB" altLang="en-US" sz="2800" dirty="0">
                <a:solidFill>
                  <a:schemeClr val="bg1">
                    <a:lumMod val="50000"/>
                  </a:schemeClr>
                </a:solidFill>
              </a:rPr>
              <a:t>Works with whānau as collective </a:t>
            </a:r>
            <a:endParaRPr lang="en-GB" altLang="en-US" sz="2800" dirty="0" smtClean="0">
              <a:solidFill>
                <a:schemeClr val="bg1">
                  <a:lumMod val="50000"/>
                </a:schemeClr>
              </a:solidFill>
            </a:endParaRPr>
          </a:p>
          <a:p>
            <a:pPr marL="0" indent="0">
              <a:lnSpc>
                <a:spcPct val="80000"/>
              </a:lnSpc>
              <a:buNone/>
            </a:pPr>
            <a:r>
              <a:rPr lang="en-GB" altLang="en-US" sz="2800" dirty="0" smtClean="0">
                <a:solidFill>
                  <a:schemeClr val="bg1">
                    <a:lumMod val="50000"/>
                  </a:schemeClr>
                </a:solidFill>
              </a:rPr>
              <a:t> </a:t>
            </a:r>
            <a:endParaRPr lang="en-GB" altLang="en-US" sz="2800" dirty="0">
              <a:solidFill>
                <a:schemeClr val="bg1">
                  <a:lumMod val="50000"/>
                </a:schemeClr>
              </a:solidFill>
            </a:endParaRPr>
          </a:p>
          <a:p>
            <a:pPr>
              <a:lnSpc>
                <a:spcPct val="80000"/>
              </a:lnSpc>
            </a:pPr>
            <a:r>
              <a:rPr lang="en-GB" altLang="en-US" sz="2800" dirty="0">
                <a:solidFill>
                  <a:schemeClr val="bg1">
                    <a:lumMod val="50000"/>
                  </a:schemeClr>
                </a:solidFill>
              </a:rPr>
              <a:t>About s</a:t>
            </a:r>
            <a:r>
              <a:rPr lang="en-NZ" altLang="en-US" sz="2800" dirty="0">
                <a:solidFill>
                  <a:schemeClr val="bg1">
                    <a:lumMod val="50000"/>
                  </a:schemeClr>
                </a:solidFill>
              </a:rPr>
              <a:t>elf-management and </a:t>
            </a:r>
            <a:r>
              <a:rPr lang="en-NZ" altLang="en-US" sz="2800" dirty="0" smtClean="0">
                <a:solidFill>
                  <a:schemeClr val="bg1">
                    <a:lumMod val="50000"/>
                  </a:schemeClr>
                </a:solidFill>
              </a:rPr>
              <a:t>self-determination</a:t>
            </a:r>
          </a:p>
          <a:p>
            <a:pPr marL="0" indent="0">
              <a:lnSpc>
                <a:spcPct val="80000"/>
              </a:lnSpc>
              <a:buNone/>
            </a:pPr>
            <a:endParaRPr lang="en-NZ" altLang="en-US" sz="2800" dirty="0">
              <a:solidFill>
                <a:schemeClr val="bg1">
                  <a:lumMod val="50000"/>
                </a:schemeClr>
              </a:solidFill>
            </a:endParaRPr>
          </a:p>
          <a:p>
            <a:pPr>
              <a:lnSpc>
                <a:spcPct val="80000"/>
              </a:lnSpc>
            </a:pPr>
            <a:r>
              <a:rPr lang="en-NZ" altLang="en-US" sz="2800" dirty="0">
                <a:solidFill>
                  <a:schemeClr val="bg1">
                    <a:lumMod val="50000"/>
                  </a:schemeClr>
                </a:solidFill>
              </a:rPr>
              <a:t>Focus on life-course and </a:t>
            </a:r>
            <a:r>
              <a:rPr lang="en-NZ" altLang="en-US" sz="2800" dirty="0" smtClean="0">
                <a:solidFill>
                  <a:schemeClr val="bg1">
                    <a:lumMod val="50000"/>
                  </a:schemeClr>
                </a:solidFill>
              </a:rPr>
              <a:t>intergenerational determinants</a:t>
            </a:r>
          </a:p>
          <a:p>
            <a:pPr marL="0" indent="0">
              <a:lnSpc>
                <a:spcPct val="80000"/>
              </a:lnSpc>
              <a:buNone/>
            </a:pPr>
            <a:endParaRPr lang="en-NZ" altLang="en-US" sz="2800" dirty="0">
              <a:solidFill>
                <a:schemeClr val="bg1">
                  <a:lumMod val="50000"/>
                </a:schemeClr>
              </a:solidFill>
            </a:endParaRPr>
          </a:p>
          <a:p>
            <a:pPr>
              <a:lnSpc>
                <a:spcPct val="80000"/>
              </a:lnSpc>
            </a:pPr>
            <a:r>
              <a:rPr lang="en-NZ" altLang="en-US" sz="2800" dirty="0">
                <a:solidFill>
                  <a:schemeClr val="bg1">
                    <a:lumMod val="50000"/>
                  </a:schemeClr>
                </a:solidFill>
              </a:rPr>
              <a:t>Strengths based </a:t>
            </a:r>
            <a:r>
              <a:rPr lang="en-NZ" altLang="en-US" sz="2800" dirty="0" smtClean="0">
                <a:solidFill>
                  <a:schemeClr val="bg1">
                    <a:lumMod val="50000"/>
                  </a:schemeClr>
                </a:solidFill>
              </a:rPr>
              <a:t>approach</a:t>
            </a:r>
          </a:p>
          <a:p>
            <a:pPr marL="0" indent="0">
              <a:lnSpc>
                <a:spcPct val="80000"/>
              </a:lnSpc>
              <a:buNone/>
            </a:pPr>
            <a:endParaRPr lang="en-NZ" altLang="en-US" sz="2800" dirty="0">
              <a:solidFill>
                <a:schemeClr val="bg1">
                  <a:lumMod val="50000"/>
                </a:schemeClr>
              </a:solidFill>
            </a:endParaRPr>
          </a:p>
          <a:p>
            <a:pPr>
              <a:lnSpc>
                <a:spcPct val="80000"/>
              </a:lnSpc>
            </a:pPr>
            <a:r>
              <a:rPr lang="en-NZ" altLang="en-US" sz="2800" dirty="0">
                <a:solidFill>
                  <a:schemeClr val="bg1">
                    <a:lumMod val="50000"/>
                  </a:schemeClr>
                </a:solidFill>
              </a:rPr>
              <a:t>Coherent and competent service delivery </a:t>
            </a:r>
            <a:endParaRPr lang="en-NZ" altLang="en-US" sz="2800" dirty="0" smtClean="0">
              <a:solidFill>
                <a:schemeClr val="bg1">
                  <a:lumMod val="50000"/>
                </a:schemeClr>
              </a:solidFill>
            </a:endParaRPr>
          </a:p>
          <a:p>
            <a:pPr marL="0" indent="0">
              <a:lnSpc>
                <a:spcPct val="80000"/>
              </a:lnSpc>
              <a:buNone/>
            </a:pPr>
            <a:endParaRPr lang="en-NZ" altLang="en-US" sz="2800" dirty="0">
              <a:solidFill>
                <a:schemeClr val="bg1">
                  <a:lumMod val="50000"/>
                </a:schemeClr>
              </a:solidFill>
            </a:endParaRPr>
          </a:p>
          <a:p>
            <a:pPr>
              <a:lnSpc>
                <a:spcPct val="80000"/>
              </a:lnSpc>
            </a:pPr>
            <a:r>
              <a:rPr lang="en-NZ" altLang="en-US" sz="2800" dirty="0">
                <a:solidFill>
                  <a:schemeClr val="bg1">
                    <a:lumMod val="50000"/>
                  </a:schemeClr>
                </a:solidFill>
              </a:rPr>
              <a:t>Based on cultural values and norms</a:t>
            </a:r>
          </a:p>
        </p:txBody>
      </p:sp>
      <p:sp>
        <p:nvSpPr>
          <p:cNvPr id="7171" name="Title 7"/>
          <p:cNvSpPr>
            <a:spLocks noGrp="1"/>
          </p:cNvSpPr>
          <p:nvPr>
            <p:ph type="title"/>
          </p:nvPr>
        </p:nvSpPr>
        <p:spPr>
          <a:xfrm>
            <a:off x="539750" y="260350"/>
            <a:ext cx="8229600" cy="1022350"/>
          </a:xfrm>
        </p:spPr>
        <p:txBody>
          <a:bodyPr>
            <a:normAutofit/>
          </a:bodyPr>
          <a:lstStyle/>
          <a:p>
            <a:pPr algn="ctr" eaLnBrk="1" hangingPunct="1"/>
            <a:r>
              <a:rPr lang="en-NZ" altLang="en-US" sz="2800" dirty="0" smtClean="0">
                <a:solidFill>
                  <a:schemeClr val="bg1">
                    <a:lumMod val="50000"/>
                  </a:schemeClr>
                </a:solidFill>
                <a:latin typeface="+mn-lt"/>
              </a:rPr>
              <a:t>What are the underlying principles?  </a:t>
            </a:r>
            <a:endParaRPr lang="en-NZ" altLang="en-US" sz="2800" b="1" dirty="0" smtClean="0">
              <a:solidFill>
                <a:schemeClr val="bg1">
                  <a:lumMod val="50000"/>
                </a:schemeClr>
              </a:solidFill>
              <a:latin typeface="+mn-lt"/>
            </a:endParaRPr>
          </a:p>
        </p:txBody>
      </p:sp>
    </p:spTree>
    <p:extLst>
      <p:ext uri="{BB962C8B-B14F-4D97-AF65-F5344CB8AC3E}">
        <p14:creationId xmlns:p14="http://schemas.microsoft.com/office/powerpoint/2010/main" val="16656173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0" y="115888"/>
            <a:ext cx="8229600" cy="649287"/>
          </a:xfrm>
        </p:spPr>
        <p:txBody>
          <a:bodyPr>
            <a:noAutofit/>
          </a:bodyPr>
          <a:lstStyle/>
          <a:p>
            <a:pPr algn="ctr" eaLnBrk="1" hangingPunct="1">
              <a:defRPr/>
            </a:pPr>
            <a:r>
              <a:rPr lang="en-NZ" sz="2800" dirty="0" smtClean="0">
                <a:solidFill>
                  <a:schemeClr val="bg1">
                    <a:lumMod val="50000"/>
                  </a:schemeClr>
                </a:solidFill>
                <a:latin typeface="+mn-lt"/>
              </a:rPr>
              <a:t>What’s different</a:t>
            </a:r>
          </a:p>
        </p:txBody>
      </p:sp>
      <p:sp>
        <p:nvSpPr>
          <p:cNvPr id="10244" name="Rectangle 3"/>
          <p:cNvSpPr>
            <a:spLocks noGrp="1" noChangeArrowheads="1"/>
          </p:cNvSpPr>
          <p:nvPr>
            <p:ph idx="4294967295"/>
          </p:nvPr>
        </p:nvSpPr>
        <p:spPr>
          <a:xfrm>
            <a:off x="1187624" y="1052736"/>
            <a:ext cx="6985000" cy="5445125"/>
          </a:xfrm>
        </p:spPr>
        <p:txBody>
          <a:bodyPr/>
          <a:lstStyle/>
          <a:p>
            <a:pPr marL="0" indent="0" eaLnBrk="1" hangingPunct="1">
              <a:lnSpc>
                <a:spcPct val="90000"/>
              </a:lnSpc>
              <a:spcBef>
                <a:spcPts val="3000"/>
              </a:spcBef>
              <a:buClr>
                <a:srgbClr val="375439"/>
              </a:buClr>
              <a:buFont typeface="Wingdings 2" pitchFamily="18" charset="2"/>
              <a:buNone/>
            </a:pPr>
            <a:r>
              <a:rPr lang="en-NZ" altLang="en-US" sz="2800" dirty="0" smtClean="0">
                <a:solidFill>
                  <a:schemeClr val="bg1">
                    <a:lumMod val="50000"/>
                  </a:schemeClr>
                </a:solidFill>
                <a:cs typeface="Arial" charset="0"/>
              </a:rPr>
              <a:t>Individuals			</a:t>
            </a:r>
            <a:r>
              <a:rPr lang="en-NZ" altLang="en-US" sz="2800" dirty="0" err="1" smtClean="0">
                <a:solidFill>
                  <a:schemeClr val="bg1">
                    <a:lumMod val="50000"/>
                  </a:schemeClr>
                </a:solidFill>
                <a:cs typeface="Arial" charset="0"/>
              </a:rPr>
              <a:t>Whānau</a:t>
            </a:r>
            <a:endParaRPr lang="en-NZ" altLang="en-US" sz="2800" dirty="0" smtClean="0">
              <a:solidFill>
                <a:schemeClr val="bg1">
                  <a:lumMod val="50000"/>
                </a:schemeClr>
              </a:solidFill>
              <a:cs typeface="Arial" charset="0"/>
            </a:endParaRPr>
          </a:p>
          <a:p>
            <a:pPr marL="0" indent="0" eaLnBrk="1" hangingPunct="1">
              <a:lnSpc>
                <a:spcPct val="90000"/>
              </a:lnSpc>
              <a:spcBef>
                <a:spcPts val="3000"/>
              </a:spcBef>
              <a:buClr>
                <a:srgbClr val="375439"/>
              </a:buClr>
              <a:buFont typeface="Wingdings 2" pitchFamily="18" charset="2"/>
              <a:buNone/>
            </a:pPr>
            <a:r>
              <a:rPr lang="en-NZ" altLang="en-US" sz="2800" dirty="0" smtClean="0">
                <a:solidFill>
                  <a:schemeClr val="bg1">
                    <a:lumMod val="50000"/>
                  </a:schemeClr>
                </a:solidFill>
                <a:cs typeface="Arial" charset="0"/>
              </a:rPr>
              <a:t>Transaction			Transforming</a:t>
            </a:r>
          </a:p>
          <a:p>
            <a:pPr marL="0" indent="0" eaLnBrk="1" hangingPunct="1">
              <a:lnSpc>
                <a:spcPct val="90000"/>
              </a:lnSpc>
              <a:spcBef>
                <a:spcPts val="3000"/>
              </a:spcBef>
              <a:buClr>
                <a:srgbClr val="375439"/>
              </a:buClr>
              <a:buFont typeface="Wingdings 2" pitchFamily="18" charset="2"/>
              <a:buNone/>
            </a:pPr>
            <a:r>
              <a:rPr lang="en-NZ" altLang="en-US" sz="2800" dirty="0" smtClean="0">
                <a:solidFill>
                  <a:schemeClr val="bg1">
                    <a:lumMod val="50000"/>
                  </a:schemeClr>
                </a:solidFill>
                <a:cs typeface="Arial" charset="0"/>
              </a:rPr>
              <a:t>Advocating			Empowering</a:t>
            </a:r>
          </a:p>
          <a:p>
            <a:pPr marL="0" indent="0" eaLnBrk="1" hangingPunct="1">
              <a:lnSpc>
                <a:spcPct val="90000"/>
              </a:lnSpc>
              <a:spcBef>
                <a:spcPts val="3000"/>
              </a:spcBef>
              <a:buClr>
                <a:srgbClr val="375439"/>
              </a:buClr>
              <a:buFont typeface="Wingdings 2" pitchFamily="18" charset="2"/>
              <a:buNone/>
            </a:pPr>
            <a:r>
              <a:rPr lang="en-NZ" altLang="en-US" sz="2800" dirty="0" smtClean="0">
                <a:solidFill>
                  <a:schemeClr val="bg1">
                    <a:lumMod val="50000"/>
                  </a:schemeClr>
                </a:solidFill>
                <a:cs typeface="Arial" charset="0"/>
              </a:rPr>
              <a:t>Issue focus			Solution focus</a:t>
            </a:r>
          </a:p>
          <a:p>
            <a:pPr marL="0" indent="0" eaLnBrk="1" hangingPunct="1">
              <a:lnSpc>
                <a:spcPct val="90000"/>
              </a:lnSpc>
              <a:spcBef>
                <a:spcPts val="3000"/>
              </a:spcBef>
              <a:buClr>
                <a:srgbClr val="375439"/>
              </a:buClr>
              <a:buFont typeface="Wingdings 2" pitchFamily="18" charset="2"/>
              <a:buNone/>
            </a:pPr>
            <a:r>
              <a:rPr lang="en-NZ" altLang="en-US" sz="2800" dirty="0" smtClean="0">
                <a:solidFill>
                  <a:schemeClr val="bg1">
                    <a:lumMod val="50000"/>
                  </a:schemeClr>
                </a:solidFill>
                <a:cs typeface="Arial" charset="0"/>
              </a:rPr>
              <a:t>Output 			Outcome</a:t>
            </a:r>
          </a:p>
          <a:p>
            <a:pPr marL="0" indent="0" eaLnBrk="1" hangingPunct="1">
              <a:lnSpc>
                <a:spcPct val="90000"/>
              </a:lnSpc>
              <a:spcBef>
                <a:spcPts val="3000"/>
              </a:spcBef>
              <a:buClr>
                <a:srgbClr val="375439"/>
              </a:buClr>
              <a:buFont typeface="Wingdings 2" pitchFamily="18" charset="2"/>
              <a:buNone/>
            </a:pPr>
            <a:r>
              <a:rPr lang="en-NZ" altLang="en-US" sz="2800" dirty="0" smtClean="0">
                <a:solidFill>
                  <a:schemeClr val="bg1">
                    <a:lumMod val="50000"/>
                  </a:schemeClr>
                </a:solidFill>
                <a:cs typeface="Arial" charset="0"/>
              </a:rPr>
              <a:t>Funder driven		</a:t>
            </a:r>
            <a:r>
              <a:rPr lang="en-NZ" altLang="en-US" sz="2800" dirty="0" err="1" smtClean="0">
                <a:solidFill>
                  <a:schemeClr val="bg1">
                    <a:lumMod val="50000"/>
                  </a:schemeClr>
                </a:solidFill>
                <a:cs typeface="Arial" charset="0"/>
              </a:rPr>
              <a:t>Whānau</a:t>
            </a:r>
            <a:r>
              <a:rPr lang="en-NZ" altLang="en-US" sz="2800" dirty="0" smtClean="0">
                <a:solidFill>
                  <a:schemeClr val="bg1">
                    <a:lumMod val="50000"/>
                  </a:schemeClr>
                </a:solidFill>
                <a:cs typeface="Arial" charset="0"/>
              </a:rPr>
              <a:t> driven</a:t>
            </a:r>
          </a:p>
          <a:p>
            <a:pPr marL="0" indent="0"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p:txBody>
      </p:sp>
    </p:spTree>
    <p:extLst>
      <p:ext uri="{BB962C8B-B14F-4D97-AF65-F5344CB8AC3E}">
        <p14:creationId xmlns:p14="http://schemas.microsoft.com/office/powerpoint/2010/main" val="1248550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79512" y="980728"/>
            <a:ext cx="8640960" cy="5832648"/>
          </a:xfrm>
        </p:spPr>
        <p:txBody>
          <a:bodyPr>
            <a:normAutofit lnSpcReduction="10000"/>
          </a:bodyPr>
          <a:lstStyle/>
          <a:p>
            <a:pPr lvl="0"/>
            <a:r>
              <a:rPr lang="mi-NZ" sz="2800" dirty="0">
                <a:solidFill>
                  <a:schemeClr val="bg1">
                    <a:lumMod val="50000"/>
                  </a:schemeClr>
                </a:solidFill>
              </a:rPr>
              <a:t>Whānau are </a:t>
            </a:r>
            <a:r>
              <a:rPr lang="mi-NZ" sz="2800" dirty="0" smtClean="0">
                <a:solidFill>
                  <a:schemeClr val="bg1">
                    <a:lumMod val="50000"/>
                  </a:schemeClr>
                </a:solidFill>
              </a:rPr>
              <a:t>self-managing</a:t>
            </a:r>
          </a:p>
          <a:p>
            <a:pPr marL="0" lvl="0" indent="0">
              <a:buNone/>
            </a:pPr>
            <a:endParaRPr lang="en-NZ" sz="2800" dirty="0">
              <a:solidFill>
                <a:schemeClr val="bg1">
                  <a:lumMod val="50000"/>
                </a:schemeClr>
              </a:solidFill>
            </a:endParaRPr>
          </a:p>
          <a:p>
            <a:pPr lvl="0"/>
            <a:r>
              <a:rPr lang="mi-NZ" sz="2800" dirty="0">
                <a:solidFill>
                  <a:schemeClr val="bg1">
                    <a:lumMod val="50000"/>
                  </a:schemeClr>
                </a:solidFill>
              </a:rPr>
              <a:t>Whānau lead and live healthy </a:t>
            </a:r>
            <a:r>
              <a:rPr lang="mi-NZ" sz="2800" dirty="0" smtClean="0">
                <a:solidFill>
                  <a:schemeClr val="bg1">
                    <a:lumMod val="50000"/>
                  </a:schemeClr>
                </a:solidFill>
              </a:rPr>
              <a:t>lifestyles</a:t>
            </a:r>
          </a:p>
          <a:p>
            <a:pPr marL="0" lvl="0" indent="0">
              <a:buNone/>
            </a:pPr>
            <a:endParaRPr lang="en-NZ" sz="2800" dirty="0">
              <a:solidFill>
                <a:schemeClr val="bg1">
                  <a:lumMod val="50000"/>
                </a:schemeClr>
              </a:solidFill>
            </a:endParaRPr>
          </a:p>
          <a:p>
            <a:pPr lvl="0"/>
            <a:r>
              <a:rPr lang="mi-NZ" sz="2800" dirty="0">
                <a:solidFill>
                  <a:schemeClr val="bg1">
                    <a:lumMod val="50000"/>
                  </a:schemeClr>
                </a:solidFill>
              </a:rPr>
              <a:t>Whānau are participating fully in </a:t>
            </a:r>
            <a:r>
              <a:rPr lang="mi-NZ" sz="2800" dirty="0" smtClean="0">
                <a:solidFill>
                  <a:schemeClr val="bg1">
                    <a:lumMod val="50000"/>
                  </a:schemeClr>
                </a:solidFill>
              </a:rPr>
              <a:t>society</a:t>
            </a:r>
          </a:p>
          <a:p>
            <a:pPr marL="0" lvl="0" indent="0">
              <a:buNone/>
            </a:pPr>
            <a:endParaRPr lang="en-NZ" sz="2800" dirty="0">
              <a:solidFill>
                <a:schemeClr val="bg1">
                  <a:lumMod val="50000"/>
                </a:schemeClr>
              </a:solidFill>
            </a:endParaRPr>
          </a:p>
          <a:p>
            <a:pPr lvl="0"/>
            <a:r>
              <a:rPr lang="mi-NZ" sz="2800" dirty="0">
                <a:solidFill>
                  <a:schemeClr val="bg1">
                    <a:lumMod val="50000"/>
                  </a:schemeClr>
                </a:solidFill>
              </a:rPr>
              <a:t>Whānau are participating fully in Te Ao </a:t>
            </a:r>
            <a:r>
              <a:rPr lang="mi-NZ" sz="2800" dirty="0" smtClean="0">
                <a:solidFill>
                  <a:schemeClr val="bg1">
                    <a:lumMod val="50000"/>
                  </a:schemeClr>
                </a:solidFill>
              </a:rPr>
              <a:t>Māori</a:t>
            </a:r>
          </a:p>
          <a:p>
            <a:pPr marL="0" lvl="0" indent="0">
              <a:buNone/>
            </a:pPr>
            <a:endParaRPr lang="en-NZ" sz="2800" dirty="0">
              <a:solidFill>
                <a:schemeClr val="bg1">
                  <a:lumMod val="50000"/>
                </a:schemeClr>
              </a:solidFill>
            </a:endParaRPr>
          </a:p>
          <a:p>
            <a:pPr lvl="0"/>
            <a:r>
              <a:rPr lang="mi-NZ" sz="2800" dirty="0">
                <a:solidFill>
                  <a:schemeClr val="bg1">
                    <a:lumMod val="50000"/>
                  </a:schemeClr>
                </a:solidFill>
              </a:rPr>
              <a:t>Whānau are economically secure and successfully involved in wealth </a:t>
            </a:r>
            <a:r>
              <a:rPr lang="mi-NZ" sz="2800" dirty="0" smtClean="0">
                <a:solidFill>
                  <a:schemeClr val="bg1">
                    <a:lumMod val="50000"/>
                  </a:schemeClr>
                </a:solidFill>
              </a:rPr>
              <a:t>creation</a:t>
            </a:r>
          </a:p>
          <a:p>
            <a:pPr marL="0" lvl="0" indent="0">
              <a:buNone/>
            </a:pPr>
            <a:endParaRPr lang="en-NZ" sz="2800" dirty="0">
              <a:solidFill>
                <a:schemeClr val="bg1">
                  <a:lumMod val="50000"/>
                </a:schemeClr>
              </a:solidFill>
            </a:endParaRPr>
          </a:p>
          <a:p>
            <a:pPr lvl="0"/>
            <a:r>
              <a:rPr lang="mi-NZ" sz="2800" dirty="0">
                <a:solidFill>
                  <a:schemeClr val="bg1">
                    <a:lumMod val="50000"/>
                  </a:schemeClr>
                </a:solidFill>
              </a:rPr>
              <a:t>Whānau are cohesive, resilient and nuturing</a:t>
            </a:r>
            <a:endParaRPr lang="en-NZ" sz="2800" dirty="0">
              <a:solidFill>
                <a:schemeClr val="bg1">
                  <a:lumMod val="50000"/>
                </a:schemeClr>
              </a:solidFill>
            </a:endParaRPr>
          </a:p>
          <a:p>
            <a:endParaRPr lang="en-NZ" dirty="0">
              <a:solidFill>
                <a:schemeClr val="bg1">
                  <a:lumMod val="50000"/>
                </a:schemeClr>
              </a:solidFill>
            </a:endParaRPr>
          </a:p>
        </p:txBody>
      </p:sp>
      <p:sp>
        <p:nvSpPr>
          <p:cNvPr id="2" name="Title 1"/>
          <p:cNvSpPr>
            <a:spLocks noGrp="1"/>
          </p:cNvSpPr>
          <p:nvPr>
            <p:ph type="title"/>
          </p:nvPr>
        </p:nvSpPr>
        <p:spPr>
          <a:xfrm>
            <a:off x="1835696" y="116632"/>
            <a:ext cx="5374360" cy="578376"/>
          </a:xfrm>
        </p:spPr>
        <p:txBody>
          <a:bodyPr>
            <a:normAutofit/>
          </a:bodyPr>
          <a:lstStyle/>
          <a:p>
            <a:pPr algn="ctr"/>
            <a:r>
              <a:rPr lang="en-NZ" sz="2800" dirty="0" err="1" smtClean="0">
                <a:solidFill>
                  <a:schemeClr val="bg1">
                    <a:lumMod val="50000"/>
                  </a:schemeClr>
                </a:solidFill>
                <a:latin typeface="+mn-lt"/>
              </a:rPr>
              <a:t>WhĀnau</a:t>
            </a:r>
            <a:r>
              <a:rPr lang="en-NZ" sz="2800" dirty="0" smtClean="0">
                <a:solidFill>
                  <a:schemeClr val="bg1">
                    <a:lumMod val="50000"/>
                  </a:schemeClr>
                </a:solidFill>
                <a:latin typeface="+mn-lt"/>
              </a:rPr>
              <a:t> outcomes </a:t>
            </a:r>
            <a:endParaRPr lang="en-NZ" sz="2800" dirty="0">
              <a:solidFill>
                <a:schemeClr val="bg1">
                  <a:lumMod val="50000"/>
                </a:schemeClr>
              </a:solidFill>
              <a:latin typeface="+mn-lt"/>
            </a:endParaRPr>
          </a:p>
        </p:txBody>
      </p:sp>
    </p:spTree>
    <p:extLst>
      <p:ext uri="{BB962C8B-B14F-4D97-AF65-F5344CB8AC3E}">
        <p14:creationId xmlns:p14="http://schemas.microsoft.com/office/powerpoint/2010/main" val="8198973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7824" y="97468"/>
            <a:ext cx="3456384" cy="954107"/>
          </a:xfrm>
          <a:prstGeom prst="rect">
            <a:avLst/>
          </a:prstGeom>
          <a:noFill/>
        </p:spPr>
        <p:txBody>
          <a:bodyPr wrap="square" rtlCol="0">
            <a:spAutoFit/>
          </a:bodyPr>
          <a:lstStyle/>
          <a:p>
            <a:pPr algn="ctr"/>
            <a:r>
              <a:rPr lang="en-NZ" sz="2800" dirty="0" smtClean="0">
                <a:solidFill>
                  <a:schemeClr val="bg1">
                    <a:lumMod val="50000"/>
                  </a:schemeClr>
                </a:solidFill>
              </a:rPr>
              <a:t>WHĀNAU ORA OUTCOMES</a:t>
            </a:r>
            <a:endParaRPr lang="en-NZ" sz="2800" dirty="0">
              <a:solidFill>
                <a:schemeClr val="bg1">
                  <a:lumMod val="50000"/>
                </a:schemeClr>
              </a:solidFill>
            </a:endParaRPr>
          </a:p>
        </p:txBody>
      </p:sp>
      <p:sp>
        <p:nvSpPr>
          <p:cNvPr id="3" name="Rounded Rectangle 2"/>
          <p:cNvSpPr/>
          <p:nvPr/>
        </p:nvSpPr>
        <p:spPr>
          <a:xfrm>
            <a:off x="1691680" y="1340768"/>
            <a:ext cx="6120680" cy="79208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NZ" sz="2200" b="1" dirty="0" smtClean="0">
                <a:solidFill>
                  <a:schemeClr val="bg1">
                    <a:lumMod val="50000"/>
                  </a:schemeClr>
                </a:solidFill>
              </a:rPr>
              <a:t>Whānau are Self-Managing and Empowered</a:t>
            </a:r>
            <a:endParaRPr lang="en-NZ" sz="2200" b="1" dirty="0">
              <a:solidFill>
                <a:schemeClr val="bg1">
                  <a:lumMod val="50000"/>
                </a:schemeClr>
              </a:solidFill>
            </a:endParaRPr>
          </a:p>
        </p:txBody>
      </p:sp>
      <p:sp>
        <p:nvSpPr>
          <p:cNvPr id="7" name="Rounded Rectangle 6"/>
          <p:cNvSpPr/>
          <p:nvPr/>
        </p:nvSpPr>
        <p:spPr>
          <a:xfrm>
            <a:off x="1716331" y="5135255"/>
            <a:ext cx="6120680" cy="79208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NZ" sz="2200" b="1" dirty="0" smtClean="0">
                <a:solidFill>
                  <a:schemeClr val="bg1">
                    <a:lumMod val="50000"/>
                  </a:schemeClr>
                </a:solidFill>
              </a:rPr>
              <a:t>Government Agencies are Effective in Designing and Implementing Whānau Ora</a:t>
            </a:r>
            <a:endParaRPr lang="en-NZ" sz="2200" b="1" dirty="0">
              <a:solidFill>
                <a:schemeClr val="bg1">
                  <a:lumMod val="50000"/>
                </a:schemeClr>
              </a:solidFill>
            </a:endParaRPr>
          </a:p>
        </p:txBody>
      </p:sp>
      <p:sp>
        <p:nvSpPr>
          <p:cNvPr id="8" name="Rounded Rectangle 7"/>
          <p:cNvSpPr/>
          <p:nvPr/>
        </p:nvSpPr>
        <p:spPr>
          <a:xfrm>
            <a:off x="1655676" y="3248980"/>
            <a:ext cx="6120680" cy="79208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NZ" sz="2200" b="1" dirty="0" smtClean="0">
                <a:solidFill>
                  <a:schemeClr val="bg1">
                    <a:lumMod val="50000"/>
                  </a:schemeClr>
                </a:solidFill>
              </a:rPr>
              <a:t>Providers are Effective in Delivering Whānau Ora</a:t>
            </a:r>
            <a:endParaRPr lang="en-NZ" sz="2200" b="1" dirty="0">
              <a:solidFill>
                <a:schemeClr val="bg1">
                  <a:lumMod val="50000"/>
                </a:schemeClr>
              </a:solidFill>
            </a:endParaRPr>
          </a:p>
        </p:txBody>
      </p:sp>
      <p:sp>
        <p:nvSpPr>
          <p:cNvPr id="9" name="Up-Down Arrow 8"/>
          <p:cNvSpPr/>
          <p:nvPr/>
        </p:nvSpPr>
        <p:spPr>
          <a:xfrm>
            <a:off x="4564115" y="2470695"/>
            <a:ext cx="189878" cy="50405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Up-Down Arrow 9"/>
          <p:cNvSpPr/>
          <p:nvPr/>
        </p:nvSpPr>
        <p:spPr>
          <a:xfrm>
            <a:off x="4599117" y="4365104"/>
            <a:ext cx="189878" cy="50405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11083126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75343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0" y="115888"/>
            <a:ext cx="8229600" cy="649287"/>
          </a:xfrm>
        </p:spPr>
        <p:txBody>
          <a:bodyPr>
            <a:noAutofit/>
          </a:bodyPr>
          <a:lstStyle/>
          <a:p>
            <a:pPr algn="ctr" eaLnBrk="1" hangingPunct="1">
              <a:defRPr/>
            </a:pPr>
            <a:r>
              <a:rPr lang="en-NZ" sz="2800" dirty="0" smtClean="0">
                <a:solidFill>
                  <a:schemeClr val="bg1">
                    <a:lumMod val="50000"/>
                  </a:schemeClr>
                </a:solidFill>
                <a:latin typeface="+mn-lt"/>
              </a:rPr>
              <a:t>What’s Happened so far</a:t>
            </a:r>
          </a:p>
        </p:txBody>
      </p:sp>
      <p:sp>
        <p:nvSpPr>
          <p:cNvPr id="10244" name="Rectangle 3"/>
          <p:cNvSpPr>
            <a:spLocks noGrp="1" noChangeArrowheads="1"/>
          </p:cNvSpPr>
          <p:nvPr>
            <p:ph idx="4294967295"/>
          </p:nvPr>
        </p:nvSpPr>
        <p:spPr>
          <a:xfrm>
            <a:off x="574675" y="908050"/>
            <a:ext cx="8569325" cy="6121400"/>
          </a:xfrm>
        </p:spPr>
        <p:txBody>
          <a:bodyPr>
            <a:noAutofit/>
          </a:bodyPr>
          <a:lstStyle/>
          <a:p>
            <a:pPr>
              <a:spcBef>
                <a:spcPts val="0"/>
              </a:spcBef>
            </a:pPr>
            <a:r>
              <a:rPr lang="en-NZ" sz="2800" dirty="0" smtClean="0">
                <a:solidFill>
                  <a:schemeClr val="bg1">
                    <a:lumMod val="50000"/>
                  </a:schemeClr>
                </a:solidFill>
              </a:rPr>
              <a:t>A </a:t>
            </a:r>
            <a:r>
              <a:rPr lang="en-NZ" sz="2800" dirty="0">
                <a:solidFill>
                  <a:schemeClr val="bg1">
                    <a:lumMod val="50000"/>
                  </a:schemeClr>
                </a:solidFill>
              </a:rPr>
              <a:t>growing confidence in a collective approach </a:t>
            </a:r>
            <a:endParaRPr lang="en-NZ" sz="2800" dirty="0" smtClean="0">
              <a:solidFill>
                <a:schemeClr val="bg1">
                  <a:lumMod val="50000"/>
                </a:schemeClr>
              </a:solidFill>
            </a:endParaRPr>
          </a:p>
          <a:p>
            <a:pPr marL="0" indent="0">
              <a:spcBef>
                <a:spcPts val="0"/>
              </a:spcBef>
              <a:buNone/>
            </a:pPr>
            <a:endParaRPr lang="en-NZ" sz="2800" dirty="0" smtClean="0">
              <a:solidFill>
                <a:schemeClr val="bg1">
                  <a:lumMod val="50000"/>
                </a:schemeClr>
              </a:solidFill>
            </a:endParaRPr>
          </a:p>
          <a:p>
            <a:pPr>
              <a:spcBef>
                <a:spcPts val="0"/>
              </a:spcBef>
            </a:pPr>
            <a:r>
              <a:rPr lang="en-NZ" sz="2800" dirty="0">
                <a:solidFill>
                  <a:schemeClr val="bg1">
                    <a:lumMod val="50000"/>
                  </a:schemeClr>
                </a:solidFill>
              </a:rPr>
              <a:t>Navigation </a:t>
            </a:r>
            <a:r>
              <a:rPr lang="en-NZ" sz="2800" dirty="0" smtClean="0">
                <a:solidFill>
                  <a:schemeClr val="bg1">
                    <a:lumMod val="50000"/>
                  </a:schemeClr>
                </a:solidFill>
              </a:rPr>
              <a:t>driving </a:t>
            </a:r>
            <a:r>
              <a:rPr lang="en-NZ" sz="2800" dirty="0">
                <a:solidFill>
                  <a:schemeClr val="bg1">
                    <a:lumMod val="50000"/>
                  </a:schemeClr>
                </a:solidFill>
              </a:rPr>
              <a:t>organisational change </a:t>
            </a:r>
            <a:endParaRPr lang="en-NZ" sz="2800" dirty="0" smtClean="0">
              <a:solidFill>
                <a:schemeClr val="bg1">
                  <a:lumMod val="50000"/>
                </a:schemeClr>
              </a:solidFill>
            </a:endParaRPr>
          </a:p>
          <a:p>
            <a:pPr marL="0" indent="0">
              <a:spcBef>
                <a:spcPts val="0"/>
              </a:spcBef>
              <a:buNone/>
            </a:pPr>
            <a:endParaRPr lang="en-NZ" sz="2800" dirty="0" smtClean="0">
              <a:solidFill>
                <a:schemeClr val="bg1">
                  <a:lumMod val="50000"/>
                </a:schemeClr>
              </a:solidFill>
            </a:endParaRPr>
          </a:p>
          <a:p>
            <a:pPr>
              <a:spcBef>
                <a:spcPts val="0"/>
              </a:spcBef>
            </a:pPr>
            <a:r>
              <a:rPr lang="en-NZ" sz="2800" dirty="0" smtClean="0">
                <a:solidFill>
                  <a:schemeClr val="bg1">
                    <a:lumMod val="50000"/>
                  </a:schemeClr>
                </a:solidFill>
              </a:rPr>
              <a:t>A </a:t>
            </a:r>
            <a:r>
              <a:rPr lang="en-NZ" sz="2800" dirty="0">
                <a:solidFill>
                  <a:schemeClr val="bg1">
                    <a:lumMod val="50000"/>
                  </a:schemeClr>
                </a:solidFill>
              </a:rPr>
              <a:t>developing workforce combining inherent skills with professional practice </a:t>
            </a:r>
            <a:endParaRPr lang="en-NZ" sz="2800" dirty="0" smtClean="0">
              <a:solidFill>
                <a:schemeClr val="bg1">
                  <a:lumMod val="50000"/>
                </a:schemeClr>
              </a:solidFill>
            </a:endParaRPr>
          </a:p>
          <a:p>
            <a:pPr marL="0" indent="0">
              <a:spcBef>
                <a:spcPts val="0"/>
              </a:spcBef>
              <a:buNone/>
            </a:pPr>
            <a:endParaRPr lang="en-NZ" sz="2800" dirty="0">
              <a:solidFill>
                <a:schemeClr val="bg1">
                  <a:lumMod val="50000"/>
                </a:schemeClr>
              </a:solidFill>
            </a:endParaRPr>
          </a:p>
          <a:p>
            <a:r>
              <a:rPr lang="en-NZ" sz="2800" dirty="0" smtClean="0">
                <a:solidFill>
                  <a:schemeClr val="bg1">
                    <a:lumMod val="50000"/>
                  </a:schemeClr>
                </a:solidFill>
              </a:rPr>
              <a:t>Whānau </a:t>
            </a:r>
            <a:r>
              <a:rPr lang="en-NZ" sz="2800" dirty="0">
                <a:solidFill>
                  <a:schemeClr val="bg1">
                    <a:lumMod val="50000"/>
                  </a:schemeClr>
                </a:solidFill>
              </a:rPr>
              <a:t>planning </a:t>
            </a:r>
            <a:r>
              <a:rPr lang="en-NZ" sz="2800" dirty="0" smtClean="0">
                <a:solidFill>
                  <a:schemeClr val="bg1">
                    <a:lumMod val="50000"/>
                  </a:schemeClr>
                </a:solidFill>
              </a:rPr>
              <a:t>as </a:t>
            </a:r>
            <a:r>
              <a:rPr lang="en-NZ" sz="2800" dirty="0">
                <a:solidFill>
                  <a:schemeClr val="bg1">
                    <a:lumMod val="50000"/>
                  </a:schemeClr>
                </a:solidFill>
              </a:rPr>
              <a:t>a ‘change’ tool for whānau </a:t>
            </a:r>
            <a:endParaRPr lang="en-NZ" sz="2800" dirty="0" smtClean="0">
              <a:solidFill>
                <a:schemeClr val="bg1">
                  <a:lumMod val="50000"/>
                </a:schemeClr>
              </a:solidFill>
            </a:endParaRPr>
          </a:p>
          <a:p>
            <a:pPr marL="0" indent="0">
              <a:buNone/>
            </a:pPr>
            <a:endParaRPr lang="en-NZ" sz="2800" dirty="0" smtClean="0">
              <a:solidFill>
                <a:schemeClr val="bg1">
                  <a:lumMod val="50000"/>
                </a:schemeClr>
              </a:solidFill>
            </a:endParaRPr>
          </a:p>
          <a:p>
            <a:r>
              <a:rPr lang="en-NZ" sz="2800" dirty="0">
                <a:solidFill>
                  <a:schemeClr val="bg1">
                    <a:lumMod val="50000"/>
                  </a:schemeClr>
                </a:solidFill>
              </a:rPr>
              <a:t>Resourcing and capacity </a:t>
            </a:r>
            <a:r>
              <a:rPr lang="en-NZ" sz="2800" dirty="0" smtClean="0">
                <a:solidFill>
                  <a:schemeClr val="bg1">
                    <a:lumMod val="50000"/>
                  </a:schemeClr>
                </a:solidFill>
              </a:rPr>
              <a:t>needing </a:t>
            </a:r>
            <a:r>
              <a:rPr lang="en-NZ" sz="2800" dirty="0">
                <a:solidFill>
                  <a:schemeClr val="bg1">
                    <a:lumMod val="50000"/>
                  </a:schemeClr>
                </a:solidFill>
              </a:rPr>
              <a:t>to match </a:t>
            </a:r>
            <a:r>
              <a:rPr lang="en-NZ" sz="2800" dirty="0" err="1">
                <a:solidFill>
                  <a:schemeClr val="bg1">
                    <a:lumMod val="50000"/>
                  </a:schemeClr>
                </a:solidFill>
              </a:rPr>
              <a:t>whānau</a:t>
            </a:r>
            <a:r>
              <a:rPr lang="en-NZ" sz="2800" dirty="0">
                <a:solidFill>
                  <a:schemeClr val="bg1">
                    <a:lumMod val="50000"/>
                  </a:schemeClr>
                </a:solidFill>
              </a:rPr>
              <a:t>-centred service delivery </a:t>
            </a:r>
          </a:p>
          <a:p>
            <a:pPr>
              <a:lnSpc>
                <a:spcPct val="170000"/>
              </a:lnSpc>
            </a:pPr>
            <a:endParaRPr lang="en-NZ" sz="2800" dirty="0">
              <a:solidFill>
                <a:schemeClr val="bg1">
                  <a:lumMod val="50000"/>
                </a:schemeClr>
              </a:solidFill>
            </a:endParaRPr>
          </a:p>
          <a:p>
            <a:endParaRPr lang="en-NZ" sz="2800" dirty="0">
              <a:solidFill>
                <a:schemeClr val="bg1">
                  <a:lumMod val="50000"/>
                </a:schemeClr>
              </a:solidFill>
            </a:endParaRPr>
          </a:p>
          <a:p>
            <a:pPr marL="0" indent="0">
              <a:lnSpc>
                <a:spcPct val="90000"/>
              </a:lnSpc>
              <a:spcBef>
                <a:spcPct val="100000"/>
              </a:spcBef>
              <a:buClr>
                <a:srgbClr val="375439"/>
              </a:buClr>
              <a:buNone/>
            </a:pPr>
            <a:endParaRPr lang="en-NZ" sz="2800" dirty="0" smtClean="0">
              <a:solidFill>
                <a:schemeClr val="bg1">
                  <a:lumMod val="50000"/>
                </a:schemeClr>
              </a:solidFill>
            </a:endParaRPr>
          </a:p>
          <a:p>
            <a:pPr marL="0" indent="0">
              <a:lnSpc>
                <a:spcPct val="90000"/>
              </a:lnSpc>
              <a:spcBef>
                <a:spcPct val="100000"/>
              </a:spcBef>
              <a:buClr>
                <a:srgbClr val="375439"/>
              </a:buClr>
              <a:buNone/>
            </a:pPr>
            <a:endParaRPr lang="en-NZ" altLang="en-US" sz="28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28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2800" dirty="0" smtClean="0">
              <a:solidFill>
                <a:schemeClr val="bg1">
                  <a:lumMod val="50000"/>
                </a:schemeClr>
              </a:solidFill>
              <a:latin typeface="Calibri" pitchFamily="34" charset="0"/>
            </a:endParaRPr>
          </a:p>
        </p:txBody>
      </p:sp>
    </p:spTree>
    <p:extLst>
      <p:ext uri="{BB962C8B-B14F-4D97-AF65-F5344CB8AC3E}">
        <p14:creationId xmlns:p14="http://schemas.microsoft.com/office/powerpoint/2010/main" val="3671170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0" y="115888"/>
            <a:ext cx="8229600" cy="649287"/>
          </a:xfrm>
        </p:spPr>
        <p:txBody>
          <a:bodyPr>
            <a:noAutofit/>
          </a:bodyPr>
          <a:lstStyle/>
          <a:p>
            <a:pPr algn="ctr" eaLnBrk="1" hangingPunct="1">
              <a:defRPr/>
            </a:pPr>
            <a:r>
              <a:rPr lang="en-NZ" sz="2800" dirty="0" smtClean="0">
                <a:solidFill>
                  <a:schemeClr val="bg1">
                    <a:lumMod val="50000"/>
                  </a:schemeClr>
                </a:solidFill>
                <a:latin typeface="+mn-lt"/>
              </a:rPr>
              <a:t>Provider Collectives </a:t>
            </a:r>
          </a:p>
        </p:txBody>
      </p:sp>
      <p:sp>
        <p:nvSpPr>
          <p:cNvPr id="10244" name="Rectangle 3"/>
          <p:cNvSpPr>
            <a:spLocks noGrp="1" noChangeArrowheads="1"/>
          </p:cNvSpPr>
          <p:nvPr>
            <p:ph idx="4294967295"/>
          </p:nvPr>
        </p:nvSpPr>
        <p:spPr>
          <a:xfrm>
            <a:off x="899592" y="836712"/>
            <a:ext cx="7489825" cy="5445125"/>
          </a:xfrm>
        </p:spPr>
        <p:txBody>
          <a:bodyPr>
            <a:normAutofit/>
          </a:bodyPr>
          <a:lstStyle/>
          <a:p>
            <a:pPr marL="0" indent="0" algn="just">
              <a:buNone/>
            </a:pPr>
            <a:endParaRPr lang="en-NZ" sz="2800" dirty="0" smtClean="0">
              <a:solidFill>
                <a:schemeClr val="bg1">
                  <a:lumMod val="50000"/>
                </a:schemeClr>
              </a:solidFill>
            </a:endParaRPr>
          </a:p>
          <a:p>
            <a:pPr marL="0" indent="0" algn="just">
              <a:buNone/>
            </a:pPr>
            <a:r>
              <a:rPr lang="en-NZ" sz="2800" dirty="0" smtClean="0">
                <a:solidFill>
                  <a:schemeClr val="bg1">
                    <a:lumMod val="50000"/>
                  </a:schemeClr>
                </a:solidFill>
              </a:rPr>
              <a:t>34 </a:t>
            </a:r>
            <a:r>
              <a:rPr lang="en-NZ" sz="2800" dirty="0">
                <a:solidFill>
                  <a:schemeClr val="bg1">
                    <a:lumMod val="50000"/>
                  </a:schemeClr>
                </a:solidFill>
              </a:rPr>
              <a:t>collectives representing more than 180 providers; had to overcome a number of </a:t>
            </a:r>
            <a:r>
              <a:rPr lang="en-NZ" sz="2800" dirty="0" smtClean="0">
                <a:solidFill>
                  <a:schemeClr val="bg1">
                    <a:lumMod val="50000"/>
                  </a:schemeClr>
                </a:solidFill>
              </a:rPr>
              <a:t>challenges</a:t>
            </a:r>
          </a:p>
          <a:p>
            <a:pPr marL="0" indent="0" algn="just">
              <a:lnSpc>
                <a:spcPct val="90000"/>
              </a:lnSpc>
              <a:spcBef>
                <a:spcPct val="100000"/>
              </a:spcBef>
              <a:buClr>
                <a:srgbClr val="375439"/>
              </a:buClr>
              <a:buNone/>
            </a:pPr>
            <a:r>
              <a:rPr lang="en-NZ" sz="2800" dirty="0" smtClean="0">
                <a:solidFill>
                  <a:schemeClr val="bg1">
                    <a:lumMod val="50000"/>
                  </a:schemeClr>
                </a:solidFill>
              </a:rPr>
              <a:t>“</a:t>
            </a:r>
            <a:r>
              <a:rPr lang="en-NZ" sz="2800" dirty="0">
                <a:solidFill>
                  <a:schemeClr val="bg1">
                    <a:lumMod val="50000"/>
                  </a:schemeClr>
                </a:solidFill>
              </a:rPr>
              <a:t>We were kind of pushed together. We’ve had to have time to absorb that we are focused on building relationships, of establishing trust first, before trying to do anything else ... that takes time”</a:t>
            </a:r>
          </a:p>
          <a:p>
            <a:pPr marL="0" indent="0">
              <a:lnSpc>
                <a:spcPct val="90000"/>
              </a:lnSpc>
              <a:spcBef>
                <a:spcPct val="100000"/>
              </a:spcBef>
              <a:buClr>
                <a:srgbClr val="375439"/>
              </a:buClr>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p:txBody>
      </p:sp>
    </p:spTree>
    <p:extLst>
      <p:ext uri="{BB962C8B-B14F-4D97-AF65-F5344CB8AC3E}">
        <p14:creationId xmlns:p14="http://schemas.microsoft.com/office/powerpoint/2010/main" val="7694055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0" y="115888"/>
            <a:ext cx="8229600" cy="649287"/>
          </a:xfrm>
        </p:spPr>
        <p:txBody>
          <a:bodyPr>
            <a:noAutofit/>
          </a:bodyPr>
          <a:lstStyle/>
          <a:p>
            <a:pPr algn="ctr" eaLnBrk="1" hangingPunct="1">
              <a:defRPr/>
            </a:pPr>
            <a:r>
              <a:rPr lang="en-NZ" sz="2800" dirty="0" smtClean="0">
                <a:solidFill>
                  <a:schemeClr val="bg1">
                    <a:lumMod val="50000"/>
                  </a:schemeClr>
                </a:solidFill>
                <a:latin typeface="+mn-lt"/>
              </a:rPr>
              <a:t>Provider Collectives </a:t>
            </a:r>
          </a:p>
        </p:txBody>
      </p:sp>
      <p:sp>
        <p:nvSpPr>
          <p:cNvPr id="10244" name="Rectangle 3"/>
          <p:cNvSpPr>
            <a:spLocks noGrp="1" noChangeArrowheads="1"/>
          </p:cNvSpPr>
          <p:nvPr>
            <p:ph idx="4294967295"/>
          </p:nvPr>
        </p:nvSpPr>
        <p:spPr>
          <a:xfrm>
            <a:off x="899592" y="1125538"/>
            <a:ext cx="7416800" cy="5732462"/>
          </a:xfrm>
        </p:spPr>
        <p:txBody>
          <a:bodyPr>
            <a:normAutofit/>
          </a:bodyPr>
          <a:lstStyle/>
          <a:p>
            <a:pPr marL="0" indent="0" algn="just">
              <a:lnSpc>
                <a:spcPct val="90000"/>
              </a:lnSpc>
              <a:buClr>
                <a:srgbClr val="375439"/>
              </a:buClr>
              <a:buNone/>
            </a:pPr>
            <a:r>
              <a:rPr lang="en-NZ" sz="2800" dirty="0">
                <a:solidFill>
                  <a:schemeClr val="bg1">
                    <a:lumMod val="50000"/>
                  </a:schemeClr>
                </a:solidFill>
              </a:rPr>
              <a:t>Starting to see advantages of working together </a:t>
            </a:r>
          </a:p>
          <a:p>
            <a:pPr marL="0" indent="0" algn="just">
              <a:lnSpc>
                <a:spcPct val="90000"/>
              </a:lnSpc>
              <a:buClr>
                <a:srgbClr val="375439"/>
              </a:buClr>
              <a:buNone/>
            </a:pPr>
            <a:endParaRPr lang="en-NZ" sz="2800" dirty="0">
              <a:solidFill>
                <a:schemeClr val="bg1">
                  <a:lumMod val="50000"/>
                </a:schemeClr>
              </a:solidFill>
            </a:endParaRPr>
          </a:p>
          <a:p>
            <a:pPr marL="0" indent="0" algn="just">
              <a:buNone/>
            </a:pPr>
            <a:r>
              <a:rPr lang="en-NZ" sz="2800" dirty="0">
                <a:solidFill>
                  <a:schemeClr val="bg1">
                    <a:lumMod val="50000"/>
                  </a:schemeClr>
                </a:solidFill>
              </a:rPr>
              <a:t>“They weren’t as open as I thought but after I got to know them, I think trust has grown. You know, there’s more honesty and transparency – you don’t have to worry about them cutting your throat to get anything because you’ve all got the same thing in mind”</a:t>
            </a:r>
          </a:p>
          <a:p>
            <a:endParaRPr lang="en-NZ" sz="3600" dirty="0">
              <a:solidFill>
                <a:schemeClr val="bg1">
                  <a:lumMod val="50000"/>
                </a:schemeClr>
              </a:solidFill>
            </a:endParaRPr>
          </a:p>
          <a:p>
            <a:pPr marL="0" indent="0">
              <a:lnSpc>
                <a:spcPct val="90000"/>
              </a:lnSpc>
              <a:spcBef>
                <a:spcPct val="100000"/>
              </a:spcBef>
              <a:buClr>
                <a:srgbClr val="375439"/>
              </a:buClr>
              <a:buNone/>
            </a:pPr>
            <a:endParaRPr lang="en-NZ" sz="3600" dirty="0" smtClean="0">
              <a:solidFill>
                <a:schemeClr val="bg1">
                  <a:lumMod val="50000"/>
                </a:schemeClr>
              </a:solidFill>
            </a:endParaRPr>
          </a:p>
          <a:p>
            <a:pPr marL="0" indent="0">
              <a:lnSpc>
                <a:spcPct val="90000"/>
              </a:lnSpc>
              <a:spcBef>
                <a:spcPct val="100000"/>
              </a:spcBef>
              <a:buClr>
                <a:srgbClr val="375439"/>
              </a:buClr>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p:txBody>
      </p:sp>
    </p:spTree>
    <p:extLst>
      <p:ext uri="{BB962C8B-B14F-4D97-AF65-F5344CB8AC3E}">
        <p14:creationId xmlns:p14="http://schemas.microsoft.com/office/powerpoint/2010/main" val="14966588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411" r="5961" b="8358"/>
          <a:stretch/>
        </p:blipFill>
        <p:spPr bwMode="auto">
          <a:xfrm>
            <a:off x="2339752" y="1391321"/>
            <a:ext cx="4367826" cy="3657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08467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0" y="115888"/>
            <a:ext cx="8229600" cy="649287"/>
          </a:xfrm>
        </p:spPr>
        <p:txBody>
          <a:bodyPr>
            <a:noAutofit/>
          </a:bodyPr>
          <a:lstStyle/>
          <a:p>
            <a:pPr algn="ctr" eaLnBrk="1" hangingPunct="1">
              <a:defRPr/>
            </a:pPr>
            <a:r>
              <a:rPr lang="en-NZ" sz="2800" dirty="0" smtClean="0">
                <a:solidFill>
                  <a:schemeClr val="bg1">
                    <a:lumMod val="50000"/>
                  </a:schemeClr>
                </a:solidFill>
                <a:latin typeface="+mn-lt"/>
              </a:rPr>
              <a:t>Navigators  </a:t>
            </a:r>
          </a:p>
        </p:txBody>
      </p:sp>
      <p:sp>
        <p:nvSpPr>
          <p:cNvPr id="10244" name="Rectangle 3"/>
          <p:cNvSpPr>
            <a:spLocks noGrp="1" noChangeArrowheads="1"/>
          </p:cNvSpPr>
          <p:nvPr>
            <p:ph idx="4294967295"/>
          </p:nvPr>
        </p:nvSpPr>
        <p:spPr>
          <a:xfrm>
            <a:off x="1115616" y="1052736"/>
            <a:ext cx="6985000" cy="5445125"/>
          </a:xfrm>
        </p:spPr>
        <p:txBody>
          <a:bodyPr>
            <a:normAutofit fontScale="55000" lnSpcReduction="20000"/>
          </a:bodyPr>
          <a:lstStyle/>
          <a:p>
            <a:pPr marL="0" indent="0" eaLnBrk="1" hangingPunct="1">
              <a:lnSpc>
                <a:spcPct val="90000"/>
              </a:lnSpc>
              <a:spcBef>
                <a:spcPts val="3000"/>
              </a:spcBef>
              <a:buClr>
                <a:srgbClr val="375439"/>
              </a:buClr>
              <a:buFont typeface="Wingdings 2" pitchFamily="18" charset="2"/>
              <a:buNone/>
            </a:pPr>
            <a:endParaRPr lang="en-NZ" altLang="en-US" sz="2800" dirty="0" smtClean="0">
              <a:solidFill>
                <a:schemeClr val="bg1">
                  <a:lumMod val="50000"/>
                </a:schemeClr>
              </a:solidFill>
              <a:cs typeface="Arial" charset="0"/>
            </a:endParaRPr>
          </a:p>
          <a:p>
            <a:pPr marL="0" indent="0" algn="just">
              <a:lnSpc>
                <a:spcPct val="90000"/>
              </a:lnSpc>
              <a:buClr>
                <a:srgbClr val="375439"/>
              </a:buClr>
              <a:buNone/>
            </a:pPr>
            <a:r>
              <a:rPr lang="en-NZ" sz="5100" dirty="0">
                <a:solidFill>
                  <a:schemeClr val="bg1">
                    <a:lumMod val="50000"/>
                  </a:schemeClr>
                </a:solidFill>
              </a:rPr>
              <a:t>What are the attributes for the role?  </a:t>
            </a:r>
          </a:p>
          <a:p>
            <a:pPr marL="0" indent="0" algn="just">
              <a:lnSpc>
                <a:spcPct val="90000"/>
              </a:lnSpc>
              <a:buClr>
                <a:srgbClr val="375439"/>
              </a:buClr>
              <a:buNone/>
            </a:pPr>
            <a:endParaRPr lang="en-NZ" sz="5100" dirty="0">
              <a:solidFill>
                <a:schemeClr val="bg1">
                  <a:lumMod val="50000"/>
                </a:schemeClr>
              </a:solidFill>
            </a:endParaRPr>
          </a:p>
          <a:p>
            <a:pPr marL="0" indent="0" algn="just">
              <a:buNone/>
            </a:pPr>
            <a:r>
              <a:rPr lang="en-NZ" sz="5100" dirty="0">
                <a:solidFill>
                  <a:schemeClr val="bg1">
                    <a:lumMod val="50000"/>
                  </a:schemeClr>
                </a:solidFill>
              </a:rPr>
              <a:t>“She’s everybody’s aunty, in a really good way. The results that we’ve had with some really difficult people have been because of the type of personality that she has ... her empathetic style and immediate acceptance by clients of her and the ability for </a:t>
            </a:r>
            <a:r>
              <a:rPr lang="en-NZ" sz="5100" dirty="0" err="1">
                <a:solidFill>
                  <a:schemeClr val="bg1">
                    <a:lumMod val="50000"/>
                  </a:schemeClr>
                </a:solidFill>
              </a:rPr>
              <a:t>whānau</a:t>
            </a:r>
            <a:r>
              <a:rPr lang="en-NZ" sz="5100" dirty="0">
                <a:solidFill>
                  <a:schemeClr val="bg1">
                    <a:lumMod val="50000"/>
                  </a:schemeClr>
                </a:solidFill>
              </a:rPr>
              <a:t> to feel relaxed and respected, means she is able to make progress with </a:t>
            </a:r>
            <a:r>
              <a:rPr lang="en-NZ" sz="5100" dirty="0" err="1">
                <a:solidFill>
                  <a:schemeClr val="bg1">
                    <a:lumMod val="50000"/>
                  </a:schemeClr>
                </a:solidFill>
              </a:rPr>
              <a:t>whānau</a:t>
            </a:r>
            <a:r>
              <a:rPr lang="en-NZ" sz="5100" dirty="0">
                <a:solidFill>
                  <a:schemeClr val="bg1">
                    <a:lumMod val="50000"/>
                  </a:schemeClr>
                </a:solidFill>
              </a:rPr>
              <a:t> who are struggling with social issues as well as the immediate health concern with which they present”</a:t>
            </a:r>
          </a:p>
          <a:p>
            <a:pPr marL="0" indent="0">
              <a:buNone/>
            </a:pPr>
            <a:endParaRPr lang="en-NZ" sz="4500" dirty="0">
              <a:solidFill>
                <a:schemeClr val="bg1">
                  <a:lumMod val="50000"/>
                </a:schemeClr>
              </a:solidFill>
            </a:endParaRPr>
          </a:p>
          <a:p>
            <a:pPr marL="0" indent="0">
              <a:lnSpc>
                <a:spcPct val="90000"/>
              </a:lnSpc>
              <a:spcBef>
                <a:spcPct val="100000"/>
              </a:spcBef>
              <a:buClr>
                <a:srgbClr val="375439"/>
              </a:buClr>
              <a:buNone/>
            </a:pPr>
            <a:endParaRPr lang="en-NZ" sz="3600" dirty="0" smtClean="0">
              <a:solidFill>
                <a:schemeClr val="bg1">
                  <a:lumMod val="50000"/>
                </a:schemeClr>
              </a:solidFill>
            </a:endParaRPr>
          </a:p>
          <a:p>
            <a:pPr marL="0" indent="0">
              <a:lnSpc>
                <a:spcPct val="90000"/>
              </a:lnSpc>
              <a:spcBef>
                <a:spcPct val="100000"/>
              </a:spcBef>
              <a:buClr>
                <a:srgbClr val="375439"/>
              </a:buClr>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p:txBody>
      </p:sp>
    </p:spTree>
    <p:extLst>
      <p:ext uri="{BB962C8B-B14F-4D97-AF65-F5344CB8AC3E}">
        <p14:creationId xmlns:p14="http://schemas.microsoft.com/office/powerpoint/2010/main" val="38730111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0" y="115888"/>
            <a:ext cx="8229600" cy="649287"/>
          </a:xfrm>
        </p:spPr>
        <p:txBody>
          <a:bodyPr>
            <a:noAutofit/>
          </a:bodyPr>
          <a:lstStyle/>
          <a:p>
            <a:pPr algn="ctr" eaLnBrk="1" hangingPunct="1">
              <a:defRPr/>
            </a:pPr>
            <a:r>
              <a:rPr lang="en-NZ" sz="2800" dirty="0" smtClean="0">
                <a:solidFill>
                  <a:schemeClr val="bg1">
                    <a:lumMod val="50000"/>
                  </a:schemeClr>
                </a:solidFill>
                <a:latin typeface="+mn-lt"/>
              </a:rPr>
              <a:t>Navigators  </a:t>
            </a:r>
          </a:p>
        </p:txBody>
      </p:sp>
      <p:sp>
        <p:nvSpPr>
          <p:cNvPr id="10244" name="Rectangle 3"/>
          <p:cNvSpPr>
            <a:spLocks noGrp="1" noChangeArrowheads="1"/>
          </p:cNvSpPr>
          <p:nvPr>
            <p:ph idx="4294967295"/>
          </p:nvPr>
        </p:nvSpPr>
        <p:spPr>
          <a:xfrm>
            <a:off x="755576" y="764704"/>
            <a:ext cx="6983413" cy="5905500"/>
          </a:xfrm>
        </p:spPr>
        <p:txBody>
          <a:bodyPr>
            <a:normAutofit fontScale="25000" lnSpcReduction="20000"/>
          </a:bodyPr>
          <a:lstStyle/>
          <a:p>
            <a:pPr marL="0" indent="0">
              <a:lnSpc>
                <a:spcPct val="90000"/>
              </a:lnSpc>
              <a:spcBef>
                <a:spcPct val="100000"/>
              </a:spcBef>
              <a:buClr>
                <a:srgbClr val="375439"/>
              </a:buClr>
              <a:buNone/>
            </a:pPr>
            <a:r>
              <a:rPr lang="en-NZ" sz="11200" i="0" dirty="0" smtClean="0">
                <a:solidFill>
                  <a:schemeClr val="bg1">
                    <a:lumMod val="50000"/>
                  </a:schemeClr>
                </a:solidFill>
              </a:rPr>
              <a:t>What do they do?   </a:t>
            </a:r>
          </a:p>
          <a:p>
            <a:pPr lvl="0"/>
            <a:endParaRPr lang="en-NZ" sz="11200" dirty="0" smtClean="0">
              <a:solidFill>
                <a:schemeClr val="bg1">
                  <a:lumMod val="50000"/>
                </a:schemeClr>
              </a:solidFill>
            </a:endParaRPr>
          </a:p>
          <a:p>
            <a:pPr lvl="0"/>
            <a:r>
              <a:rPr lang="en-NZ" sz="11200" dirty="0" smtClean="0">
                <a:solidFill>
                  <a:schemeClr val="bg1">
                    <a:lumMod val="50000"/>
                  </a:schemeClr>
                </a:solidFill>
              </a:rPr>
              <a:t>supporting </a:t>
            </a:r>
            <a:r>
              <a:rPr lang="en-NZ" sz="11200" dirty="0">
                <a:solidFill>
                  <a:schemeClr val="bg1">
                    <a:lumMod val="50000"/>
                  </a:schemeClr>
                </a:solidFill>
              </a:rPr>
              <a:t>whānau </a:t>
            </a:r>
            <a:r>
              <a:rPr lang="en-NZ" sz="11200" dirty="0" smtClean="0">
                <a:solidFill>
                  <a:schemeClr val="bg1">
                    <a:lumMod val="50000"/>
                  </a:schemeClr>
                </a:solidFill>
              </a:rPr>
              <a:t>by assessing needs</a:t>
            </a:r>
          </a:p>
          <a:p>
            <a:pPr marL="0" lvl="0" indent="0">
              <a:buNone/>
            </a:pPr>
            <a:r>
              <a:rPr lang="en-NZ" sz="11200" dirty="0" smtClean="0">
                <a:solidFill>
                  <a:schemeClr val="bg1">
                    <a:lumMod val="50000"/>
                  </a:schemeClr>
                </a:solidFill>
              </a:rPr>
              <a:t>  </a:t>
            </a:r>
            <a:endParaRPr lang="en-NZ" sz="11200" dirty="0">
              <a:solidFill>
                <a:schemeClr val="bg1">
                  <a:lumMod val="50000"/>
                </a:schemeClr>
              </a:solidFill>
            </a:endParaRPr>
          </a:p>
          <a:p>
            <a:pPr lvl="0"/>
            <a:r>
              <a:rPr lang="en-NZ" sz="11200" dirty="0">
                <a:solidFill>
                  <a:schemeClr val="bg1">
                    <a:lumMod val="50000"/>
                  </a:schemeClr>
                </a:solidFill>
              </a:rPr>
              <a:t>assisting whānau to develop a </a:t>
            </a:r>
            <a:r>
              <a:rPr lang="en-NZ" sz="11200" dirty="0" smtClean="0">
                <a:solidFill>
                  <a:schemeClr val="bg1">
                    <a:lumMod val="50000"/>
                  </a:schemeClr>
                </a:solidFill>
              </a:rPr>
              <a:t>plan</a:t>
            </a:r>
          </a:p>
          <a:p>
            <a:pPr marL="0" lvl="0" indent="0">
              <a:buNone/>
            </a:pPr>
            <a:r>
              <a:rPr lang="en-NZ" sz="11200" dirty="0" smtClean="0">
                <a:solidFill>
                  <a:schemeClr val="bg1">
                    <a:lumMod val="50000"/>
                  </a:schemeClr>
                </a:solidFill>
              </a:rPr>
              <a:t>  </a:t>
            </a:r>
            <a:endParaRPr lang="en-NZ" sz="11200" dirty="0">
              <a:solidFill>
                <a:schemeClr val="bg1">
                  <a:lumMod val="50000"/>
                </a:schemeClr>
              </a:solidFill>
            </a:endParaRPr>
          </a:p>
          <a:p>
            <a:pPr lvl="0"/>
            <a:r>
              <a:rPr lang="en-NZ" sz="11200" dirty="0">
                <a:solidFill>
                  <a:schemeClr val="bg1">
                    <a:lumMod val="50000"/>
                  </a:schemeClr>
                </a:solidFill>
              </a:rPr>
              <a:t>brokering services </a:t>
            </a:r>
            <a:r>
              <a:rPr lang="en-NZ" sz="11200" dirty="0" smtClean="0">
                <a:solidFill>
                  <a:schemeClr val="bg1">
                    <a:lumMod val="50000"/>
                  </a:schemeClr>
                </a:solidFill>
              </a:rPr>
              <a:t> </a:t>
            </a:r>
          </a:p>
          <a:p>
            <a:pPr marL="0" lvl="0" indent="0">
              <a:buNone/>
            </a:pPr>
            <a:endParaRPr lang="en-NZ" sz="11200" dirty="0">
              <a:solidFill>
                <a:schemeClr val="bg1">
                  <a:lumMod val="50000"/>
                </a:schemeClr>
              </a:solidFill>
            </a:endParaRPr>
          </a:p>
          <a:p>
            <a:pPr lvl="0"/>
            <a:r>
              <a:rPr lang="en-NZ" sz="11200" dirty="0" smtClean="0">
                <a:solidFill>
                  <a:schemeClr val="bg1">
                    <a:lumMod val="50000"/>
                  </a:schemeClr>
                </a:solidFill>
              </a:rPr>
              <a:t>Working with other agencies to ensure effective service delivery  </a:t>
            </a:r>
          </a:p>
          <a:p>
            <a:pPr marL="0" lvl="0" indent="0">
              <a:buNone/>
            </a:pPr>
            <a:endParaRPr lang="en-NZ" sz="11200" dirty="0">
              <a:solidFill>
                <a:schemeClr val="bg1">
                  <a:lumMod val="50000"/>
                </a:schemeClr>
              </a:solidFill>
            </a:endParaRPr>
          </a:p>
          <a:p>
            <a:pPr lvl="0"/>
            <a:r>
              <a:rPr lang="en-NZ" sz="11200" dirty="0">
                <a:solidFill>
                  <a:schemeClr val="bg1">
                    <a:lumMod val="50000"/>
                  </a:schemeClr>
                </a:solidFill>
              </a:rPr>
              <a:t>helping whānau to </a:t>
            </a:r>
            <a:r>
              <a:rPr lang="en-NZ" sz="11200" dirty="0" smtClean="0">
                <a:solidFill>
                  <a:schemeClr val="bg1">
                    <a:lumMod val="50000"/>
                  </a:schemeClr>
                </a:solidFill>
              </a:rPr>
              <a:t>monitor plans  </a:t>
            </a:r>
          </a:p>
          <a:p>
            <a:pPr marL="0" lvl="0" indent="0">
              <a:buNone/>
            </a:pPr>
            <a:endParaRPr lang="en-NZ" sz="11200" dirty="0">
              <a:solidFill>
                <a:schemeClr val="bg1">
                  <a:lumMod val="50000"/>
                </a:schemeClr>
              </a:solidFill>
            </a:endParaRPr>
          </a:p>
          <a:p>
            <a:pPr lvl="0"/>
            <a:r>
              <a:rPr lang="en-NZ" sz="11200" dirty="0">
                <a:solidFill>
                  <a:schemeClr val="bg1">
                    <a:lumMod val="50000"/>
                  </a:schemeClr>
                </a:solidFill>
              </a:rPr>
              <a:t>working towards </a:t>
            </a:r>
            <a:r>
              <a:rPr lang="en-NZ" sz="11200" dirty="0" smtClean="0">
                <a:solidFill>
                  <a:schemeClr val="bg1">
                    <a:lumMod val="50000"/>
                  </a:schemeClr>
                </a:solidFill>
              </a:rPr>
              <a:t>autonomy  </a:t>
            </a:r>
            <a:endParaRPr lang="en-NZ" sz="11200" dirty="0">
              <a:solidFill>
                <a:schemeClr val="bg1">
                  <a:lumMod val="50000"/>
                </a:schemeClr>
              </a:solidFill>
            </a:endParaRPr>
          </a:p>
          <a:p>
            <a:pPr marL="0" indent="0">
              <a:buNone/>
            </a:pPr>
            <a:r>
              <a:rPr lang="en-NZ" sz="11200" dirty="0" smtClean="0">
                <a:solidFill>
                  <a:schemeClr val="bg1">
                    <a:lumMod val="50000"/>
                  </a:schemeClr>
                </a:solidFill>
              </a:rPr>
              <a:t> </a:t>
            </a:r>
            <a:endParaRPr lang="en-NZ" sz="11200" dirty="0">
              <a:solidFill>
                <a:schemeClr val="bg1">
                  <a:lumMod val="50000"/>
                </a:schemeClr>
              </a:solidFill>
            </a:endParaRPr>
          </a:p>
          <a:p>
            <a:pPr marL="0" indent="0">
              <a:buNone/>
            </a:pPr>
            <a:endParaRPr lang="en-NZ" sz="4500" dirty="0">
              <a:solidFill>
                <a:schemeClr val="bg1">
                  <a:lumMod val="50000"/>
                </a:schemeClr>
              </a:solidFill>
            </a:endParaRPr>
          </a:p>
          <a:p>
            <a:pPr marL="0" indent="0">
              <a:lnSpc>
                <a:spcPct val="90000"/>
              </a:lnSpc>
              <a:spcBef>
                <a:spcPct val="100000"/>
              </a:spcBef>
              <a:buClr>
                <a:srgbClr val="375439"/>
              </a:buClr>
              <a:buNone/>
            </a:pPr>
            <a:endParaRPr lang="en-NZ" sz="3600" dirty="0" smtClean="0">
              <a:solidFill>
                <a:schemeClr val="bg1">
                  <a:lumMod val="50000"/>
                </a:schemeClr>
              </a:solidFill>
            </a:endParaRPr>
          </a:p>
          <a:p>
            <a:pPr marL="0" indent="0">
              <a:lnSpc>
                <a:spcPct val="90000"/>
              </a:lnSpc>
              <a:spcBef>
                <a:spcPct val="100000"/>
              </a:spcBef>
              <a:buClr>
                <a:srgbClr val="375439"/>
              </a:buClr>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p:txBody>
      </p:sp>
    </p:spTree>
    <p:extLst>
      <p:ext uri="{BB962C8B-B14F-4D97-AF65-F5344CB8AC3E}">
        <p14:creationId xmlns:p14="http://schemas.microsoft.com/office/powerpoint/2010/main" val="35039443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0" y="115888"/>
            <a:ext cx="8229600" cy="649287"/>
          </a:xfrm>
        </p:spPr>
        <p:txBody>
          <a:bodyPr>
            <a:noAutofit/>
          </a:bodyPr>
          <a:lstStyle/>
          <a:p>
            <a:pPr algn="ctr" eaLnBrk="1" hangingPunct="1">
              <a:defRPr/>
            </a:pPr>
            <a:r>
              <a:rPr lang="en-NZ" sz="2800" dirty="0" err="1" smtClean="0">
                <a:solidFill>
                  <a:schemeClr val="bg1">
                    <a:lumMod val="50000"/>
                  </a:schemeClr>
                </a:solidFill>
                <a:latin typeface="+mn-lt"/>
              </a:rPr>
              <a:t>WhĀnau</a:t>
            </a:r>
            <a:r>
              <a:rPr lang="en-NZ" sz="2800" dirty="0" smtClean="0">
                <a:solidFill>
                  <a:schemeClr val="bg1">
                    <a:lumMod val="50000"/>
                  </a:schemeClr>
                </a:solidFill>
                <a:latin typeface="+mn-lt"/>
              </a:rPr>
              <a:t> </a:t>
            </a:r>
            <a:r>
              <a:rPr lang="en-NZ" sz="2800" dirty="0" err="1" smtClean="0">
                <a:solidFill>
                  <a:schemeClr val="bg1">
                    <a:lumMod val="50000"/>
                  </a:schemeClr>
                </a:solidFill>
                <a:latin typeface="+mn-lt"/>
              </a:rPr>
              <a:t>Ora</a:t>
            </a:r>
            <a:r>
              <a:rPr lang="en-NZ" sz="2800" dirty="0" smtClean="0">
                <a:solidFill>
                  <a:schemeClr val="bg1">
                    <a:lumMod val="50000"/>
                  </a:schemeClr>
                </a:solidFill>
                <a:latin typeface="+mn-lt"/>
              </a:rPr>
              <a:t> Workforce  </a:t>
            </a:r>
          </a:p>
        </p:txBody>
      </p:sp>
      <p:sp>
        <p:nvSpPr>
          <p:cNvPr id="10244" name="Rectangle 3"/>
          <p:cNvSpPr>
            <a:spLocks noGrp="1" noChangeArrowheads="1"/>
          </p:cNvSpPr>
          <p:nvPr>
            <p:ph idx="4294967295"/>
          </p:nvPr>
        </p:nvSpPr>
        <p:spPr>
          <a:xfrm>
            <a:off x="1187624" y="988166"/>
            <a:ext cx="6985000" cy="5445125"/>
          </a:xfrm>
        </p:spPr>
        <p:txBody>
          <a:bodyPr>
            <a:normAutofit/>
          </a:bodyPr>
          <a:lstStyle/>
          <a:p>
            <a:pPr marL="0" indent="0" eaLnBrk="1" hangingPunct="1">
              <a:lnSpc>
                <a:spcPct val="90000"/>
              </a:lnSpc>
              <a:spcBef>
                <a:spcPts val="3000"/>
              </a:spcBef>
              <a:buClr>
                <a:srgbClr val="375439"/>
              </a:buClr>
              <a:buFont typeface="Wingdings 2" pitchFamily="18" charset="2"/>
              <a:buNone/>
            </a:pPr>
            <a:endParaRPr lang="en-NZ" altLang="en-US" sz="2800" dirty="0" smtClean="0">
              <a:solidFill>
                <a:schemeClr val="bg1">
                  <a:lumMod val="50000"/>
                </a:schemeClr>
              </a:solidFill>
              <a:cs typeface="Arial" charset="0"/>
            </a:endParaRPr>
          </a:p>
          <a:p>
            <a:pPr marL="0" indent="0" algn="just">
              <a:buNone/>
            </a:pPr>
            <a:r>
              <a:rPr lang="en-NZ" sz="2800" dirty="0">
                <a:solidFill>
                  <a:schemeClr val="bg1">
                    <a:lumMod val="50000"/>
                  </a:schemeClr>
                </a:solidFill>
              </a:rPr>
              <a:t>The workforce to drive </a:t>
            </a:r>
            <a:r>
              <a:rPr lang="en-NZ" sz="2800" dirty="0" err="1">
                <a:solidFill>
                  <a:schemeClr val="bg1">
                    <a:lumMod val="50000"/>
                  </a:schemeClr>
                </a:solidFill>
              </a:rPr>
              <a:t>Whānau</a:t>
            </a:r>
            <a:r>
              <a:rPr lang="en-NZ" sz="2800" dirty="0">
                <a:solidFill>
                  <a:schemeClr val="bg1">
                    <a:lumMod val="50000"/>
                  </a:schemeClr>
                </a:solidFill>
              </a:rPr>
              <a:t> </a:t>
            </a:r>
            <a:r>
              <a:rPr lang="en-NZ" sz="2800" dirty="0" err="1">
                <a:solidFill>
                  <a:schemeClr val="bg1">
                    <a:lumMod val="50000"/>
                  </a:schemeClr>
                </a:solidFill>
              </a:rPr>
              <a:t>Ora</a:t>
            </a:r>
            <a:r>
              <a:rPr lang="en-NZ" sz="2800" dirty="0">
                <a:solidFill>
                  <a:schemeClr val="bg1">
                    <a:lumMod val="50000"/>
                  </a:schemeClr>
                </a:solidFill>
              </a:rPr>
              <a:t> is currently being </a:t>
            </a:r>
            <a:r>
              <a:rPr lang="en-NZ" sz="2800" dirty="0" err="1">
                <a:solidFill>
                  <a:schemeClr val="bg1">
                    <a:lumMod val="50000"/>
                  </a:schemeClr>
                </a:solidFill>
              </a:rPr>
              <a:t>upskilled</a:t>
            </a:r>
            <a:r>
              <a:rPr lang="en-NZ" sz="2800" dirty="0">
                <a:solidFill>
                  <a:schemeClr val="bg1">
                    <a:lumMod val="50000"/>
                  </a:schemeClr>
                </a:solidFill>
              </a:rPr>
              <a:t>- this is a complex role that requires a wide range of skills and knowledge </a:t>
            </a:r>
          </a:p>
          <a:p>
            <a:pPr marL="0" indent="0">
              <a:lnSpc>
                <a:spcPct val="90000"/>
              </a:lnSpc>
              <a:spcBef>
                <a:spcPct val="100000"/>
              </a:spcBef>
              <a:buClr>
                <a:srgbClr val="375439"/>
              </a:buClr>
              <a:buNone/>
            </a:pPr>
            <a:endParaRPr lang="en-NZ" sz="2800" dirty="0">
              <a:solidFill>
                <a:schemeClr val="bg1">
                  <a:lumMod val="50000"/>
                </a:schemeClr>
              </a:solidFill>
            </a:endParaRPr>
          </a:p>
          <a:p>
            <a:pPr marL="0" indent="0">
              <a:lnSpc>
                <a:spcPct val="90000"/>
              </a:lnSpc>
              <a:spcBef>
                <a:spcPct val="100000"/>
              </a:spcBef>
              <a:buClr>
                <a:srgbClr val="375439"/>
              </a:buClr>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47864" y="3320745"/>
            <a:ext cx="4680520" cy="3112546"/>
          </a:xfrm>
          <a:prstGeom prst="rect">
            <a:avLst/>
          </a:prstGeom>
        </p:spPr>
      </p:pic>
    </p:spTree>
    <p:extLst>
      <p:ext uri="{BB962C8B-B14F-4D97-AF65-F5344CB8AC3E}">
        <p14:creationId xmlns:p14="http://schemas.microsoft.com/office/powerpoint/2010/main" val="21441730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0" y="115888"/>
            <a:ext cx="8229600" cy="649287"/>
          </a:xfrm>
        </p:spPr>
        <p:txBody>
          <a:bodyPr>
            <a:noAutofit/>
          </a:bodyPr>
          <a:lstStyle/>
          <a:p>
            <a:pPr algn="ctr" eaLnBrk="1" hangingPunct="1">
              <a:defRPr/>
            </a:pPr>
            <a:r>
              <a:rPr lang="en-NZ" sz="2800" dirty="0" smtClean="0">
                <a:solidFill>
                  <a:schemeClr val="bg1">
                    <a:lumMod val="50000"/>
                  </a:schemeClr>
                </a:solidFill>
                <a:latin typeface="+mn-lt"/>
              </a:rPr>
              <a:t>Contracting environment  </a:t>
            </a:r>
          </a:p>
        </p:txBody>
      </p:sp>
      <p:sp>
        <p:nvSpPr>
          <p:cNvPr id="10244" name="Rectangle 3"/>
          <p:cNvSpPr>
            <a:spLocks noGrp="1" noChangeArrowheads="1"/>
          </p:cNvSpPr>
          <p:nvPr>
            <p:ph idx="4294967295"/>
          </p:nvPr>
        </p:nvSpPr>
        <p:spPr>
          <a:xfrm>
            <a:off x="1043608" y="980728"/>
            <a:ext cx="6985000" cy="5445125"/>
          </a:xfrm>
        </p:spPr>
        <p:txBody>
          <a:bodyPr>
            <a:normAutofit/>
          </a:bodyPr>
          <a:lstStyle/>
          <a:p>
            <a:pPr marL="0" indent="0" eaLnBrk="1" hangingPunct="1">
              <a:lnSpc>
                <a:spcPct val="90000"/>
              </a:lnSpc>
              <a:spcBef>
                <a:spcPts val="3000"/>
              </a:spcBef>
              <a:buClr>
                <a:srgbClr val="375439"/>
              </a:buClr>
              <a:buFont typeface="Wingdings 2" pitchFamily="18" charset="2"/>
              <a:buNone/>
            </a:pPr>
            <a:endParaRPr lang="en-NZ" altLang="en-US" sz="2800" dirty="0" smtClean="0">
              <a:solidFill>
                <a:schemeClr val="bg1">
                  <a:lumMod val="50000"/>
                </a:schemeClr>
              </a:solidFill>
              <a:cs typeface="Arial" charset="0"/>
            </a:endParaRPr>
          </a:p>
          <a:p>
            <a:pPr marL="0" indent="0" algn="just">
              <a:buNone/>
            </a:pPr>
            <a:r>
              <a:rPr lang="en-NZ" sz="2800" dirty="0" smtClean="0">
                <a:solidFill>
                  <a:schemeClr val="bg1">
                    <a:lumMod val="50000"/>
                  </a:schemeClr>
                </a:solidFill>
              </a:rPr>
              <a:t>Whānau </a:t>
            </a:r>
            <a:r>
              <a:rPr lang="en-NZ" sz="2800" dirty="0">
                <a:solidFill>
                  <a:schemeClr val="bg1">
                    <a:lumMod val="50000"/>
                  </a:schemeClr>
                </a:solidFill>
              </a:rPr>
              <a:t>Ora is being implemented in what is still a competitive contracting environment with multiple reporting requirements and poor recognition of the additional work required to implement whānau ora </a:t>
            </a:r>
          </a:p>
          <a:p>
            <a:pPr marL="0" indent="0" algn="just">
              <a:buNone/>
            </a:pPr>
            <a:endParaRPr lang="en-NZ" sz="2800" dirty="0">
              <a:solidFill>
                <a:schemeClr val="bg1">
                  <a:lumMod val="50000"/>
                </a:schemeClr>
              </a:solidFill>
            </a:endParaRPr>
          </a:p>
          <a:p>
            <a:pPr marL="0" indent="0" algn="just">
              <a:buNone/>
            </a:pPr>
            <a:r>
              <a:rPr lang="en-NZ" sz="2800" dirty="0">
                <a:solidFill>
                  <a:schemeClr val="bg1">
                    <a:lumMod val="50000"/>
                  </a:schemeClr>
                </a:solidFill>
              </a:rPr>
              <a:t>The system is slow to respond</a:t>
            </a:r>
          </a:p>
          <a:p>
            <a:pPr marL="0" indent="0">
              <a:lnSpc>
                <a:spcPct val="90000"/>
              </a:lnSpc>
              <a:spcBef>
                <a:spcPct val="100000"/>
              </a:spcBef>
              <a:buClr>
                <a:srgbClr val="375439"/>
              </a:buClr>
              <a:buNone/>
            </a:pPr>
            <a:endParaRPr lang="en-NZ" sz="3600" dirty="0" smtClean="0">
              <a:solidFill>
                <a:schemeClr val="bg1">
                  <a:lumMod val="50000"/>
                </a:schemeClr>
              </a:solidFill>
            </a:endParaRPr>
          </a:p>
          <a:p>
            <a:pPr marL="0" indent="0">
              <a:lnSpc>
                <a:spcPct val="90000"/>
              </a:lnSpc>
              <a:spcBef>
                <a:spcPct val="100000"/>
              </a:spcBef>
              <a:buClr>
                <a:srgbClr val="375439"/>
              </a:buClr>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p:txBody>
      </p:sp>
    </p:spTree>
    <p:extLst>
      <p:ext uri="{BB962C8B-B14F-4D97-AF65-F5344CB8AC3E}">
        <p14:creationId xmlns:p14="http://schemas.microsoft.com/office/powerpoint/2010/main" val="38067833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0" y="115888"/>
            <a:ext cx="8229600" cy="649287"/>
          </a:xfrm>
        </p:spPr>
        <p:txBody>
          <a:bodyPr>
            <a:noAutofit/>
          </a:bodyPr>
          <a:lstStyle/>
          <a:p>
            <a:pPr algn="ctr" eaLnBrk="1" hangingPunct="1">
              <a:defRPr/>
            </a:pPr>
            <a:r>
              <a:rPr lang="en-NZ" sz="2800" dirty="0" err="1" smtClean="0">
                <a:solidFill>
                  <a:schemeClr val="bg1">
                    <a:lumMod val="50000"/>
                  </a:schemeClr>
                </a:solidFill>
                <a:latin typeface="+mn-lt"/>
              </a:rPr>
              <a:t>WhĀnau</a:t>
            </a:r>
            <a:r>
              <a:rPr lang="en-NZ" sz="2800" dirty="0" smtClean="0">
                <a:solidFill>
                  <a:schemeClr val="bg1">
                    <a:lumMod val="50000"/>
                  </a:schemeClr>
                </a:solidFill>
                <a:latin typeface="+mn-lt"/>
              </a:rPr>
              <a:t> Plans   </a:t>
            </a:r>
          </a:p>
        </p:txBody>
      </p:sp>
      <p:sp>
        <p:nvSpPr>
          <p:cNvPr id="10244" name="Rectangle 3"/>
          <p:cNvSpPr>
            <a:spLocks noGrp="1" noChangeArrowheads="1"/>
          </p:cNvSpPr>
          <p:nvPr>
            <p:ph idx="4294967295"/>
          </p:nvPr>
        </p:nvSpPr>
        <p:spPr>
          <a:xfrm>
            <a:off x="1043608" y="1124744"/>
            <a:ext cx="6985000" cy="5445125"/>
          </a:xfrm>
        </p:spPr>
        <p:txBody>
          <a:bodyPr>
            <a:normAutofit/>
          </a:bodyPr>
          <a:lstStyle/>
          <a:p>
            <a:pPr marL="0" indent="0" algn="just">
              <a:buNone/>
            </a:pPr>
            <a:r>
              <a:rPr lang="en-NZ" sz="2800" dirty="0" smtClean="0">
                <a:solidFill>
                  <a:schemeClr val="bg1">
                    <a:lumMod val="50000"/>
                  </a:schemeClr>
                </a:solidFill>
              </a:rPr>
              <a:t>Whānau planning can be an intervention in its own right; it is important to get whole whānau involvement; </a:t>
            </a:r>
            <a:r>
              <a:rPr lang="en-NZ" sz="2800" dirty="0">
                <a:solidFill>
                  <a:schemeClr val="bg1">
                    <a:lumMod val="50000"/>
                  </a:schemeClr>
                </a:solidFill>
              </a:rPr>
              <a:t>role of the provider is to support the development of goals and to work with the whānau to provide direction towards achieving </a:t>
            </a:r>
            <a:r>
              <a:rPr lang="en-NZ" sz="2800" dirty="0" smtClean="0">
                <a:solidFill>
                  <a:schemeClr val="bg1">
                    <a:lumMod val="50000"/>
                  </a:schemeClr>
                </a:solidFill>
              </a:rPr>
              <a:t>them. </a:t>
            </a:r>
            <a:endParaRPr lang="en-NZ" sz="2800" dirty="0">
              <a:solidFill>
                <a:schemeClr val="bg1">
                  <a:lumMod val="50000"/>
                </a:schemeClr>
              </a:solidFill>
            </a:endParaRPr>
          </a:p>
          <a:p>
            <a:pPr marL="0" indent="0">
              <a:lnSpc>
                <a:spcPct val="90000"/>
              </a:lnSpc>
              <a:spcBef>
                <a:spcPct val="100000"/>
              </a:spcBef>
              <a:buClr>
                <a:srgbClr val="375439"/>
              </a:buClr>
              <a:buNone/>
            </a:pPr>
            <a:endParaRPr lang="en-NZ" sz="3600" dirty="0" smtClean="0">
              <a:solidFill>
                <a:schemeClr val="bg1">
                  <a:lumMod val="50000"/>
                </a:schemeClr>
              </a:solidFill>
            </a:endParaRPr>
          </a:p>
          <a:p>
            <a:pPr marL="0" indent="0">
              <a:lnSpc>
                <a:spcPct val="90000"/>
              </a:lnSpc>
              <a:spcBef>
                <a:spcPct val="100000"/>
              </a:spcBef>
              <a:buClr>
                <a:srgbClr val="375439"/>
              </a:buClr>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a:p>
            <a:pPr marL="0" indent="0" algn="ctr" eaLnBrk="1" hangingPunct="1">
              <a:lnSpc>
                <a:spcPct val="90000"/>
              </a:lnSpc>
              <a:spcBef>
                <a:spcPct val="100000"/>
              </a:spcBef>
              <a:buClr>
                <a:srgbClr val="375439"/>
              </a:buClr>
              <a:buFont typeface="Wingdings 2" pitchFamily="18" charset="2"/>
              <a:buNone/>
            </a:pPr>
            <a:endParaRPr lang="en-NZ" altLang="en-US" sz="3600" dirty="0" smtClean="0">
              <a:solidFill>
                <a:schemeClr val="bg1">
                  <a:lumMod val="50000"/>
                </a:schemeClr>
              </a:solidFill>
              <a:latin typeface="Calibri"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83968" y="3429000"/>
            <a:ext cx="4336931" cy="3064375"/>
          </a:xfrm>
          <a:prstGeom prst="rect">
            <a:avLst/>
          </a:prstGeom>
        </p:spPr>
      </p:pic>
    </p:spTree>
    <p:extLst>
      <p:ext uri="{BB962C8B-B14F-4D97-AF65-F5344CB8AC3E}">
        <p14:creationId xmlns:p14="http://schemas.microsoft.com/office/powerpoint/2010/main" val="42181591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7824" y="97468"/>
            <a:ext cx="3456384" cy="523220"/>
          </a:xfrm>
          <a:prstGeom prst="rect">
            <a:avLst/>
          </a:prstGeom>
          <a:noFill/>
        </p:spPr>
        <p:txBody>
          <a:bodyPr wrap="square" rtlCol="0">
            <a:spAutoFit/>
          </a:bodyPr>
          <a:lstStyle/>
          <a:p>
            <a:pPr algn="ctr"/>
            <a:r>
              <a:rPr lang="en-NZ" sz="2800" dirty="0" smtClean="0">
                <a:solidFill>
                  <a:schemeClr val="bg1">
                    <a:lumMod val="50000"/>
                  </a:schemeClr>
                </a:solidFill>
              </a:rPr>
              <a:t>WHĀNAU ORA</a:t>
            </a:r>
            <a:endParaRPr lang="en-NZ" sz="2800" dirty="0">
              <a:solidFill>
                <a:schemeClr val="bg1">
                  <a:lumMod val="50000"/>
                </a:schemeClr>
              </a:solidFill>
            </a:endParaRPr>
          </a:p>
        </p:txBody>
      </p:sp>
      <p:sp>
        <p:nvSpPr>
          <p:cNvPr id="3" name="Rounded Rectangle 2"/>
          <p:cNvSpPr/>
          <p:nvPr/>
        </p:nvSpPr>
        <p:spPr>
          <a:xfrm>
            <a:off x="1655676" y="927209"/>
            <a:ext cx="6120680" cy="79208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NZ" b="1" dirty="0" smtClean="0">
                <a:solidFill>
                  <a:schemeClr val="tx1">
                    <a:lumMod val="50000"/>
                  </a:schemeClr>
                </a:solidFill>
              </a:rPr>
              <a:t>Whānau are Self-Managing and Empowered- </a:t>
            </a:r>
            <a:r>
              <a:rPr lang="en-NZ" b="1" i="1" dirty="0" smtClean="0">
                <a:solidFill>
                  <a:schemeClr val="bg1">
                    <a:lumMod val="50000"/>
                  </a:schemeClr>
                </a:solidFill>
              </a:rPr>
              <a:t>we are still working towards this and have mechanisms in place for this to be achieved </a:t>
            </a:r>
            <a:endParaRPr lang="en-NZ" b="1" i="1" dirty="0">
              <a:solidFill>
                <a:schemeClr val="bg1">
                  <a:lumMod val="50000"/>
                </a:schemeClr>
              </a:solidFill>
            </a:endParaRPr>
          </a:p>
        </p:txBody>
      </p:sp>
      <p:sp>
        <p:nvSpPr>
          <p:cNvPr id="7" name="Rounded Rectangle 6"/>
          <p:cNvSpPr/>
          <p:nvPr/>
        </p:nvSpPr>
        <p:spPr>
          <a:xfrm>
            <a:off x="1716331" y="4725144"/>
            <a:ext cx="6120680" cy="158417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NZ" b="1" dirty="0" smtClean="0">
                <a:solidFill>
                  <a:schemeClr val="tx1">
                    <a:lumMod val="50000"/>
                  </a:schemeClr>
                </a:solidFill>
              </a:rPr>
              <a:t>Government Agencies are Effective in Designing and Implementing </a:t>
            </a:r>
            <a:r>
              <a:rPr lang="en-NZ" b="1" dirty="0" err="1" smtClean="0">
                <a:solidFill>
                  <a:schemeClr val="tx1">
                    <a:lumMod val="50000"/>
                  </a:schemeClr>
                </a:solidFill>
              </a:rPr>
              <a:t>Whānau</a:t>
            </a:r>
            <a:r>
              <a:rPr lang="en-NZ" b="1" dirty="0" smtClean="0">
                <a:solidFill>
                  <a:schemeClr val="tx1">
                    <a:lumMod val="50000"/>
                  </a:schemeClr>
                </a:solidFill>
              </a:rPr>
              <a:t> </a:t>
            </a:r>
            <a:r>
              <a:rPr lang="en-NZ" b="1" dirty="0" err="1" smtClean="0">
                <a:solidFill>
                  <a:schemeClr val="tx1">
                    <a:lumMod val="50000"/>
                  </a:schemeClr>
                </a:solidFill>
              </a:rPr>
              <a:t>Ora</a:t>
            </a:r>
            <a:r>
              <a:rPr lang="en-NZ" dirty="0" smtClean="0">
                <a:solidFill>
                  <a:schemeClr val="tx1">
                    <a:lumMod val="50000"/>
                  </a:schemeClr>
                </a:solidFill>
              </a:rPr>
              <a:t>- </a:t>
            </a:r>
            <a:r>
              <a:rPr lang="en-NZ" b="1" i="1" dirty="0" smtClean="0">
                <a:solidFill>
                  <a:schemeClr val="bg1">
                    <a:lumMod val="50000"/>
                  </a:schemeClr>
                </a:solidFill>
              </a:rPr>
              <a:t>there has not been significant progress with this outcome and the wider environment has not changed sufficiently to meet the challenges of </a:t>
            </a:r>
            <a:r>
              <a:rPr lang="en-NZ" b="1" i="1" dirty="0" err="1" smtClean="0">
                <a:solidFill>
                  <a:schemeClr val="bg1">
                    <a:lumMod val="50000"/>
                  </a:schemeClr>
                </a:solidFill>
              </a:rPr>
              <a:t>Whānau</a:t>
            </a:r>
            <a:r>
              <a:rPr lang="en-NZ" b="1" i="1" dirty="0" smtClean="0">
                <a:solidFill>
                  <a:schemeClr val="bg1">
                    <a:lumMod val="50000"/>
                  </a:schemeClr>
                </a:solidFill>
              </a:rPr>
              <a:t> </a:t>
            </a:r>
            <a:r>
              <a:rPr lang="en-NZ" b="1" i="1" dirty="0" err="1" smtClean="0">
                <a:solidFill>
                  <a:schemeClr val="bg1">
                    <a:lumMod val="50000"/>
                  </a:schemeClr>
                </a:solidFill>
              </a:rPr>
              <a:t>Ora</a:t>
            </a:r>
            <a:r>
              <a:rPr lang="en-NZ" b="1" i="1" dirty="0" smtClean="0">
                <a:solidFill>
                  <a:schemeClr val="bg1">
                    <a:lumMod val="50000"/>
                  </a:schemeClr>
                </a:solidFill>
              </a:rPr>
              <a:t>. </a:t>
            </a:r>
            <a:endParaRPr lang="en-NZ" b="1" i="1" dirty="0">
              <a:solidFill>
                <a:schemeClr val="bg1">
                  <a:lumMod val="50000"/>
                </a:schemeClr>
              </a:solidFill>
            </a:endParaRPr>
          </a:p>
        </p:txBody>
      </p:sp>
      <p:sp>
        <p:nvSpPr>
          <p:cNvPr id="8" name="Rounded Rectangle 7"/>
          <p:cNvSpPr/>
          <p:nvPr/>
        </p:nvSpPr>
        <p:spPr>
          <a:xfrm>
            <a:off x="1673915" y="2492896"/>
            <a:ext cx="6120680" cy="131834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NZ" b="1" dirty="0" smtClean="0">
                <a:solidFill>
                  <a:schemeClr val="tx1">
                    <a:lumMod val="50000"/>
                  </a:schemeClr>
                </a:solidFill>
              </a:rPr>
              <a:t>Providers are Effective in Delivering </a:t>
            </a:r>
            <a:r>
              <a:rPr lang="en-NZ" b="1" dirty="0" err="1" smtClean="0">
                <a:solidFill>
                  <a:schemeClr val="tx1">
                    <a:lumMod val="50000"/>
                  </a:schemeClr>
                </a:solidFill>
              </a:rPr>
              <a:t>Whānau</a:t>
            </a:r>
            <a:r>
              <a:rPr lang="en-NZ" b="1" dirty="0" smtClean="0">
                <a:solidFill>
                  <a:schemeClr val="tx1">
                    <a:lumMod val="50000"/>
                  </a:schemeClr>
                </a:solidFill>
              </a:rPr>
              <a:t> </a:t>
            </a:r>
            <a:r>
              <a:rPr lang="en-NZ" b="1" dirty="0" err="1" smtClean="0">
                <a:solidFill>
                  <a:schemeClr val="tx1">
                    <a:lumMod val="50000"/>
                  </a:schemeClr>
                </a:solidFill>
              </a:rPr>
              <a:t>Ora</a:t>
            </a:r>
            <a:r>
              <a:rPr lang="en-NZ" b="1" dirty="0" smtClean="0">
                <a:solidFill>
                  <a:schemeClr val="tx1">
                    <a:lumMod val="50000"/>
                  </a:schemeClr>
                </a:solidFill>
              </a:rPr>
              <a:t>-</a:t>
            </a:r>
            <a:r>
              <a:rPr lang="en-NZ" b="1" dirty="0" smtClean="0">
                <a:solidFill>
                  <a:schemeClr val="bg1"/>
                </a:solidFill>
              </a:rPr>
              <a:t> </a:t>
            </a:r>
            <a:r>
              <a:rPr lang="en-NZ" b="1" i="1" dirty="0" smtClean="0">
                <a:solidFill>
                  <a:schemeClr val="bg1">
                    <a:lumMod val="50000"/>
                  </a:schemeClr>
                </a:solidFill>
              </a:rPr>
              <a:t>there has been a significant amount of change in the provider sector over the last three years and we are reasonably prepared for the next part of </a:t>
            </a:r>
            <a:r>
              <a:rPr lang="en-NZ" b="1" i="1" dirty="0" err="1" smtClean="0">
                <a:solidFill>
                  <a:schemeClr val="bg1">
                    <a:lumMod val="50000"/>
                  </a:schemeClr>
                </a:solidFill>
              </a:rPr>
              <a:t>whānau</a:t>
            </a:r>
            <a:r>
              <a:rPr lang="en-NZ" b="1" i="1" dirty="0" smtClean="0">
                <a:solidFill>
                  <a:schemeClr val="bg1">
                    <a:lumMod val="50000"/>
                  </a:schemeClr>
                </a:solidFill>
              </a:rPr>
              <a:t> </a:t>
            </a:r>
            <a:r>
              <a:rPr lang="en-NZ" b="1" i="1" dirty="0" err="1" smtClean="0">
                <a:solidFill>
                  <a:schemeClr val="bg1">
                    <a:lumMod val="50000"/>
                  </a:schemeClr>
                </a:solidFill>
              </a:rPr>
              <a:t>ora</a:t>
            </a:r>
            <a:r>
              <a:rPr lang="en-NZ" b="1" i="1" dirty="0" smtClean="0">
                <a:solidFill>
                  <a:schemeClr val="bg1">
                    <a:lumMod val="50000"/>
                  </a:schemeClr>
                </a:solidFill>
              </a:rPr>
              <a:t> </a:t>
            </a:r>
            <a:endParaRPr lang="en-NZ" b="1" i="1" dirty="0">
              <a:solidFill>
                <a:schemeClr val="bg1">
                  <a:lumMod val="50000"/>
                </a:schemeClr>
              </a:solidFill>
            </a:endParaRPr>
          </a:p>
        </p:txBody>
      </p:sp>
      <p:sp>
        <p:nvSpPr>
          <p:cNvPr id="9" name="Up-Down Arrow 8"/>
          <p:cNvSpPr/>
          <p:nvPr/>
        </p:nvSpPr>
        <p:spPr>
          <a:xfrm>
            <a:off x="4510356" y="1844824"/>
            <a:ext cx="189878" cy="50405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Up-Down Arrow 9"/>
          <p:cNvSpPr/>
          <p:nvPr/>
        </p:nvSpPr>
        <p:spPr>
          <a:xfrm>
            <a:off x="4568779" y="3991997"/>
            <a:ext cx="189878" cy="50405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34106787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7824" y="97468"/>
            <a:ext cx="3456384" cy="954107"/>
          </a:xfrm>
          <a:prstGeom prst="rect">
            <a:avLst/>
          </a:prstGeom>
          <a:noFill/>
        </p:spPr>
        <p:txBody>
          <a:bodyPr wrap="square" rtlCol="0">
            <a:spAutoFit/>
          </a:bodyPr>
          <a:lstStyle/>
          <a:p>
            <a:pPr algn="ctr"/>
            <a:r>
              <a:rPr lang="en-NZ" sz="2800" dirty="0" smtClean="0">
                <a:solidFill>
                  <a:schemeClr val="bg1">
                    <a:lumMod val="50000"/>
                  </a:schemeClr>
                </a:solidFill>
              </a:rPr>
              <a:t>CHALLENGES GOING FORWARD </a:t>
            </a:r>
            <a:endParaRPr lang="en-NZ" sz="2800" dirty="0">
              <a:solidFill>
                <a:schemeClr val="bg1">
                  <a:lumMod val="50000"/>
                </a:schemeClr>
              </a:solidFill>
            </a:endParaRPr>
          </a:p>
        </p:txBody>
      </p:sp>
      <p:sp>
        <p:nvSpPr>
          <p:cNvPr id="4" name="TextBox 3"/>
          <p:cNvSpPr txBox="1"/>
          <p:nvPr/>
        </p:nvSpPr>
        <p:spPr>
          <a:xfrm>
            <a:off x="338277" y="1160340"/>
            <a:ext cx="8568952" cy="5262979"/>
          </a:xfrm>
          <a:prstGeom prst="rect">
            <a:avLst/>
          </a:prstGeom>
          <a:noFill/>
        </p:spPr>
        <p:txBody>
          <a:bodyPr wrap="square" rtlCol="0">
            <a:spAutoFit/>
          </a:bodyPr>
          <a:lstStyle/>
          <a:p>
            <a:pPr marL="285750" lvl="0" indent="-285750">
              <a:buFont typeface="Wingdings" panose="05000000000000000000" pitchFamily="2" charset="2"/>
              <a:buChar char="Ø"/>
            </a:pPr>
            <a:r>
              <a:rPr lang="en-US" sz="2800" i="1" dirty="0">
                <a:solidFill>
                  <a:schemeClr val="bg1"/>
                </a:solidFill>
              </a:rPr>
              <a:t>Workforce </a:t>
            </a:r>
            <a:r>
              <a:rPr lang="en-US" sz="2800" i="1" dirty="0" smtClean="0">
                <a:solidFill>
                  <a:schemeClr val="bg1"/>
                </a:solidFill>
              </a:rPr>
              <a:t>capacity</a:t>
            </a:r>
          </a:p>
          <a:p>
            <a:pPr marL="285750" lvl="0" indent="-285750">
              <a:buFont typeface="Wingdings" panose="05000000000000000000" pitchFamily="2" charset="2"/>
              <a:buChar char="Ø"/>
            </a:pPr>
            <a:r>
              <a:rPr lang="en-US" sz="2800" i="1" dirty="0" smtClean="0">
                <a:solidFill>
                  <a:schemeClr val="bg1"/>
                </a:solidFill>
              </a:rPr>
              <a:t>Continued </a:t>
            </a:r>
            <a:r>
              <a:rPr lang="en-US" sz="2800" i="1" dirty="0">
                <a:solidFill>
                  <a:schemeClr val="bg1"/>
                </a:solidFill>
              </a:rPr>
              <a:t>commitment by government </a:t>
            </a:r>
            <a:r>
              <a:rPr lang="en-US" sz="2800" i="1" dirty="0" smtClean="0">
                <a:solidFill>
                  <a:schemeClr val="bg1"/>
                </a:solidFill>
              </a:rPr>
              <a:t> </a:t>
            </a:r>
            <a:endParaRPr lang="en-NZ" sz="2800" dirty="0">
              <a:solidFill>
                <a:schemeClr val="bg1"/>
              </a:solidFill>
            </a:endParaRPr>
          </a:p>
          <a:p>
            <a:pPr marL="285750" lvl="0" indent="-285750">
              <a:buFont typeface="Wingdings" panose="05000000000000000000" pitchFamily="2" charset="2"/>
              <a:buChar char="Ø"/>
            </a:pPr>
            <a:r>
              <a:rPr lang="en-US" sz="2800" i="1" dirty="0">
                <a:solidFill>
                  <a:schemeClr val="bg1"/>
                </a:solidFill>
              </a:rPr>
              <a:t>Need for structural changes that can support </a:t>
            </a:r>
            <a:r>
              <a:rPr lang="en-US" sz="2800" i="1" dirty="0" err="1" smtClean="0">
                <a:solidFill>
                  <a:schemeClr val="bg1"/>
                </a:solidFill>
              </a:rPr>
              <a:t>whānau</a:t>
            </a:r>
            <a:r>
              <a:rPr lang="en-US" sz="2800" i="1" dirty="0" smtClean="0">
                <a:solidFill>
                  <a:schemeClr val="bg1"/>
                </a:solidFill>
              </a:rPr>
              <a:t> </a:t>
            </a:r>
            <a:r>
              <a:rPr lang="en-US" sz="2800" i="1" dirty="0" err="1">
                <a:solidFill>
                  <a:schemeClr val="bg1"/>
                </a:solidFill>
              </a:rPr>
              <a:t>ora</a:t>
            </a:r>
            <a:r>
              <a:rPr lang="en-US" sz="2800" i="1" dirty="0">
                <a:solidFill>
                  <a:schemeClr val="bg1"/>
                </a:solidFill>
              </a:rPr>
              <a:t> </a:t>
            </a:r>
            <a:endParaRPr lang="en-NZ" sz="2800" dirty="0">
              <a:solidFill>
                <a:schemeClr val="bg1"/>
              </a:solidFill>
            </a:endParaRPr>
          </a:p>
          <a:p>
            <a:pPr marL="285750" lvl="0" indent="-285750">
              <a:buFont typeface="Wingdings" panose="05000000000000000000" pitchFamily="2" charset="2"/>
              <a:buChar char="Ø"/>
            </a:pPr>
            <a:r>
              <a:rPr lang="en-US" sz="2800" i="1" dirty="0" smtClean="0">
                <a:solidFill>
                  <a:schemeClr val="bg1"/>
                </a:solidFill>
              </a:rPr>
              <a:t>Changes  will </a:t>
            </a:r>
            <a:r>
              <a:rPr lang="en-US" sz="2800" i="1" dirty="0">
                <a:solidFill>
                  <a:schemeClr val="bg1"/>
                </a:solidFill>
              </a:rPr>
              <a:t>need to build on the work done over </a:t>
            </a:r>
            <a:r>
              <a:rPr lang="en-US" sz="2800" i="1" dirty="0" smtClean="0">
                <a:solidFill>
                  <a:schemeClr val="bg1"/>
                </a:solidFill>
              </a:rPr>
              <a:t>the </a:t>
            </a:r>
            <a:r>
              <a:rPr lang="en-US" sz="2800" i="1" dirty="0">
                <a:solidFill>
                  <a:schemeClr val="bg1"/>
                </a:solidFill>
              </a:rPr>
              <a:t>last two-three years and be clearly communicated to all stakeholders </a:t>
            </a:r>
            <a:endParaRPr lang="en-NZ" sz="2800" dirty="0">
              <a:solidFill>
                <a:schemeClr val="bg1"/>
              </a:solidFill>
            </a:endParaRPr>
          </a:p>
          <a:p>
            <a:pPr marL="285750" lvl="0" indent="-285750">
              <a:buFont typeface="Wingdings" panose="05000000000000000000" pitchFamily="2" charset="2"/>
              <a:buChar char="Ø"/>
            </a:pPr>
            <a:r>
              <a:rPr lang="en-US" sz="2800" i="1" dirty="0" smtClean="0">
                <a:solidFill>
                  <a:schemeClr val="bg1"/>
                </a:solidFill>
              </a:rPr>
              <a:t>Bed </a:t>
            </a:r>
            <a:r>
              <a:rPr lang="en-US" sz="2800" i="1" dirty="0">
                <a:solidFill>
                  <a:schemeClr val="bg1"/>
                </a:solidFill>
              </a:rPr>
              <a:t>in emergent changes that have </a:t>
            </a:r>
            <a:r>
              <a:rPr lang="en-US" sz="2800" i="1" dirty="0" smtClean="0">
                <a:solidFill>
                  <a:schemeClr val="bg1"/>
                </a:solidFill>
              </a:rPr>
              <a:t>already occurred </a:t>
            </a:r>
            <a:r>
              <a:rPr lang="en-US" sz="2800" i="1" dirty="0">
                <a:solidFill>
                  <a:schemeClr val="bg1"/>
                </a:solidFill>
              </a:rPr>
              <a:t>for the collectives </a:t>
            </a:r>
            <a:r>
              <a:rPr lang="en-US" sz="2800" i="1" dirty="0" smtClean="0">
                <a:solidFill>
                  <a:schemeClr val="bg1"/>
                </a:solidFill>
              </a:rPr>
              <a:t>    </a:t>
            </a:r>
            <a:endParaRPr lang="en-NZ" sz="2800" dirty="0">
              <a:solidFill>
                <a:schemeClr val="bg1"/>
              </a:solidFill>
            </a:endParaRPr>
          </a:p>
          <a:p>
            <a:pPr marL="285750" lvl="0" indent="-285750">
              <a:buFont typeface="Wingdings" panose="05000000000000000000" pitchFamily="2" charset="2"/>
              <a:buChar char="Ø"/>
            </a:pPr>
            <a:r>
              <a:rPr lang="en-US" sz="2800" i="1" dirty="0">
                <a:solidFill>
                  <a:schemeClr val="bg1"/>
                </a:solidFill>
              </a:rPr>
              <a:t>Need </a:t>
            </a:r>
            <a:r>
              <a:rPr lang="en-US" sz="2800" i="1" dirty="0" err="1" smtClean="0">
                <a:solidFill>
                  <a:schemeClr val="bg1"/>
                </a:solidFill>
              </a:rPr>
              <a:t>whānau</a:t>
            </a:r>
            <a:r>
              <a:rPr lang="en-US" sz="2800" i="1" dirty="0" smtClean="0">
                <a:solidFill>
                  <a:schemeClr val="bg1"/>
                </a:solidFill>
              </a:rPr>
              <a:t> and communities who </a:t>
            </a:r>
            <a:r>
              <a:rPr lang="en-US" sz="2800" i="1" dirty="0">
                <a:solidFill>
                  <a:schemeClr val="bg1"/>
                </a:solidFill>
              </a:rPr>
              <a:t>are ready to embrace the opportunities being provided under </a:t>
            </a:r>
            <a:r>
              <a:rPr lang="en-US" sz="2800" i="1" dirty="0" err="1" smtClean="0">
                <a:solidFill>
                  <a:schemeClr val="bg1"/>
                </a:solidFill>
              </a:rPr>
              <a:t>whānau</a:t>
            </a:r>
            <a:r>
              <a:rPr lang="en-US" sz="2800" i="1" dirty="0" smtClean="0">
                <a:solidFill>
                  <a:schemeClr val="bg1"/>
                </a:solidFill>
              </a:rPr>
              <a:t> </a:t>
            </a:r>
            <a:r>
              <a:rPr lang="en-US" sz="2800" i="1" dirty="0" err="1">
                <a:solidFill>
                  <a:schemeClr val="bg1"/>
                </a:solidFill>
              </a:rPr>
              <a:t>ora</a:t>
            </a:r>
            <a:r>
              <a:rPr lang="en-US" sz="2800" i="1" dirty="0">
                <a:solidFill>
                  <a:schemeClr val="bg1"/>
                </a:solidFill>
              </a:rPr>
              <a:t> </a:t>
            </a:r>
            <a:endParaRPr lang="en-NZ" sz="2800" dirty="0">
              <a:solidFill>
                <a:schemeClr val="bg1"/>
              </a:solidFill>
            </a:endParaRPr>
          </a:p>
        </p:txBody>
      </p:sp>
    </p:spTree>
    <p:extLst>
      <p:ext uri="{BB962C8B-B14F-4D97-AF65-F5344CB8AC3E}">
        <p14:creationId xmlns:p14="http://schemas.microsoft.com/office/powerpoint/2010/main" val="35631263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873" y="116632"/>
            <a:ext cx="9144000" cy="4524315"/>
          </a:xfrm>
          <a:prstGeom prst="rect">
            <a:avLst/>
          </a:prstGeom>
        </p:spPr>
        <p:txBody>
          <a:bodyPr wrap="square">
            <a:spAutoFit/>
          </a:bodyPr>
          <a:lstStyle/>
          <a:p>
            <a:pPr algn="ctr"/>
            <a:endParaRPr lang="en-NZ" dirty="0" smtClean="0"/>
          </a:p>
          <a:p>
            <a:pPr algn="ctr"/>
            <a:r>
              <a:rPr lang="en-NZ" sz="2800" dirty="0" smtClean="0">
                <a:solidFill>
                  <a:schemeClr val="bg1">
                    <a:lumMod val="50000"/>
                  </a:schemeClr>
                </a:solidFill>
              </a:rPr>
              <a:t>MINISTER TARIANA TURIA</a:t>
            </a:r>
          </a:p>
          <a:p>
            <a:r>
              <a:rPr lang="en-NZ" dirty="0">
                <a:solidFill>
                  <a:schemeClr val="bg1">
                    <a:lumMod val="50000"/>
                  </a:schemeClr>
                </a:solidFill>
              </a:rPr>
              <a:t> </a:t>
            </a:r>
            <a:endParaRPr lang="en-NZ" dirty="0" smtClean="0">
              <a:solidFill>
                <a:schemeClr val="bg1">
                  <a:lumMod val="50000"/>
                </a:schemeClr>
              </a:solidFill>
            </a:endParaRPr>
          </a:p>
          <a:p>
            <a:endParaRPr lang="en-NZ" sz="2800" i="1" dirty="0">
              <a:solidFill>
                <a:schemeClr val="bg1">
                  <a:lumMod val="50000"/>
                </a:schemeClr>
              </a:solidFill>
            </a:endParaRPr>
          </a:p>
          <a:p>
            <a:r>
              <a:rPr lang="en-NZ" sz="2800" i="1" dirty="0">
                <a:solidFill>
                  <a:schemeClr val="bg1">
                    <a:lumMod val="50000"/>
                  </a:schemeClr>
                </a:solidFill>
              </a:rPr>
              <a:t> </a:t>
            </a:r>
          </a:p>
          <a:p>
            <a:r>
              <a:rPr lang="en-NZ" sz="2800" i="1" dirty="0">
                <a:solidFill>
                  <a:schemeClr val="bg1">
                    <a:lumMod val="50000"/>
                  </a:schemeClr>
                </a:solidFill>
              </a:rPr>
              <a:t>‘..believe in change and in transforming lives’</a:t>
            </a:r>
          </a:p>
          <a:p>
            <a:r>
              <a:rPr lang="en-NZ" sz="2800" i="1" dirty="0">
                <a:solidFill>
                  <a:schemeClr val="bg1">
                    <a:lumMod val="50000"/>
                  </a:schemeClr>
                </a:solidFill>
              </a:rPr>
              <a:t> </a:t>
            </a:r>
          </a:p>
          <a:p>
            <a:r>
              <a:rPr lang="en-NZ" sz="2800" i="1" dirty="0" smtClean="0">
                <a:solidFill>
                  <a:schemeClr val="bg1">
                    <a:lumMod val="50000"/>
                  </a:schemeClr>
                </a:solidFill>
              </a:rPr>
              <a:t>‘</a:t>
            </a:r>
            <a:r>
              <a:rPr lang="en-NZ" sz="2800" i="1" dirty="0">
                <a:solidFill>
                  <a:schemeClr val="bg1">
                    <a:lumMod val="50000"/>
                  </a:schemeClr>
                </a:solidFill>
              </a:rPr>
              <a:t>No-one else can do it for us’</a:t>
            </a:r>
          </a:p>
          <a:p>
            <a:r>
              <a:rPr lang="en-NZ" sz="2800" i="1" dirty="0">
                <a:solidFill>
                  <a:schemeClr val="bg1">
                    <a:lumMod val="50000"/>
                  </a:schemeClr>
                </a:solidFill>
              </a:rPr>
              <a:t> </a:t>
            </a:r>
          </a:p>
          <a:p>
            <a:r>
              <a:rPr lang="en-NZ" sz="2800" i="1" dirty="0" smtClean="0">
                <a:solidFill>
                  <a:schemeClr val="bg1">
                    <a:lumMod val="50000"/>
                  </a:schemeClr>
                </a:solidFill>
              </a:rPr>
              <a:t>‘The </a:t>
            </a:r>
            <a:r>
              <a:rPr lang="en-NZ" sz="2800" i="1" dirty="0">
                <a:solidFill>
                  <a:schemeClr val="bg1">
                    <a:lumMod val="50000"/>
                  </a:schemeClr>
                </a:solidFill>
              </a:rPr>
              <a:t>most important thing is to achieve good outcomes for whānau'</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8264" y="260648"/>
            <a:ext cx="1991373" cy="2638569"/>
          </a:xfrm>
          <a:prstGeom prst="rect">
            <a:avLst/>
          </a:prstGeom>
        </p:spPr>
      </p:pic>
    </p:spTree>
    <p:extLst>
      <p:ext uri="{BB962C8B-B14F-4D97-AF65-F5344CB8AC3E}">
        <p14:creationId xmlns:p14="http://schemas.microsoft.com/office/powerpoint/2010/main" val="2278994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1422880"/>
            <a:ext cx="7128792" cy="3539430"/>
          </a:xfrm>
          <a:prstGeom prst="rect">
            <a:avLst/>
          </a:prstGeom>
        </p:spPr>
        <p:txBody>
          <a:bodyPr wrap="square">
            <a:spAutoFit/>
          </a:bodyPr>
          <a:lstStyle/>
          <a:p>
            <a:pPr algn="just"/>
            <a:r>
              <a:rPr lang="en-NZ" sz="2800" dirty="0" smtClean="0">
                <a:solidFill>
                  <a:schemeClr val="bg1">
                    <a:lumMod val="50000"/>
                  </a:schemeClr>
                </a:solidFill>
              </a:rPr>
              <a:t>“</a:t>
            </a:r>
            <a:r>
              <a:rPr lang="en-NZ" sz="2800" i="1" dirty="0">
                <a:solidFill>
                  <a:schemeClr val="bg1">
                    <a:lumMod val="50000"/>
                  </a:schemeClr>
                </a:solidFill>
              </a:rPr>
              <a:t>Improving indigenous health and reducing disparities in health are key goals in both Australia and New Zealand, as well as in other countries. Indigenous-led health services research makes a significant contribution to our understanding of how to make health gains for indigenous peoples</a:t>
            </a:r>
            <a:r>
              <a:rPr lang="en-NZ" sz="2800" dirty="0" smtClean="0">
                <a:solidFill>
                  <a:schemeClr val="bg1">
                    <a:lumMod val="50000"/>
                  </a:schemeClr>
                </a:solidFill>
              </a:rPr>
              <a:t>”</a:t>
            </a:r>
            <a:endParaRPr lang="en-NZ" sz="2800" dirty="0">
              <a:solidFill>
                <a:schemeClr val="bg1">
                  <a:lumMod val="50000"/>
                </a:schemeClr>
              </a:solidFill>
            </a:endParaRPr>
          </a:p>
          <a:p>
            <a:pPr algn="just"/>
            <a:endParaRPr lang="en-NZ" sz="2800" dirty="0">
              <a:solidFill>
                <a:schemeClr val="bg1"/>
              </a:solidFill>
            </a:endParaRPr>
          </a:p>
        </p:txBody>
      </p:sp>
    </p:spTree>
    <p:extLst>
      <p:ext uri="{BB962C8B-B14F-4D97-AF65-F5344CB8AC3E}">
        <p14:creationId xmlns:p14="http://schemas.microsoft.com/office/powerpoint/2010/main" val="38139747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908720"/>
            <a:ext cx="7128792" cy="2677656"/>
          </a:xfrm>
          <a:prstGeom prst="rect">
            <a:avLst/>
          </a:prstGeom>
        </p:spPr>
        <p:txBody>
          <a:bodyPr wrap="square">
            <a:spAutoFit/>
          </a:bodyPr>
          <a:lstStyle/>
          <a:p>
            <a:pPr algn="just"/>
            <a:r>
              <a:rPr lang="en-NZ" sz="2800" dirty="0">
                <a:solidFill>
                  <a:schemeClr val="bg1">
                    <a:lumMod val="50000"/>
                  </a:schemeClr>
                </a:solidFill>
              </a:rPr>
              <a:t>“</a:t>
            </a:r>
            <a:r>
              <a:rPr lang="en-NZ" sz="2800" i="1" dirty="0" err="1">
                <a:solidFill>
                  <a:schemeClr val="bg1">
                    <a:lumMod val="50000"/>
                  </a:schemeClr>
                </a:solidFill>
              </a:rPr>
              <a:t>Whānau</a:t>
            </a:r>
            <a:r>
              <a:rPr lang="en-NZ" sz="2800" i="1" dirty="0">
                <a:solidFill>
                  <a:schemeClr val="bg1">
                    <a:lumMod val="50000"/>
                  </a:schemeClr>
                </a:solidFill>
              </a:rPr>
              <a:t> </a:t>
            </a:r>
            <a:r>
              <a:rPr lang="en-NZ" sz="2800" i="1" dirty="0" err="1">
                <a:solidFill>
                  <a:schemeClr val="bg1">
                    <a:lumMod val="50000"/>
                  </a:schemeClr>
                </a:solidFill>
              </a:rPr>
              <a:t>Ora</a:t>
            </a:r>
            <a:r>
              <a:rPr lang="en-NZ" sz="2800" i="1" dirty="0">
                <a:solidFill>
                  <a:schemeClr val="bg1">
                    <a:lumMod val="50000"/>
                  </a:schemeClr>
                </a:solidFill>
              </a:rPr>
              <a:t>, an indigenous approach to wellbeing, is the most significant shift in thinking and acting that we have experienced in health services </a:t>
            </a:r>
            <a:r>
              <a:rPr lang="en-NZ" sz="2800" i="1" dirty="0" smtClean="0">
                <a:solidFill>
                  <a:schemeClr val="bg1">
                    <a:lumMod val="50000"/>
                  </a:schemeClr>
                </a:solidFill>
              </a:rPr>
              <a:t>for Māori over </a:t>
            </a:r>
            <a:r>
              <a:rPr lang="en-NZ" sz="2800" i="1" dirty="0">
                <a:solidFill>
                  <a:schemeClr val="bg1">
                    <a:lumMod val="50000"/>
                  </a:schemeClr>
                </a:solidFill>
              </a:rPr>
              <a:t>the past </a:t>
            </a:r>
            <a:r>
              <a:rPr lang="en-NZ" sz="2800" i="1" dirty="0" smtClean="0">
                <a:solidFill>
                  <a:schemeClr val="bg1">
                    <a:lumMod val="50000"/>
                  </a:schemeClr>
                </a:solidFill>
              </a:rPr>
              <a:t>two decades”  </a:t>
            </a:r>
          </a:p>
          <a:p>
            <a:endParaRPr lang="en-NZ" sz="2800" dirty="0">
              <a:solidFill>
                <a:schemeClr val="bg1"/>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9438" y="2996952"/>
            <a:ext cx="4996669" cy="3333715"/>
          </a:xfrm>
          <a:prstGeom prst="rect">
            <a:avLst/>
          </a:prstGeom>
        </p:spPr>
      </p:pic>
    </p:spTree>
    <p:extLst>
      <p:ext uri="{BB962C8B-B14F-4D97-AF65-F5344CB8AC3E}">
        <p14:creationId xmlns:p14="http://schemas.microsoft.com/office/powerpoint/2010/main" val="35610001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1008063" y="188913"/>
            <a:ext cx="8135937" cy="863600"/>
          </a:xfrm>
        </p:spPr>
        <p:txBody>
          <a:bodyPr>
            <a:normAutofit/>
          </a:bodyPr>
          <a:lstStyle/>
          <a:p>
            <a:pPr algn="ctr"/>
            <a:r>
              <a:rPr lang="en-US" sz="2800" dirty="0" smtClean="0">
                <a:solidFill>
                  <a:schemeClr val="bg1">
                    <a:lumMod val="50000"/>
                  </a:schemeClr>
                </a:solidFill>
                <a:latin typeface="+mn-lt"/>
              </a:rPr>
              <a:t>Why me?  </a:t>
            </a:r>
            <a:endParaRPr lang="en-US" sz="2800" dirty="0">
              <a:solidFill>
                <a:schemeClr val="bg1">
                  <a:lumMod val="50000"/>
                </a:schemeClr>
              </a:solidFill>
              <a:latin typeface="+mn-lt"/>
            </a:endParaRPr>
          </a:p>
        </p:txBody>
      </p:sp>
      <p:sp>
        <p:nvSpPr>
          <p:cNvPr id="2" name="TextBox 1"/>
          <p:cNvSpPr txBox="1"/>
          <p:nvPr/>
        </p:nvSpPr>
        <p:spPr>
          <a:xfrm>
            <a:off x="111444" y="1052736"/>
            <a:ext cx="8928992" cy="4832092"/>
          </a:xfrm>
          <a:prstGeom prst="rect">
            <a:avLst/>
          </a:prstGeom>
          <a:noFill/>
        </p:spPr>
        <p:txBody>
          <a:bodyPr wrap="square" rtlCol="0">
            <a:spAutoFit/>
          </a:bodyPr>
          <a:lstStyle/>
          <a:p>
            <a:pPr marL="457200" indent="-457200" algn="just">
              <a:buFont typeface="Arial" panose="020B0604020202020204" pitchFamily="34" charset="0"/>
              <a:buChar char="•"/>
              <a:defRPr/>
            </a:pPr>
            <a:r>
              <a:rPr lang="en-NZ" sz="2800" i="1" dirty="0">
                <a:solidFill>
                  <a:schemeClr val="bg1">
                    <a:lumMod val="50000"/>
                  </a:schemeClr>
                </a:solidFill>
                <a:cs typeface="Arial" pitchFamily="34" charset="0"/>
              </a:rPr>
              <a:t>Whakauae: a well-established tribal research centre – indigenous research with indigenous people </a:t>
            </a:r>
          </a:p>
          <a:p>
            <a:pPr algn="just">
              <a:defRPr/>
            </a:pPr>
            <a:endParaRPr lang="en-NZ" sz="2800" i="1" dirty="0">
              <a:solidFill>
                <a:schemeClr val="bg1">
                  <a:lumMod val="50000"/>
                </a:schemeClr>
              </a:solidFill>
              <a:cs typeface="Arial" pitchFamily="34" charset="0"/>
            </a:endParaRPr>
          </a:p>
          <a:p>
            <a:pPr marL="457200" indent="-457200" algn="just">
              <a:buFont typeface="Arial" panose="020B0604020202020204" pitchFamily="34" charset="0"/>
              <a:buChar char="•"/>
              <a:defRPr/>
            </a:pPr>
            <a:r>
              <a:rPr lang="en-NZ" sz="2800" i="1" dirty="0">
                <a:solidFill>
                  <a:schemeClr val="bg1">
                    <a:lumMod val="50000"/>
                  </a:schemeClr>
                </a:solidFill>
                <a:cs typeface="Arial" pitchFamily="34" charset="0"/>
              </a:rPr>
              <a:t>Engaged </a:t>
            </a:r>
            <a:r>
              <a:rPr lang="en-NZ" sz="2800" i="1" dirty="0" smtClean="0">
                <a:solidFill>
                  <a:schemeClr val="bg1">
                    <a:lumMod val="50000"/>
                  </a:schemeClr>
                </a:solidFill>
                <a:cs typeface="Arial" pitchFamily="34" charset="0"/>
              </a:rPr>
              <a:t>in action research with </a:t>
            </a:r>
            <a:r>
              <a:rPr lang="en-NZ" sz="2800" i="1" dirty="0">
                <a:solidFill>
                  <a:schemeClr val="bg1">
                    <a:lumMod val="50000"/>
                  </a:schemeClr>
                </a:solidFill>
                <a:cs typeface="Arial" pitchFamily="34" charset="0"/>
              </a:rPr>
              <a:t>3 Wh</a:t>
            </a:r>
            <a:r>
              <a:rPr lang="en-US" sz="2800" i="1" dirty="0">
                <a:solidFill>
                  <a:schemeClr val="bg1">
                    <a:lumMod val="50000"/>
                  </a:schemeClr>
                </a:solidFill>
              </a:rPr>
              <a:t>ā</a:t>
            </a:r>
            <a:r>
              <a:rPr lang="en-NZ" sz="2800" i="1" dirty="0">
                <a:solidFill>
                  <a:schemeClr val="bg1">
                    <a:lumMod val="50000"/>
                  </a:schemeClr>
                </a:solidFill>
                <a:cs typeface="Arial" pitchFamily="34" charset="0"/>
              </a:rPr>
              <a:t>nau Ora sites across </a:t>
            </a:r>
            <a:r>
              <a:rPr lang="en-NZ" sz="2800" i="1" dirty="0" smtClean="0">
                <a:solidFill>
                  <a:schemeClr val="bg1">
                    <a:lumMod val="50000"/>
                  </a:schemeClr>
                </a:solidFill>
                <a:cs typeface="Arial" pitchFamily="34" charset="0"/>
              </a:rPr>
              <a:t>NZ  </a:t>
            </a:r>
            <a:endParaRPr lang="en-NZ" sz="2800" i="1" dirty="0">
              <a:solidFill>
                <a:schemeClr val="bg1">
                  <a:lumMod val="50000"/>
                </a:schemeClr>
              </a:solidFill>
              <a:cs typeface="Arial" pitchFamily="34" charset="0"/>
            </a:endParaRPr>
          </a:p>
          <a:p>
            <a:pPr algn="just">
              <a:defRPr/>
            </a:pPr>
            <a:endParaRPr lang="en-NZ" sz="2800" i="1" dirty="0">
              <a:solidFill>
                <a:schemeClr val="bg1">
                  <a:lumMod val="50000"/>
                </a:schemeClr>
              </a:solidFill>
              <a:cs typeface="Arial" pitchFamily="34" charset="0"/>
            </a:endParaRPr>
          </a:p>
          <a:p>
            <a:pPr marL="457200" indent="-457200" algn="just">
              <a:buFont typeface="Arial" panose="020B0604020202020204" pitchFamily="34" charset="0"/>
              <a:buChar char="•"/>
              <a:defRPr/>
            </a:pPr>
            <a:r>
              <a:rPr lang="en-NZ" sz="2800" i="1" dirty="0">
                <a:solidFill>
                  <a:schemeClr val="bg1">
                    <a:lumMod val="50000"/>
                  </a:schemeClr>
                </a:solidFill>
                <a:cs typeface="Arial" pitchFamily="34" charset="0"/>
              </a:rPr>
              <a:t>Have completed  research with two sites and almost finished research with a third site </a:t>
            </a:r>
          </a:p>
          <a:p>
            <a:pPr algn="just">
              <a:defRPr/>
            </a:pPr>
            <a:endParaRPr lang="en-NZ" sz="2800" i="1" dirty="0">
              <a:solidFill>
                <a:schemeClr val="bg1">
                  <a:lumMod val="50000"/>
                </a:schemeClr>
              </a:solidFill>
              <a:cs typeface="Arial" pitchFamily="34" charset="0"/>
            </a:endParaRPr>
          </a:p>
          <a:p>
            <a:pPr marL="457200" indent="-457200" algn="just">
              <a:buFont typeface="Arial" panose="020B0604020202020204" pitchFamily="34" charset="0"/>
              <a:buChar char="•"/>
              <a:defRPr/>
            </a:pPr>
            <a:r>
              <a:rPr lang="en-NZ" sz="2800" i="1" dirty="0" smtClean="0">
                <a:solidFill>
                  <a:schemeClr val="bg1">
                    <a:lumMod val="50000"/>
                  </a:schemeClr>
                </a:solidFill>
                <a:cs typeface="Arial" pitchFamily="34" charset="0"/>
              </a:rPr>
              <a:t>Builds </a:t>
            </a:r>
            <a:r>
              <a:rPr lang="en-NZ" sz="2800" i="1" dirty="0">
                <a:solidFill>
                  <a:schemeClr val="bg1">
                    <a:lumMod val="50000"/>
                  </a:schemeClr>
                </a:solidFill>
                <a:cs typeface="Arial" pitchFamily="34" charset="0"/>
              </a:rPr>
              <a:t>on previous research we have conducted on whānau ora  </a:t>
            </a:r>
          </a:p>
        </p:txBody>
      </p:sp>
    </p:spTree>
    <p:extLst>
      <p:ext uri="{BB962C8B-B14F-4D97-AF65-F5344CB8AC3E}">
        <p14:creationId xmlns:p14="http://schemas.microsoft.com/office/powerpoint/2010/main" val="3695281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Content Placeholder 10"/>
          <p:cNvSpPr>
            <a:spLocks noGrp="1"/>
          </p:cNvSpPr>
          <p:nvPr>
            <p:ph sz="quarter" idx="13"/>
          </p:nvPr>
        </p:nvSpPr>
        <p:spPr>
          <a:xfrm>
            <a:off x="0" y="548680"/>
            <a:ext cx="9144000" cy="6408712"/>
          </a:xfrm>
        </p:spPr>
        <p:txBody>
          <a:bodyPr>
            <a:normAutofit fontScale="92500" lnSpcReduction="20000"/>
          </a:bodyPr>
          <a:lstStyle/>
          <a:p>
            <a:pPr eaLnBrk="1" hangingPunct="1">
              <a:lnSpc>
                <a:spcPct val="150000"/>
              </a:lnSpc>
            </a:pPr>
            <a:r>
              <a:rPr lang="en-NZ" altLang="en-US" sz="3000" dirty="0" smtClean="0">
                <a:solidFill>
                  <a:schemeClr val="bg1">
                    <a:lumMod val="50000"/>
                  </a:schemeClr>
                </a:solidFill>
              </a:rPr>
              <a:t>1980s public sector reform </a:t>
            </a:r>
          </a:p>
          <a:p>
            <a:pPr eaLnBrk="1" hangingPunct="1">
              <a:lnSpc>
                <a:spcPct val="150000"/>
              </a:lnSpc>
            </a:pPr>
            <a:r>
              <a:rPr lang="en-NZ" altLang="en-US" sz="3000" dirty="0" smtClean="0">
                <a:solidFill>
                  <a:schemeClr val="bg1">
                    <a:lumMod val="50000"/>
                  </a:schemeClr>
                </a:solidFill>
              </a:rPr>
              <a:t>Biculturalism and mainstreaming debate</a:t>
            </a:r>
          </a:p>
          <a:p>
            <a:pPr eaLnBrk="1" hangingPunct="1">
              <a:lnSpc>
                <a:spcPct val="150000"/>
              </a:lnSpc>
            </a:pPr>
            <a:r>
              <a:rPr lang="en-NZ" altLang="en-US" sz="3000" dirty="0" smtClean="0">
                <a:solidFill>
                  <a:schemeClr val="bg1">
                    <a:lumMod val="50000"/>
                  </a:schemeClr>
                </a:solidFill>
              </a:rPr>
              <a:t>Māori demand for greater autonomy </a:t>
            </a:r>
          </a:p>
          <a:p>
            <a:pPr>
              <a:lnSpc>
                <a:spcPct val="150000"/>
              </a:lnSpc>
            </a:pPr>
            <a:r>
              <a:rPr lang="en-NZ" altLang="en-US" sz="3000" dirty="0" smtClean="0">
                <a:solidFill>
                  <a:schemeClr val="bg1">
                    <a:lumMod val="50000"/>
                  </a:schemeClr>
                </a:solidFill>
              </a:rPr>
              <a:t>1993 Establishment of </a:t>
            </a:r>
            <a:r>
              <a:rPr lang="en-NZ" altLang="en-US" sz="3000" dirty="0" err="1" smtClean="0">
                <a:solidFill>
                  <a:schemeClr val="bg1">
                    <a:lumMod val="50000"/>
                  </a:schemeClr>
                </a:solidFill>
              </a:rPr>
              <a:t>kaupapa</a:t>
            </a:r>
            <a:r>
              <a:rPr lang="en-NZ" altLang="en-US" sz="3000" dirty="0" smtClean="0">
                <a:solidFill>
                  <a:schemeClr val="bg1">
                    <a:lumMod val="50000"/>
                  </a:schemeClr>
                </a:solidFill>
              </a:rPr>
              <a:t> </a:t>
            </a:r>
            <a:r>
              <a:rPr lang="en-NZ" altLang="en-US" sz="3000" dirty="0">
                <a:solidFill>
                  <a:schemeClr val="bg1">
                    <a:lumMod val="50000"/>
                  </a:schemeClr>
                </a:solidFill>
              </a:rPr>
              <a:t>Māori </a:t>
            </a:r>
            <a:r>
              <a:rPr lang="en-NZ" altLang="en-US" sz="3000" dirty="0" smtClean="0">
                <a:solidFill>
                  <a:schemeClr val="bg1">
                    <a:lumMod val="50000"/>
                  </a:schemeClr>
                </a:solidFill>
              </a:rPr>
              <a:t>services </a:t>
            </a:r>
          </a:p>
          <a:p>
            <a:pPr eaLnBrk="1" hangingPunct="1">
              <a:lnSpc>
                <a:spcPct val="150000"/>
              </a:lnSpc>
            </a:pPr>
            <a:r>
              <a:rPr lang="en-NZ" altLang="en-US" sz="3000" dirty="0" smtClean="0">
                <a:solidFill>
                  <a:schemeClr val="bg1">
                    <a:lumMod val="50000"/>
                  </a:schemeClr>
                </a:solidFill>
              </a:rPr>
              <a:t>2000 NZ Health and Disability Act</a:t>
            </a:r>
          </a:p>
          <a:p>
            <a:pPr eaLnBrk="1" hangingPunct="1">
              <a:lnSpc>
                <a:spcPct val="150000"/>
              </a:lnSpc>
            </a:pPr>
            <a:r>
              <a:rPr lang="en-NZ" altLang="en-US" sz="3000" dirty="0" smtClean="0">
                <a:solidFill>
                  <a:schemeClr val="bg1">
                    <a:lumMod val="50000"/>
                  </a:schemeClr>
                </a:solidFill>
              </a:rPr>
              <a:t>2002 He Korowai </a:t>
            </a:r>
            <a:r>
              <a:rPr lang="en-NZ" altLang="en-US" sz="3000" dirty="0" err="1" smtClean="0">
                <a:solidFill>
                  <a:schemeClr val="bg1">
                    <a:lumMod val="50000"/>
                  </a:schemeClr>
                </a:solidFill>
              </a:rPr>
              <a:t>Oranga</a:t>
            </a:r>
            <a:r>
              <a:rPr lang="en-NZ" altLang="en-US" sz="3000" dirty="0" smtClean="0">
                <a:solidFill>
                  <a:schemeClr val="bg1">
                    <a:lumMod val="50000"/>
                  </a:schemeClr>
                </a:solidFill>
              </a:rPr>
              <a:t>, the Māori Health Strategy- </a:t>
            </a:r>
            <a:r>
              <a:rPr lang="en-NZ" altLang="en-US" sz="3000" dirty="0" err="1" smtClean="0">
                <a:solidFill>
                  <a:schemeClr val="bg1">
                    <a:lumMod val="50000"/>
                  </a:schemeClr>
                </a:solidFill>
              </a:rPr>
              <a:t>Whānau</a:t>
            </a:r>
            <a:r>
              <a:rPr lang="en-NZ" altLang="en-US" sz="3000" dirty="0" smtClean="0">
                <a:solidFill>
                  <a:schemeClr val="bg1">
                    <a:lumMod val="50000"/>
                  </a:schemeClr>
                </a:solidFill>
              </a:rPr>
              <a:t> </a:t>
            </a:r>
            <a:r>
              <a:rPr lang="en-NZ" altLang="en-US" sz="3000" dirty="0" err="1" smtClean="0">
                <a:solidFill>
                  <a:schemeClr val="bg1">
                    <a:lumMod val="50000"/>
                  </a:schemeClr>
                </a:solidFill>
              </a:rPr>
              <a:t>Ora</a:t>
            </a:r>
            <a:r>
              <a:rPr lang="en-NZ" altLang="en-US" sz="3000" dirty="0" smtClean="0">
                <a:solidFill>
                  <a:schemeClr val="bg1">
                    <a:lumMod val="50000"/>
                  </a:schemeClr>
                </a:solidFill>
              </a:rPr>
              <a:t> </a:t>
            </a:r>
          </a:p>
          <a:p>
            <a:pPr eaLnBrk="1" hangingPunct="1">
              <a:lnSpc>
                <a:spcPct val="150000"/>
              </a:lnSpc>
            </a:pPr>
            <a:r>
              <a:rPr lang="en-NZ" altLang="en-US" sz="3000" dirty="0" smtClean="0">
                <a:solidFill>
                  <a:schemeClr val="bg1">
                    <a:lumMod val="50000"/>
                  </a:schemeClr>
                </a:solidFill>
              </a:rPr>
              <a:t>2008 Whānau Ora adopted as policy</a:t>
            </a:r>
          </a:p>
          <a:p>
            <a:pPr eaLnBrk="1" hangingPunct="1">
              <a:lnSpc>
                <a:spcPct val="150000"/>
              </a:lnSpc>
            </a:pPr>
            <a:r>
              <a:rPr lang="mi-NZ" altLang="en-US" sz="3000" dirty="0" smtClean="0">
                <a:solidFill>
                  <a:schemeClr val="bg1">
                    <a:lumMod val="50000"/>
                  </a:schemeClr>
                </a:solidFill>
              </a:rPr>
              <a:t>2010  launch of ‘Whānau Ora: Report of the Taskforce on Whānau-Centred Initiatives</a:t>
            </a:r>
          </a:p>
          <a:p>
            <a:pPr eaLnBrk="1" hangingPunct="1">
              <a:buClr>
                <a:srgbClr val="375439"/>
              </a:buClr>
            </a:pPr>
            <a:endParaRPr lang="mi-NZ" altLang="en-US" dirty="0" smtClean="0">
              <a:latin typeface="Arial" charset="0"/>
            </a:endParaRPr>
          </a:p>
          <a:p>
            <a:pPr eaLnBrk="1" hangingPunct="1">
              <a:buClr>
                <a:srgbClr val="375439"/>
              </a:buClr>
              <a:buFont typeface="Wingdings 2" pitchFamily="18" charset="2"/>
              <a:buNone/>
            </a:pPr>
            <a:endParaRPr lang="en-NZ" altLang="en-US" dirty="0" smtClean="0">
              <a:latin typeface="Arial" charset="0"/>
            </a:endParaRPr>
          </a:p>
        </p:txBody>
      </p:sp>
      <p:sp>
        <p:nvSpPr>
          <p:cNvPr id="5123" name="Title 7"/>
          <p:cNvSpPr>
            <a:spLocks noGrp="1"/>
          </p:cNvSpPr>
          <p:nvPr>
            <p:ph type="title"/>
          </p:nvPr>
        </p:nvSpPr>
        <p:spPr>
          <a:xfrm>
            <a:off x="468313" y="0"/>
            <a:ext cx="8229600" cy="692696"/>
          </a:xfrm>
        </p:spPr>
        <p:txBody>
          <a:bodyPr/>
          <a:lstStyle/>
          <a:p>
            <a:pPr algn="ctr" eaLnBrk="1" hangingPunct="1"/>
            <a:r>
              <a:rPr lang="en-NZ" altLang="en-US" sz="2800" dirty="0" err="1" smtClean="0">
                <a:solidFill>
                  <a:schemeClr val="bg1">
                    <a:lumMod val="50000"/>
                  </a:schemeClr>
                </a:solidFill>
                <a:latin typeface="+mn-lt"/>
              </a:rPr>
              <a:t>Whānau</a:t>
            </a:r>
            <a:r>
              <a:rPr lang="en-NZ" altLang="en-US" sz="2800" dirty="0" smtClean="0">
                <a:solidFill>
                  <a:schemeClr val="bg1">
                    <a:lumMod val="50000"/>
                  </a:schemeClr>
                </a:solidFill>
                <a:latin typeface="+mn-lt"/>
              </a:rPr>
              <a:t> </a:t>
            </a:r>
            <a:r>
              <a:rPr lang="en-NZ" altLang="en-US" sz="2800" dirty="0" err="1" smtClean="0">
                <a:solidFill>
                  <a:schemeClr val="bg1">
                    <a:lumMod val="50000"/>
                  </a:schemeClr>
                </a:solidFill>
                <a:latin typeface="+mn-lt"/>
              </a:rPr>
              <a:t>Ora</a:t>
            </a:r>
            <a:r>
              <a:rPr lang="en-NZ" altLang="en-US" sz="2800" dirty="0" smtClean="0">
                <a:solidFill>
                  <a:schemeClr val="bg1">
                    <a:lumMod val="50000"/>
                  </a:schemeClr>
                </a:solidFill>
                <a:latin typeface="+mn-lt"/>
              </a:rPr>
              <a:t> Policy C</a:t>
            </a:r>
            <a:r>
              <a:rPr lang="en-NZ" altLang="en-US" sz="2800" dirty="0">
                <a:solidFill>
                  <a:schemeClr val="bg1">
                    <a:lumMod val="50000"/>
                  </a:schemeClr>
                </a:solidFill>
                <a:latin typeface="+mn-lt"/>
              </a:rPr>
              <a:t>ontext  </a:t>
            </a:r>
            <a:r>
              <a:rPr lang="en-NZ" altLang="en-US" dirty="0" smtClean="0">
                <a:solidFill>
                  <a:schemeClr val="bg1">
                    <a:lumMod val="50000"/>
                  </a:schemeClr>
                </a:solidFill>
                <a:latin typeface="Arial" charset="0"/>
              </a:rPr>
              <a:t> </a:t>
            </a:r>
            <a:endParaRPr lang="en-NZ" altLang="en-US" b="1" dirty="0" smtClean="0">
              <a:solidFill>
                <a:schemeClr val="bg1">
                  <a:lumMod val="50000"/>
                </a:schemeClr>
              </a:solidFill>
              <a:latin typeface="Arial" charset="0"/>
            </a:endParaRPr>
          </a:p>
        </p:txBody>
      </p:sp>
    </p:spTree>
    <p:extLst>
      <p:ext uri="{BB962C8B-B14F-4D97-AF65-F5344CB8AC3E}">
        <p14:creationId xmlns:p14="http://schemas.microsoft.com/office/powerpoint/2010/main" val="25567205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Content Placeholder 10"/>
          <p:cNvSpPr>
            <a:spLocks noGrp="1"/>
          </p:cNvSpPr>
          <p:nvPr>
            <p:ph sz="quarter" idx="13"/>
          </p:nvPr>
        </p:nvSpPr>
        <p:spPr>
          <a:xfrm>
            <a:off x="0" y="548680"/>
            <a:ext cx="9144000" cy="6408712"/>
          </a:xfrm>
        </p:spPr>
        <p:txBody>
          <a:bodyPr>
            <a:normAutofit/>
          </a:bodyPr>
          <a:lstStyle/>
          <a:p>
            <a:pPr eaLnBrk="1" hangingPunct="1">
              <a:lnSpc>
                <a:spcPct val="150000"/>
              </a:lnSpc>
            </a:pPr>
            <a:r>
              <a:rPr lang="en-NZ" altLang="en-US" sz="3000" dirty="0" smtClean="0">
                <a:solidFill>
                  <a:schemeClr val="bg1">
                    <a:lumMod val="50000"/>
                  </a:schemeClr>
                </a:solidFill>
              </a:rPr>
              <a:t>2010 </a:t>
            </a:r>
            <a:r>
              <a:rPr lang="en-NZ" altLang="en-US" sz="3000" dirty="0" err="1">
                <a:solidFill>
                  <a:schemeClr val="bg1">
                    <a:lumMod val="50000"/>
                  </a:schemeClr>
                </a:solidFill>
              </a:rPr>
              <a:t>W</a:t>
            </a:r>
            <a:r>
              <a:rPr lang="en-NZ" altLang="en-US" sz="3000" dirty="0" err="1" smtClean="0">
                <a:solidFill>
                  <a:schemeClr val="bg1">
                    <a:lumMod val="50000"/>
                  </a:schemeClr>
                </a:solidFill>
              </a:rPr>
              <a:t>hānau</a:t>
            </a:r>
            <a:r>
              <a:rPr lang="en-NZ" altLang="en-US" sz="3000" dirty="0" smtClean="0">
                <a:solidFill>
                  <a:schemeClr val="bg1">
                    <a:lumMod val="50000"/>
                  </a:schemeClr>
                </a:solidFill>
              </a:rPr>
              <a:t> </a:t>
            </a:r>
            <a:r>
              <a:rPr lang="en-NZ" altLang="en-US" sz="3000" dirty="0" err="1">
                <a:solidFill>
                  <a:schemeClr val="bg1">
                    <a:lumMod val="50000"/>
                  </a:schemeClr>
                </a:solidFill>
              </a:rPr>
              <a:t>O</a:t>
            </a:r>
            <a:r>
              <a:rPr lang="en-NZ" altLang="en-US" sz="3000" dirty="0" err="1" smtClean="0">
                <a:solidFill>
                  <a:schemeClr val="bg1">
                    <a:lumMod val="50000"/>
                  </a:schemeClr>
                </a:solidFill>
              </a:rPr>
              <a:t>ra</a:t>
            </a:r>
            <a:r>
              <a:rPr lang="en-NZ" altLang="en-US" sz="3000" dirty="0" smtClean="0">
                <a:solidFill>
                  <a:schemeClr val="bg1">
                    <a:lumMod val="50000"/>
                  </a:schemeClr>
                </a:solidFill>
              </a:rPr>
              <a:t> collectives representing 150 providers engaged</a:t>
            </a:r>
          </a:p>
          <a:p>
            <a:pPr eaLnBrk="1" hangingPunct="1">
              <a:lnSpc>
                <a:spcPct val="150000"/>
              </a:lnSpc>
            </a:pPr>
            <a:r>
              <a:rPr lang="en-NZ" altLang="en-US" sz="3000" dirty="0" smtClean="0">
                <a:solidFill>
                  <a:schemeClr val="bg1">
                    <a:lumMod val="50000"/>
                  </a:schemeClr>
                </a:solidFill>
              </a:rPr>
              <a:t>Action researchers engaged to work alongside each provider </a:t>
            </a:r>
          </a:p>
          <a:p>
            <a:pPr eaLnBrk="1" hangingPunct="1">
              <a:lnSpc>
                <a:spcPct val="150000"/>
              </a:lnSpc>
            </a:pPr>
            <a:r>
              <a:rPr lang="en-NZ" altLang="en-US" sz="3000" dirty="0" smtClean="0">
                <a:solidFill>
                  <a:schemeClr val="bg1">
                    <a:lumMod val="50000"/>
                  </a:schemeClr>
                </a:solidFill>
              </a:rPr>
              <a:t>2011 further budget allocation</a:t>
            </a:r>
          </a:p>
          <a:p>
            <a:pPr eaLnBrk="1" hangingPunct="1">
              <a:lnSpc>
                <a:spcPct val="150000"/>
              </a:lnSpc>
            </a:pPr>
            <a:r>
              <a:rPr lang="en-NZ" altLang="en-US" sz="3000" dirty="0" smtClean="0">
                <a:solidFill>
                  <a:schemeClr val="bg1">
                    <a:lumMod val="50000"/>
                  </a:schemeClr>
                </a:solidFill>
              </a:rPr>
              <a:t>2013 additional 8 collectives </a:t>
            </a:r>
          </a:p>
          <a:p>
            <a:pPr eaLnBrk="1" hangingPunct="1">
              <a:lnSpc>
                <a:spcPct val="150000"/>
              </a:lnSpc>
            </a:pPr>
            <a:r>
              <a:rPr lang="en-NZ" altLang="en-US" sz="3000" dirty="0" smtClean="0">
                <a:solidFill>
                  <a:schemeClr val="bg1">
                    <a:lumMod val="50000"/>
                  </a:schemeClr>
                </a:solidFill>
              </a:rPr>
              <a:t>Now 34 collectives representing 180 providers </a:t>
            </a:r>
            <a:endParaRPr lang="mi-NZ" altLang="en-US" sz="3000" dirty="0" smtClean="0">
              <a:solidFill>
                <a:schemeClr val="bg1">
                  <a:lumMod val="50000"/>
                </a:schemeClr>
              </a:solidFill>
            </a:endParaRPr>
          </a:p>
          <a:p>
            <a:pPr eaLnBrk="1" hangingPunct="1">
              <a:buClr>
                <a:srgbClr val="375439"/>
              </a:buClr>
            </a:pPr>
            <a:endParaRPr lang="mi-NZ" altLang="en-US" dirty="0" smtClean="0">
              <a:latin typeface="Arial" charset="0"/>
            </a:endParaRPr>
          </a:p>
          <a:p>
            <a:pPr eaLnBrk="1" hangingPunct="1">
              <a:buClr>
                <a:srgbClr val="375439"/>
              </a:buClr>
              <a:buFont typeface="Wingdings 2" pitchFamily="18" charset="2"/>
              <a:buNone/>
            </a:pPr>
            <a:endParaRPr lang="en-NZ" altLang="en-US" dirty="0" smtClean="0">
              <a:latin typeface="Arial" charset="0"/>
            </a:endParaRPr>
          </a:p>
        </p:txBody>
      </p:sp>
      <p:sp>
        <p:nvSpPr>
          <p:cNvPr id="5123" name="Title 7"/>
          <p:cNvSpPr>
            <a:spLocks noGrp="1"/>
          </p:cNvSpPr>
          <p:nvPr>
            <p:ph type="title"/>
          </p:nvPr>
        </p:nvSpPr>
        <p:spPr>
          <a:xfrm>
            <a:off x="468313" y="0"/>
            <a:ext cx="8229600" cy="692696"/>
          </a:xfrm>
        </p:spPr>
        <p:txBody>
          <a:bodyPr/>
          <a:lstStyle/>
          <a:p>
            <a:pPr algn="ctr" eaLnBrk="1" hangingPunct="1"/>
            <a:r>
              <a:rPr lang="en-NZ" altLang="en-US" sz="2800" dirty="0" err="1" smtClean="0">
                <a:solidFill>
                  <a:schemeClr val="bg1">
                    <a:lumMod val="50000"/>
                  </a:schemeClr>
                </a:solidFill>
                <a:latin typeface="+mn-lt"/>
              </a:rPr>
              <a:t>Whānau</a:t>
            </a:r>
            <a:r>
              <a:rPr lang="en-NZ" altLang="en-US" sz="2800" dirty="0" smtClean="0">
                <a:solidFill>
                  <a:schemeClr val="bg1">
                    <a:lumMod val="50000"/>
                  </a:schemeClr>
                </a:solidFill>
                <a:latin typeface="+mn-lt"/>
              </a:rPr>
              <a:t> </a:t>
            </a:r>
            <a:r>
              <a:rPr lang="en-NZ" altLang="en-US" sz="2800" dirty="0" err="1" smtClean="0">
                <a:solidFill>
                  <a:schemeClr val="bg1">
                    <a:lumMod val="50000"/>
                  </a:schemeClr>
                </a:solidFill>
                <a:latin typeface="+mn-lt"/>
              </a:rPr>
              <a:t>Ora</a:t>
            </a:r>
            <a:r>
              <a:rPr lang="en-NZ" altLang="en-US" sz="2800" dirty="0" smtClean="0">
                <a:solidFill>
                  <a:schemeClr val="bg1">
                    <a:lumMod val="50000"/>
                  </a:schemeClr>
                </a:solidFill>
                <a:latin typeface="+mn-lt"/>
              </a:rPr>
              <a:t> Policy C</a:t>
            </a:r>
            <a:r>
              <a:rPr lang="en-NZ" altLang="en-US" sz="2800" dirty="0">
                <a:solidFill>
                  <a:schemeClr val="bg1">
                    <a:lumMod val="50000"/>
                  </a:schemeClr>
                </a:solidFill>
                <a:latin typeface="+mn-lt"/>
              </a:rPr>
              <a:t>ontext  </a:t>
            </a:r>
            <a:r>
              <a:rPr lang="en-NZ" altLang="en-US" dirty="0" smtClean="0">
                <a:solidFill>
                  <a:schemeClr val="bg1">
                    <a:lumMod val="50000"/>
                  </a:schemeClr>
                </a:solidFill>
                <a:latin typeface="Arial" charset="0"/>
              </a:rPr>
              <a:t> </a:t>
            </a:r>
            <a:endParaRPr lang="en-NZ" altLang="en-US" b="1" dirty="0" smtClean="0">
              <a:solidFill>
                <a:schemeClr val="bg1">
                  <a:lumMod val="50000"/>
                </a:schemeClr>
              </a:solidFill>
              <a:latin typeface="Arial" charset="0"/>
            </a:endParaRPr>
          </a:p>
        </p:txBody>
      </p:sp>
    </p:spTree>
    <p:extLst>
      <p:ext uri="{BB962C8B-B14F-4D97-AF65-F5344CB8AC3E}">
        <p14:creationId xmlns:p14="http://schemas.microsoft.com/office/powerpoint/2010/main" val="7158363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963930" y="1151750"/>
            <a:ext cx="1912620" cy="822960"/>
          </a:xfrm>
          <a:prstGeom prst="roundRect">
            <a:avLst/>
          </a:prstGeom>
          <a:solidFill>
            <a:schemeClr val="accent3">
              <a:lumMod val="20000"/>
              <a:lumOff val="80000"/>
            </a:schemeClr>
          </a:solidFill>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NZ" sz="1400" b="1" dirty="0">
                <a:effectLst/>
                <a:ea typeface="Calibri"/>
                <a:cs typeface="Times New Roman"/>
              </a:rPr>
              <a:t>Minister Responsible for Whānau Ora</a:t>
            </a:r>
          </a:p>
        </p:txBody>
      </p:sp>
      <p:sp>
        <p:nvSpPr>
          <p:cNvPr id="4" name="Rounded Rectangle 3"/>
          <p:cNvSpPr/>
          <p:nvPr/>
        </p:nvSpPr>
        <p:spPr>
          <a:xfrm>
            <a:off x="3196590" y="1151750"/>
            <a:ext cx="1912620" cy="822960"/>
          </a:xfrm>
          <a:prstGeom prst="roundRect">
            <a:avLst/>
          </a:prstGeom>
          <a:solidFill>
            <a:schemeClr val="accent3">
              <a:lumMod val="20000"/>
              <a:lumOff val="80000"/>
            </a:schemeClr>
          </a:solidFill>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NZ" sz="1400" b="1" dirty="0">
                <a:effectLst/>
                <a:ea typeface="Calibri"/>
                <a:cs typeface="Times New Roman"/>
              </a:rPr>
              <a:t>Minister of Māori</a:t>
            </a:r>
          </a:p>
          <a:p>
            <a:pPr algn="ctr">
              <a:spcAft>
                <a:spcPts val="0"/>
              </a:spcAft>
            </a:pPr>
            <a:r>
              <a:rPr lang="en-NZ" sz="1400" b="1" dirty="0">
                <a:effectLst/>
                <a:ea typeface="Calibri"/>
                <a:cs typeface="Times New Roman"/>
              </a:rPr>
              <a:t>Affairs</a:t>
            </a:r>
          </a:p>
        </p:txBody>
      </p:sp>
      <p:sp>
        <p:nvSpPr>
          <p:cNvPr id="5" name="Rounded Rectangle 4"/>
          <p:cNvSpPr/>
          <p:nvPr/>
        </p:nvSpPr>
        <p:spPr>
          <a:xfrm>
            <a:off x="963930" y="2223691"/>
            <a:ext cx="1912620" cy="822960"/>
          </a:xfrm>
          <a:prstGeom prst="roundRect">
            <a:avLst/>
          </a:prstGeom>
          <a:solidFill>
            <a:schemeClr val="accent3">
              <a:lumMod val="20000"/>
              <a:lumOff val="80000"/>
            </a:schemeClr>
          </a:solidFill>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NZ" sz="1400" b="1" dirty="0">
                <a:effectLst/>
                <a:ea typeface="Calibri"/>
                <a:cs typeface="Times New Roman"/>
              </a:rPr>
              <a:t>Governance</a:t>
            </a:r>
          </a:p>
          <a:p>
            <a:pPr algn="ctr">
              <a:spcAft>
                <a:spcPts val="0"/>
              </a:spcAft>
            </a:pPr>
            <a:r>
              <a:rPr lang="en-NZ" sz="1400" b="1" dirty="0">
                <a:effectLst/>
                <a:ea typeface="Calibri"/>
                <a:cs typeface="Times New Roman"/>
              </a:rPr>
              <a:t>Group</a:t>
            </a:r>
          </a:p>
        </p:txBody>
      </p:sp>
      <p:sp>
        <p:nvSpPr>
          <p:cNvPr id="6" name="Rounded Rectangle 5"/>
          <p:cNvSpPr/>
          <p:nvPr/>
        </p:nvSpPr>
        <p:spPr>
          <a:xfrm>
            <a:off x="1887023" y="4149080"/>
            <a:ext cx="1912620" cy="822960"/>
          </a:xfrm>
          <a:prstGeom prst="roundRect">
            <a:avLst/>
          </a:prstGeom>
          <a:solidFill>
            <a:schemeClr val="accent3">
              <a:lumMod val="20000"/>
              <a:lumOff val="80000"/>
            </a:schemeClr>
          </a:solidFill>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NZ" sz="1400" b="1" dirty="0">
                <a:effectLst/>
                <a:ea typeface="Calibri"/>
                <a:cs typeface="Times New Roman"/>
              </a:rPr>
              <a:t>Regional </a:t>
            </a:r>
          </a:p>
          <a:p>
            <a:pPr algn="ctr">
              <a:spcAft>
                <a:spcPts val="0"/>
              </a:spcAft>
            </a:pPr>
            <a:r>
              <a:rPr lang="en-NZ" sz="1400" b="1" dirty="0">
                <a:effectLst/>
                <a:ea typeface="Calibri"/>
                <a:cs typeface="Times New Roman"/>
              </a:rPr>
              <a:t>Leadership</a:t>
            </a:r>
          </a:p>
          <a:p>
            <a:pPr algn="ctr">
              <a:spcAft>
                <a:spcPts val="0"/>
              </a:spcAft>
            </a:pPr>
            <a:r>
              <a:rPr lang="en-NZ" sz="1400" b="1" dirty="0">
                <a:effectLst/>
                <a:ea typeface="Calibri"/>
                <a:cs typeface="Times New Roman"/>
              </a:rPr>
              <a:t>Groups</a:t>
            </a:r>
          </a:p>
        </p:txBody>
      </p:sp>
      <p:sp>
        <p:nvSpPr>
          <p:cNvPr id="7" name="Rounded Rectangle 6"/>
          <p:cNvSpPr/>
          <p:nvPr/>
        </p:nvSpPr>
        <p:spPr>
          <a:xfrm>
            <a:off x="4110856" y="4149080"/>
            <a:ext cx="1912620" cy="822960"/>
          </a:xfrm>
          <a:prstGeom prst="roundRect">
            <a:avLst/>
          </a:prstGeom>
          <a:solidFill>
            <a:schemeClr val="accent3">
              <a:lumMod val="20000"/>
              <a:lumOff val="80000"/>
            </a:schemeClr>
          </a:solidFill>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NZ" sz="1400" b="1" dirty="0">
                <a:effectLst/>
                <a:ea typeface="Calibri"/>
                <a:cs typeface="Times New Roman"/>
              </a:rPr>
              <a:t>Te Puni Kōkiri</a:t>
            </a:r>
          </a:p>
          <a:p>
            <a:pPr algn="ctr">
              <a:spcAft>
                <a:spcPts val="0"/>
              </a:spcAft>
            </a:pPr>
            <a:r>
              <a:rPr lang="en-NZ" sz="1400" b="1" dirty="0">
                <a:effectLst/>
                <a:ea typeface="Calibri"/>
                <a:cs typeface="Times New Roman"/>
              </a:rPr>
              <a:t>Regional Staff</a:t>
            </a:r>
          </a:p>
        </p:txBody>
      </p:sp>
      <p:sp>
        <p:nvSpPr>
          <p:cNvPr id="8" name="Rounded Rectangle 7"/>
          <p:cNvSpPr/>
          <p:nvPr/>
        </p:nvSpPr>
        <p:spPr>
          <a:xfrm>
            <a:off x="6300192" y="4149080"/>
            <a:ext cx="1912620" cy="822960"/>
          </a:xfrm>
          <a:prstGeom prst="roundRect">
            <a:avLst/>
          </a:prstGeom>
          <a:solidFill>
            <a:schemeClr val="accent3">
              <a:lumMod val="20000"/>
              <a:lumOff val="80000"/>
            </a:schemeClr>
          </a:solidFill>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NZ" sz="1400" b="1" dirty="0">
                <a:effectLst/>
                <a:ea typeface="Calibri"/>
                <a:cs typeface="Times New Roman"/>
              </a:rPr>
              <a:t>Whānau Ora</a:t>
            </a:r>
          </a:p>
          <a:p>
            <a:pPr algn="ctr">
              <a:spcAft>
                <a:spcPts val="0"/>
              </a:spcAft>
            </a:pPr>
            <a:r>
              <a:rPr lang="en-NZ" sz="1400" b="1" dirty="0">
                <a:effectLst/>
                <a:ea typeface="Calibri"/>
                <a:cs typeface="Times New Roman"/>
              </a:rPr>
              <a:t>Collectives</a:t>
            </a:r>
          </a:p>
        </p:txBody>
      </p:sp>
      <p:sp>
        <p:nvSpPr>
          <p:cNvPr id="9" name="Rounded Rectangle 8"/>
          <p:cNvSpPr/>
          <p:nvPr/>
        </p:nvSpPr>
        <p:spPr>
          <a:xfrm>
            <a:off x="2525896" y="5152821"/>
            <a:ext cx="5082540" cy="822960"/>
          </a:xfrm>
          <a:prstGeom prst="roundRect">
            <a:avLst/>
          </a:prstGeom>
          <a:solidFill>
            <a:schemeClr val="accent3">
              <a:lumMod val="20000"/>
              <a:lumOff val="80000"/>
            </a:schemeClr>
          </a:solidFill>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NZ" sz="1400" b="1" dirty="0">
                <a:effectLst/>
                <a:ea typeface="Calibri"/>
                <a:cs typeface="Times New Roman"/>
              </a:rPr>
              <a:t>Whānau</a:t>
            </a:r>
          </a:p>
        </p:txBody>
      </p:sp>
      <p:sp>
        <p:nvSpPr>
          <p:cNvPr id="10" name="Right Brace 9"/>
          <p:cNvSpPr/>
          <p:nvPr/>
        </p:nvSpPr>
        <p:spPr>
          <a:xfrm>
            <a:off x="4782253" y="731493"/>
            <a:ext cx="1280160" cy="3055620"/>
          </a:xfrm>
          <a:prstGeom prst="rightBrace">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NZ"/>
          </a:p>
        </p:txBody>
      </p:sp>
      <p:sp>
        <p:nvSpPr>
          <p:cNvPr id="11" name="Left Brace 10"/>
          <p:cNvSpPr/>
          <p:nvPr/>
        </p:nvSpPr>
        <p:spPr>
          <a:xfrm>
            <a:off x="655320" y="3215640"/>
            <a:ext cx="617220" cy="2956560"/>
          </a:xfrm>
          <a:prstGeom prst="leftBrace">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NZ"/>
          </a:p>
        </p:txBody>
      </p:sp>
      <p:sp>
        <p:nvSpPr>
          <p:cNvPr id="12" name="Text Box 11"/>
          <p:cNvSpPr txBox="1"/>
          <p:nvPr/>
        </p:nvSpPr>
        <p:spPr>
          <a:xfrm rot="16200000">
            <a:off x="-355964" y="4426074"/>
            <a:ext cx="1579632" cy="4495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NZ" sz="2800" dirty="0">
                <a:solidFill>
                  <a:schemeClr val="bg1">
                    <a:lumMod val="50000"/>
                  </a:schemeClr>
                </a:solidFill>
                <a:ea typeface="Calibri" pitchFamily="34" charset="0"/>
                <a:cs typeface="Aharoni" pitchFamily="2" charset="-79"/>
              </a:rPr>
              <a:t>Regional</a:t>
            </a:r>
          </a:p>
        </p:txBody>
      </p:sp>
      <p:sp>
        <p:nvSpPr>
          <p:cNvPr id="2" name="Rectangle 11"/>
          <p:cNvSpPr>
            <a:spLocks noChangeArrowheads="1"/>
          </p:cNvSpPr>
          <p:nvPr/>
        </p:nvSpPr>
        <p:spPr bwMode="auto">
          <a:xfrm>
            <a:off x="2540308" y="-19109"/>
            <a:ext cx="4368183"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NZ" altLang="en-US" sz="2800" b="0" i="0" u="none" strike="noStrike" cap="none" normalizeH="0" baseline="0" dirty="0" smtClean="0">
                <a:ln>
                  <a:noFill/>
                </a:ln>
                <a:solidFill>
                  <a:schemeClr val="bg1">
                    <a:lumMod val="50000"/>
                  </a:schemeClr>
                </a:solidFill>
                <a:effectLst/>
                <a:ea typeface="Calibri" pitchFamily="34" charset="0"/>
                <a:cs typeface="Aharoni" pitchFamily="2" charset="-79"/>
              </a:rPr>
              <a:t>WH</a:t>
            </a:r>
            <a:r>
              <a:rPr kumimoji="0" lang="en-NZ" altLang="en-US" sz="2800" b="0" i="0" u="none" strike="noStrike" cap="none" normalizeH="0" baseline="0" dirty="0" smtClean="0">
                <a:ln>
                  <a:noFill/>
                </a:ln>
                <a:solidFill>
                  <a:schemeClr val="bg1">
                    <a:lumMod val="50000"/>
                  </a:schemeClr>
                </a:solidFill>
                <a:effectLst/>
                <a:ea typeface="Calibri" pitchFamily="34" charset="0"/>
                <a:cs typeface="Times New Roman" pitchFamily="18" charset="0"/>
              </a:rPr>
              <a:t>Ā</a:t>
            </a:r>
            <a:r>
              <a:rPr kumimoji="0" lang="en-NZ" altLang="en-US" sz="2800" b="0" i="0" u="none" strike="noStrike" cap="none" normalizeH="0" baseline="0" dirty="0" smtClean="0">
                <a:ln>
                  <a:noFill/>
                </a:ln>
                <a:solidFill>
                  <a:schemeClr val="bg1">
                    <a:lumMod val="50000"/>
                  </a:schemeClr>
                </a:solidFill>
                <a:effectLst/>
                <a:ea typeface="Calibri" pitchFamily="34" charset="0"/>
                <a:cs typeface="Aharoni" pitchFamily="2" charset="-79"/>
              </a:rPr>
              <a:t>NAU ORA </a:t>
            </a:r>
            <a:r>
              <a:rPr lang="en-NZ" altLang="en-US" sz="2800" dirty="0" smtClean="0">
                <a:solidFill>
                  <a:schemeClr val="bg1">
                    <a:lumMod val="50000"/>
                  </a:schemeClr>
                </a:solidFill>
                <a:ea typeface="Calibri" pitchFamily="34" charset="0"/>
                <a:cs typeface="Aharoni" pitchFamily="2" charset="-79"/>
              </a:rPr>
              <a:t>LANDSCAPE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15"/>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NZ" altLang="en-US" sz="600" b="0" i="0" u="none" strike="noStrike" cap="none" normalizeH="0" baseline="0" smtClean="0">
                <a:ln>
                  <a:noFill/>
                </a:ln>
                <a:solidFill>
                  <a:schemeClr val="tx1"/>
                </a:solidFill>
                <a:effectLst/>
                <a:latin typeface="Arial" pitchFamily="34" charset="0"/>
                <a:cs typeface="Arial" pitchFamily="34" charset="0"/>
              </a:rPr>
              <a:t/>
            </a:r>
            <a:br>
              <a:rPr kumimoji="0" lang="en-NZ" altLang="en-US" sz="600" b="0" i="0" u="none" strike="noStrike" cap="none" normalizeH="0" baseline="0" smtClean="0">
                <a:ln>
                  <a:noFill/>
                </a:ln>
                <a:solidFill>
                  <a:schemeClr val="tx1"/>
                </a:solidFill>
                <a:effectLst/>
                <a:latin typeface="Arial" pitchFamily="34" charset="0"/>
                <a:cs typeface="Arial" pitchFamily="34" charset="0"/>
              </a:rPr>
            </a:br>
            <a:endParaRPr kumimoji="0" lang="en-NZ" alt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20"/>
          <p:cNvSpPr>
            <a:spLocks noChangeArrowheads="1"/>
          </p:cNvSpPr>
          <p:nvPr/>
        </p:nvSpPr>
        <p:spPr bwMode="auto">
          <a:xfrm>
            <a:off x="6062413" y="1329210"/>
            <a:ext cx="2042072"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NZ" altLang="en-US" sz="2000" b="0" i="0" strike="noStrike" cap="none" normalizeH="0" baseline="0" dirty="0" smtClean="0">
              <a:ln>
                <a:noFill/>
              </a:ln>
              <a:solidFill>
                <a:schemeClr val="tx1"/>
              </a:solidFill>
              <a:effectLst/>
              <a:latin typeface="Arial Black" pitchFamily="34" charset="0"/>
              <a:ea typeface="Calibri" pitchFamily="34" charset="0"/>
              <a:cs typeface="Aharoni" pitchFamily="2" charset="-79"/>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NZ" altLang="en-US" sz="2000" b="0" i="0" strike="noStrike" cap="none" normalizeH="0" baseline="0" dirty="0" smtClean="0">
                <a:ln>
                  <a:noFill/>
                </a:ln>
                <a:solidFill>
                  <a:schemeClr val="tx1"/>
                </a:solidFill>
                <a:effectLst/>
                <a:latin typeface="Arial Black" pitchFamily="34" charset="0"/>
                <a:ea typeface="Calibri" pitchFamily="34" charset="0"/>
                <a:cs typeface="Aharoni" pitchFamily="2" charset="-79"/>
              </a:rPr>
              <a:t>                                       </a:t>
            </a:r>
            <a:r>
              <a:rPr kumimoji="0" lang="en-NZ" altLang="en-US" sz="2800" b="0" i="0" strike="noStrike" cap="none" normalizeH="0" baseline="0" dirty="0" smtClean="0">
                <a:ln>
                  <a:noFill/>
                </a:ln>
                <a:solidFill>
                  <a:schemeClr val="bg1">
                    <a:lumMod val="50000"/>
                  </a:schemeClr>
                </a:solidFill>
                <a:effectLst/>
                <a:ea typeface="Calibri" pitchFamily="34" charset="0"/>
                <a:cs typeface="Aharoni" pitchFamily="2" charset="-79"/>
              </a:rPr>
              <a:t>Wellington</a:t>
            </a:r>
            <a:endParaRPr kumimoji="0" lang="en-NZ" altLang="en-US" sz="2800" b="0" i="0" strike="noStrike" cap="none" normalizeH="0" baseline="0" dirty="0" smtClean="0">
              <a:ln>
                <a:noFill/>
              </a:ln>
              <a:solidFill>
                <a:schemeClr val="bg1">
                  <a:lumMod val="50000"/>
                </a:schemeClr>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altLang="en-US" sz="1800" b="0" i="0"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22"/>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655638" algn="l"/>
              </a:tabLst>
              <a:defRPr>
                <a:solidFill>
                  <a:schemeClr val="tx1"/>
                </a:solidFill>
                <a:latin typeface="Arial" pitchFamily="34" charset="0"/>
                <a:cs typeface="Arial" pitchFamily="34" charset="0"/>
              </a:defRPr>
            </a:lvl1pPr>
            <a:lvl2pPr fontAlgn="base">
              <a:spcBef>
                <a:spcPct val="0"/>
              </a:spcBef>
              <a:spcAft>
                <a:spcPct val="0"/>
              </a:spcAft>
              <a:tabLst>
                <a:tab pos="655638" algn="l"/>
              </a:tabLst>
              <a:defRPr>
                <a:solidFill>
                  <a:schemeClr val="tx1"/>
                </a:solidFill>
                <a:latin typeface="Arial" pitchFamily="34" charset="0"/>
                <a:cs typeface="Arial" pitchFamily="34" charset="0"/>
              </a:defRPr>
            </a:lvl2pPr>
            <a:lvl3pPr fontAlgn="base">
              <a:spcBef>
                <a:spcPct val="0"/>
              </a:spcBef>
              <a:spcAft>
                <a:spcPct val="0"/>
              </a:spcAft>
              <a:tabLst>
                <a:tab pos="655638" algn="l"/>
              </a:tabLst>
              <a:defRPr>
                <a:solidFill>
                  <a:schemeClr val="tx1"/>
                </a:solidFill>
                <a:latin typeface="Arial" pitchFamily="34" charset="0"/>
                <a:cs typeface="Arial" pitchFamily="34" charset="0"/>
              </a:defRPr>
            </a:lvl3pPr>
            <a:lvl4pPr fontAlgn="base">
              <a:spcBef>
                <a:spcPct val="0"/>
              </a:spcBef>
              <a:spcAft>
                <a:spcPct val="0"/>
              </a:spcAft>
              <a:tabLst>
                <a:tab pos="655638" algn="l"/>
              </a:tabLst>
              <a:defRPr>
                <a:solidFill>
                  <a:schemeClr val="tx1"/>
                </a:solidFill>
                <a:latin typeface="Arial" pitchFamily="34" charset="0"/>
                <a:cs typeface="Arial" pitchFamily="34" charset="0"/>
              </a:defRPr>
            </a:lvl4pPr>
            <a:lvl5pPr fontAlgn="base">
              <a:spcBef>
                <a:spcPct val="0"/>
              </a:spcBef>
              <a:spcAft>
                <a:spcPct val="0"/>
              </a:spcAft>
              <a:tabLst>
                <a:tab pos="655638" algn="l"/>
              </a:tabLst>
              <a:defRPr>
                <a:solidFill>
                  <a:schemeClr val="tx1"/>
                </a:solidFill>
                <a:latin typeface="Arial" pitchFamily="34" charset="0"/>
                <a:cs typeface="Arial" pitchFamily="34" charset="0"/>
              </a:defRPr>
            </a:lvl5pPr>
            <a:lvl6pPr fontAlgn="base">
              <a:spcBef>
                <a:spcPct val="0"/>
              </a:spcBef>
              <a:spcAft>
                <a:spcPct val="0"/>
              </a:spcAft>
              <a:tabLst>
                <a:tab pos="655638" algn="l"/>
              </a:tabLst>
              <a:defRPr>
                <a:solidFill>
                  <a:schemeClr val="tx1"/>
                </a:solidFill>
                <a:latin typeface="Arial" pitchFamily="34" charset="0"/>
                <a:cs typeface="Arial" pitchFamily="34" charset="0"/>
              </a:defRPr>
            </a:lvl6pPr>
            <a:lvl7pPr fontAlgn="base">
              <a:spcBef>
                <a:spcPct val="0"/>
              </a:spcBef>
              <a:spcAft>
                <a:spcPct val="0"/>
              </a:spcAft>
              <a:tabLst>
                <a:tab pos="655638" algn="l"/>
              </a:tabLst>
              <a:defRPr>
                <a:solidFill>
                  <a:schemeClr val="tx1"/>
                </a:solidFill>
                <a:latin typeface="Arial" pitchFamily="34" charset="0"/>
                <a:cs typeface="Arial" pitchFamily="34" charset="0"/>
              </a:defRPr>
            </a:lvl7pPr>
            <a:lvl8pPr fontAlgn="base">
              <a:spcBef>
                <a:spcPct val="0"/>
              </a:spcBef>
              <a:spcAft>
                <a:spcPct val="0"/>
              </a:spcAft>
              <a:tabLst>
                <a:tab pos="655638" algn="l"/>
              </a:tabLst>
              <a:defRPr>
                <a:solidFill>
                  <a:schemeClr val="tx1"/>
                </a:solidFill>
                <a:latin typeface="Arial" pitchFamily="34" charset="0"/>
                <a:cs typeface="Arial" pitchFamily="34" charset="0"/>
              </a:defRPr>
            </a:lvl8pPr>
            <a:lvl9pPr fontAlgn="base">
              <a:spcBef>
                <a:spcPct val="0"/>
              </a:spcBef>
              <a:spcAft>
                <a:spcPct val="0"/>
              </a:spcAft>
              <a:tabLst>
                <a:tab pos="655638"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55638" algn="l"/>
              </a:tabLst>
            </a:pPr>
            <a:r>
              <a:rPr kumimoji="0" lang="en-NZ" altLang="en-US" sz="600" b="0" i="0" u="none" strike="noStrike" cap="none" normalizeH="0" baseline="0" dirty="0" smtClean="0">
                <a:ln>
                  <a:noFill/>
                </a:ln>
                <a:solidFill>
                  <a:schemeClr val="tx1"/>
                </a:solidFill>
                <a:effectLst/>
                <a:latin typeface="Arial" pitchFamily="34" charset="0"/>
                <a:cs typeface="Arial" pitchFamily="34" charset="0"/>
              </a:rPr>
              <a:t/>
            </a:r>
            <a:br>
              <a:rPr kumimoji="0" lang="en-NZ" altLang="en-US" sz="600" b="0" i="0" u="none" strike="noStrike" cap="none" normalizeH="0" baseline="0" dirty="0" smtClean="0">
                <a:ln>
                  <a:noFill/>
                </a:ln>
                <a:solidFill>
                  <a:schemeClr val="tx1"/>
                </a:solidFill>
                <a:effectLst/>
                <a:latin typeface="Arial" pitchFamily="34" charset="0"/>
                <a:cs typeface="Arial" pitchFamily="34" charset="0"/>
              </a:rPr>
            </a:br>
            <a:endParaRPr kumimoji="0" lang="en-NZ" alt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55638" algn="l"/>
              </a:tabLst>
            </a:pPr>
            <a:r>
              <a:rPr kumimoji="0" lang="en-NZ" altLang="en-US" sz="2000" b="0" i="0" u="none" strike="noStrike" cap="none" normalizeH="0" baseline="0" dirty="0" smtClean="0">
                <a:ln>
                  <a:noFill/>
                </a:ln>
                <a:solidFill>
                  <a:schemeClr val="tx1"/>
                </a:solidFill>
                <a:effectLst/>
                <a:latin typeface="Arial Black" pitchFamily="34" charset="0"/>
                <a:ea typeface="Calibri" pitchFamily="34" charset="0"/>
                <a:cs typeface="Aharoni" pitchFamily="2" charset="-79"/>
              </a:rPr>
              <a:t>	</a:t>
            </a:r>
            <a:endParaRPr kumimoji="0" lang="en-NZ"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55638" algn="l"/>
              </a:tabLst>
            </a:pPr>
            <a:endParaRPr kumimoji="0" lang="en-NZ"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122367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873" y="116632"/>
            <a:ext cx="9144000" cy="5816977"/>
          </a:xfrm>
          <a:prstGeom prst="rect">
            <a:avLst/>
          </a:prstGeom>
        </p:spPr>
        <p:txBody>
          <a:bodyPr wrap="square">
            <a:spAutoFit/>
          </a:bodyPr>
          <a:lstStyle/>
          <a:p>
            <a:pPr algn="ctr"/>
            <a:endParaRPr lang="en-NZ" dirty="0" smtClean="0"/>
          </a:p>
          <a:p>
            <a:pPr algn="ctr"/>
            <a:r>
              <a:rPr lang="en-NZ" sz="2800" dirty="0" smtClean="0">
                <a:solidFill>
                  <a:schemeClr val="bg1">
                    <a:lumMod val="50000"/>
                  </a:schemeClr>
                </a:solidFill>
              </a:rPr>
              <a:t>MINISTER TARIANA TURIA</a:t>
            </a:r>
          </a:p>
          <a:p>
            <a:r>
              <a:rPr lang="en-NZ" dirty="0">
                <a:solidFill>
                  <a:schemeClr val="bg1">
                    <a:lumMod val="50000"/>
                  </a:schemeClr>
                </a:solidFill>
              </a:rPr>
              <a:t> </a:t>
            </a:r>
            <a:endParaRPr lang="en-NZ" dirty="0" smtClean="0">
              <a:solidFill>
                <a:schemeClr val="bg1">
                  <a:lumMod val="50000"/>
                </a:schemeClr>
              </a:solidFill>
            </a:endParaRPr>
          </a:p>
          <a:p>
            <a:r>
              <a:rPr lang="en-NZ" sz="2800" dirty="0" smtClean="0">
                <a:solidFill>
                  <a:schemeClr val="bg1">
                    <a:lumMod val="50000"/>
                  </a:schemeClr>
                </a:solidFill>
              </a:rPr>
              <a:t>‘</a:t>
            </a:r>
            <a:r>
              <a:rPr lang="en-NZ" sz="2800" i="1" dirty="0">
                <a:solidFill>
                  <a:schemeClr val="bg1">
                    <a:lumMod val="50000"/>
                  </a:schemeClr>
                </a:solidFill>
              </a:rPr>
              <a:t>It takes a village to raise a child’</a:t>
            </a:r>
          </a:p>
          <a:p>
            <a:r>
              <a:rPr lang="en-NZ" sz="2800" i="1" dirty="0">
                <a:solidFill>
                  <a:schemeClr val="bg1">
                    <a:lumMod val="50000"/>
                  </a:schemeClr>
                </a:solidFill>
              </a:rPr>
              <a:t> </a:t>
            </a:r>
          </a:p>
          <a:p>
            <a:r>
              <a:rPr lang="en-NZ" sz="2800" i="1" dirty="0">
                <a:solidFill>
                  <a:schemeClr val="bg1">
                    <a:lumMod val="50000"/>
                  </a:schemeClr>
                </a:solidFill>
              </a:rPr>
              <a:t>‘..believe in change and in transforming lives’</a:t>
            </a:r>
          </a:p>
          <a:p>
            <a:r>
              <a:rPr lang="en-NZ" sz="2800" i="1" dirty="0">
                <a:solidFill>
                  <a:schemeClr val="bg1">
                    <a:lumMod val="50000"/>
                  </a:schemeClr>
                </a:solidFill>
              </a:rPr>
              <a:t> </a:t>
            </a:r>
          </a:p>
          <a:p>
            <a:r>
              <a:rPr lang="en-NZ" sz="2800" i="1" dirty="0">
                <a:solidFill>
                  <a:schemeClr val="bg1">
                    <a:lumMod val="50000"/>
                  </a:schemeClr>
                </a:solidFill>
              </a:rPr>
              <a:t>‘Restoring trusting relationships within whānau, between whānau, providers and navigators, &amp; with state agencies</a:t>
            </a:r>
            <a:r>
              <a:rPr lang="en-NZ" sz="2800" i="1" dirty="0" smtClean="0">
                <a:solidFill>
                  <a:schemeClr val="bg1">
                    <a:lumMod val="50000"/>
                  </a:schemeClr>
                </a:solidFill>
              </a:rPr>
              <a:t>’</a:t>
            </a:r>
          </a:p>
          <a:p>
            <a:endParaRPr lang="en-NZ" sz="2800" i="1" dirty="0">
              <a:solidFill>
                <a:schemeClr val="bg1">
                  <a:lumMod val="50000"/>
                </a:schemeClr>
              </a:solidFill>
            </a:endParaRPr>
          </a:p>
          <a:p>
            <a:r>
              <a:rPr lang="en-NZ" sz="2800" i="1" dirty="0">
                <a:solidFill>
                  <a:schemeClr val="bg1">
                    <a:lumMod val="50000"/>
                  </a:schemeClr>
                </a:solidFill>
              </a:rPr>
              <a:t>‘No-one else can do it for us’</a:t>
            </a:r>
          </a:p>
          <a:p>
            <a:r>
              <a:rPr lang="en-NZ" sz="2800" i="1" dirty="0">
                <a:solidFill>
                  <a:schemeClr val="bg1">
                    <a:lumMod val="50000"/>
                  </a:schemeClr>
                </a:solidFill>
              </a:rPr>
              <a:t> </a:t>
            </a:r>
          </a:p>
          <a:p>
            <a:r>
              <a:rPr lang="en-NZ" sz="2800" i="1" dirty="0" smtClean="0">
                <a:solidFill>
                  <a:schemeClr val="bg1">
                    <a:lumMod val="50000"/>
                  </a:schemeClr>
                </a:solidFill>
              </a:rPr>
              <a:t>‘The </a:t>
            </a:r>
            <a:r>
              <a:rPr lang="en-NZ" sz="2800" i="1" dirty="0">
                <a:solidFill>
                  <a:schemeClr val="bg1">
                    <a:lumMod val="50000"/>
                  </a:schemeClr>
                </a:solidFill>
              </a:rPr>
              <a:t>most important thing is to achieve good outcomes for whānau'</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8264" y="260648"/>
            <a:ext cx="1991373" cy="2638569"/>
          </a:xfrm>
          <a:prstGeom prst="rect">
            <a:avLst/>
          </a:prstGeom>
        </p:spPr>
      </p:pic>
    </p:spTree>
    <p:extLst>
      <p:ext uri="{BB962C8B-B14F-4D97-AF65-F5344CB8AC3E}">
        <p14:creationId xmlns:p14="http://schemas.microsoft.com/office/powerpoint/2010/main" val="1629784925"/>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deshow">
  <a:themeElements>
    <a:clrScheme name="Tradeshow">
      <a:dk1>
        <a:srgbClr val="3F3F3F"/>
      </a:dk1>
      <a:lt1>
        <a:srgbClr val="FFFFFF"/>
      </a:lt1>
      <a:dk2>
        <a:srgbClr val="7DAFC3"/>
      </a:dk2>
      <a:lt2>
        <a:srgbClr val="E5E4DF"/>
      </a:lt2>
      <a:accent1>
        <a:srgbClr val="7C959A"/>
      </a:accent1>
      <a:accent2>
        <a:srgbClr val="DB8631"/>
      </a:accent2>
      <a:accent3>
        <a:srgbClr val="E3CC5A"/>
      </a:accent3>
      <a:accent4>
        <a:srgbClr val="ACADA8"/>
      </a:accent4>
      <a:accent5>
        <a:srgbClr val="927C61"/>
      </a:accent5>
      <a:accent6>
        <a:srgbClr val="B3B435"/>
      </a:accent6>
      <a:hlink>
        <a:srgbClr val="0079A4"/>
      </a:hlink>
      <a:folHlink>
        <a:srgbClr val="595959"/>
      </a:folHlink>
    </a:clrScheme>
    <a:fontScheme name="Tradeshow">
      <a:majorFont>
        <a:latin typeface="Arial Black"/>
        <a:ea typeface=""/>
        <a:cs typeface=""/>
        <a:font script="Jpan" typeface="ＭＳ Ｐゴシック"/>
        <a:font script="Hang" typeface="HY견고딕"/>
        <a:font script="Hans" typeface="宋体"/>
        <a:font script="Hant" typeface="新細明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831</TotalTime>
  <Words>1096</Words>
  <Application>Microsoft Office PowerPoint</Application>
  <PresentationFormat>On-screen Show (4:3)</PresentationFormat>
  <Paragraphs>250</Paragraphs>
  <Slides>27</Slides>
  <Notes>21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Tradeshow</vt:lpstr>
      <vt:lpstr>PowerPoint Presentation</vt:lpstr>
      <vt:lpstr>PowerPoint Presentation</vt:lpstr>
      <vt:lpstr>PowerPoint Presentation</vt:lpstr>
      <vt:lpstr>PowerPoint Presentation</vt:lpstr>
      <vt:lpstr>Why me?  </vt:lpstr>
      <vt:lpstr>Whānau Ora Policy Context   </vt:lpstr>
      <vt:lpstr>Whānau Ora Policy Context   </vt:lpstr>
      <vt:lpstr>PowerPoint Presentation</vt:lpstr>
      <vt:lpstr>PowerPoint Presentation</vt:lpstr>
      <vt:lpstr>PowerPoint Presentation</vt:lpstr>
      <vt:lpstr>Whānau Ora Approach</vt:lpstr>
      <vt:lpstr>What are the underlying principles?  </vt:lpstr>
      <vt:lpstr>What’s different</vt:lpstr>
      <vt:lpstr>WhĀnau outcomes </vt:lpstr>
      <vt:lpstr>PowerPoint Presentation</vt:lpstr>
      <vt:lpstr>PowerPoint Presentation</vt:lpstr>
      <vt:lpstr>What’s Happened so far</vt:lpstr>
      <vt:lpstr>Provider Collectives </vt:lpstr>
      <vt:lpstr>Provider Collectives </vt:lpstr>
      <vt:lpstr>Navigators  </vt:lpstr>
      <vt:lpstr>Navigators  </vt:lpstr>
      <vt:lpstr>WhĀnau Ora Workforce  </vt:lpstr>
      <vt:lpstr>Contracting environment  </vt:lpstr>
      <vt:lpstr>WhĀnau Plans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Stacey</dc:creator>
  <cp:lastModifiedBy>Gill</cp:lastModifiedBy>
  <cp:revision>77</cp:revision>
  <cp:lastPrinted>2013-11-20T20:09:34Z</cp:lastPrinted>
  <dcterms:created xsi:type="dcterms:W3CDTF">2013-11-19T00:09:09Z</dcterms:created>
  <dcterms:modified xsi:type="dcterms:W3CDTF">2014-01-30T19:11:41Z</dcterms:modified>
</cp:coreProperties>
</file>