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5"/>
  </p:notesMasterIdLst>
  <p:sldIdLst>
    <p:sldId id="256" r:id="rId2"/>
    <p:sldId id="257" r:id="rId3"/>
    <p:sldId id="260" r:id="rId4"/>
    <p:sldId id="264" r:id="rId5"/>
    <p:sldId id="261" r:id="rId6"/>
    <p:sldId id="263" r:id="rId7"/>
    <p:sldId id="262" r:id="rId8"/>
    <p:sldId id="267" r:id="rId9"/>
    <p:sldId id="270" r:id="rId10"/>
    <p:sldId id="276" r:id="rId11"/>
    <p:sldId id="286" r:id="rId12"/>
    <p:sldId id="285" r:id="rId13"/>
    <p:sldId id="271" r:id="rId14"/>
    <p:sldId id="283" r:id="rId15"/>
    <p:sldId id="284" r:id="rId16"/>
    <p:sldId id="278" r:id="rId17"/>
    <p:sldId id="281" r:id="rId18"/>
    <p:sldId id="275" r:id="rId19"/>
    <p:sldId id="287" r:id="rId20"/>
    <p:sldId id="282" r:id="rId21"/>
    <p:sldId id="273" r:id="rId22"/>
    <p:sldId id="258" r:id="rId23"/>
    <p:sldId id="259" r:id="rId24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1845" autoAdjust="0"/>
  </p:normalViewPr>
  <p:slideViewPr>
    <p:cSldViewPr>
      <p:cViewPr>
        <p:scale>
          <a:sx n="60" d="100"/>
          <a:sy n="6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7D1F9-5F83-4C0D-B69A-46F6FA8E3C1B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15153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4E17F-B591-4652-BAD6-D09420B30D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8782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1529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9156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9156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9890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9890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2685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4674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37522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6258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62586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2599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91140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24233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112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8274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4598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32696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427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5609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0658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4E17F-B591-4652-BAD6-D09420B30D5F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915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1187624" y="1433731"/>
            <a:ext cx="7545784" cy="45719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916" y="282438"/>
            <a:ext cx="7715200" cy="11430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52628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EFDCE87-AD2F-482E-B941-9C1456F68DCF}" type="datetimeFigureOut">
              <a:rPr lang="en-NZ" smtClean="0"/>
              <a:t>6/01/2014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3B00E8-1E1C-4739-B7D5-DBC8CD750189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duotone>
              <a:schemeClr val="bg2">
                <a:shade val="30000"/>
                <a:satMod val="120000"/>
              </a:schemeClr>
              <a:schemeClr val="bg2">
                <a:tint val="70000"/>
                <a:satMod val="250000"/>
              </a:schemeClr>
            </a:duotone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1/6/2014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69962" y="253536"/>
            <a:ext cx="7716838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69962" y="1646237"/>
            <a:ext cx="7716838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49923"/>
            <a:ext cx="969963" cy="690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786" y="404664"/>
            <a:ext cx="7915877" cy="22098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Contracting to Meet Cultural Imperatives:</a:t>
            </a:r>
            <a:br>
              <a:rPr lang="en-NZ" dirty="0" smtClean="0"/>
            </a:br>
            <a:r>
              <a:rPr lang="en-NZ" dirty="0" smtClean="0"/>
              <a:t>The Case of Rongoā in NZ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3933056"/>
            <a:ext cx="6560234" cy="1752600"/>
          </a:xfrm>
        </p:spPr>
        <p:txBody>
          <a:bodyPr>
            <a:normAutofit/>
          </a:bodyPr>
          <a:lstStyle/>
          <a:p>
            <a:r>
              <a:rPr lang="en-NZ" dirty="0" smtClean="0"/>
              <a:t>A </a:t>
            </a:r>
            <a:r>
              <a:rPr lang="en-NZ" dirty="0"/>
              <a:t>Boulton &amp; </a:t>
            </a:r>
            <a:r>
              <a:rPr lang="en-NZ" dirty="0" smtClean="0"/>
              <a:t>A Ahuriri-Driscoll</a:t>
            </a:r>
            <a:endParaRPr lang="en-NZ" dirty="0"/>
          </a:p>
          <a:p>
            <a:r>
              <a:rPr lang="en-NZ" dirty="0" smtClean="0"/>
              <a:t>HS&amp;RP </a:t>
            </a:r>
            <a:r>
              <a:rPr lang="en-NZ" dirty="0"/>
              <a:t>Conference, </a:t>
            </a:r>
            <a:r>
              <a:rPr lang="en-NZ" dirty="0" smtClean="0"/>
              <a:t>Wellington </a:t>
            </a:r>
            <a:endParaRPr lang="en-NZ" dirty="0"/>
          </a:p>
          <a:p>
            <a:r>
              <a:rPr lang="en-NZ" dirty="0" smtClean="0"/>
              <a:t>2-4 December 2013</a:t>
            </a:r>
            <a:endParaRPr lang="en-NZ" dirty="0"/>
          </a:p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14" y="-31598"/>
            <a:ext cx="971600" cy="6889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Importance of Rongoā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endParaRPr lang="en-NZ" sz="1200" dirty="0"/>
          </a:p>
          <a:p>
            <a:pPr marL="0" indent="0">
              <a:buNone/>
            </a:pPr>
            <a:r>
              <a:rPr lang="en-NZ" dirty="0" smtClean="0"/>
              <a:t>“This Western system needs to ensure that our people have the opportunity of choice and are able to access a Māori therapeutic milieu which is totally outside of this system … ensuring this mainstream system respects and acknowledges the needs of our Māori, hapū (sub-tribes), iwi (tribes) in terms of healing and rongoā … to preserve and acknowledge … the mahi (work)  of our tupuna (ancestors)” KI01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015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Findings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r>
              <a:rPr lang="en-NZ" dirty="0" smtClean="0"/>
              <a:t>Distinction between rongoā as a calling and rongoā as a contracted health service</a:t>
            </a:r>
          </a:p>
          <a:p>
            <a:pPr lvl="1"/>
            <a:r>
              <a:rPr lang="en-NZ" dirty="0"/>
              <a:t>d</a:t>
            </a:r>
            <a:r>
              <a:rPr lang="en-NZ" dirty="0" smtClean="0"/>
              <a:t>elivery of rongoā occurs at the interface between two worldviews</a:t>
            </a:r>
          </a:p>
          <a:p>
            <a:pPr marL="411480" lvl="1" indent="0">
              <a:buNone/>
            </a:pPr>
            <a:endParaRPr lang="en-NZ" sz="1000" dirty="0" smtClean="0"/>
          </a:p>
          <a:p>
            <a:pPr marL="411480" lvl="1" indent="0">
              <a:buNone/>
            </a:pPr>
            <a:endParaRPr lang="en-NZ" sz="1000" dirty="0" smtClean="0"/>
          </a:p>
          <a:p>
            <a:pPr lvl="1"/>
            <a:r>
              <a:rPr lang="en-NZ" dirty="0" smtClean="0"/>
              <a:t>sector views are many and various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implications </a:t>
            </a:r>
            <a:r>
              <a:rPr lang="en-NZ" dirty="0"/>
              <a:t>in terms of workforce, training, accreditation, </a:t>
            </a:r>
            <a:r>
              <a:rPr lang="en-NZ" dirty="0" err="1" smtClean="0"/>
              <a:t>professionalisation</a:t>
            </a:r>
            <a:endParaRPr lang="en-NZ" dirty="0" smtClean="0"/>
          </a:p>
          <a:p>
            <a:pPr marL="0" lvl="1" indent="0">
              <a:spcBef>
                <a:spcPts val="0"/>
              </a:spcBef>
              <a:buClr>
                <a:schemeClr val="accent1"/>
              </a:buClr>
              <a:buSzPct val="70000"/>
              <a:buNone/>
            </a:pP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42472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Practice </a:t>
            </a:r>
            <a:r>
              <a:rPr lang="en-NZ" dirty="0" err="1" smtClean="0"/>
              <a:t>vs</a:t>
            </a:r>
            <a:r>
              <a:rPr lang="en-NZ" dirty="0" smtClean="0"/>
              <a:t> Service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NZ" sz="3000" dirty="0" smtClean="0"/>
              <a:t>“It’s </a:t>
            </a:r>
            <a:r>
              <a:rPr lang="en-NZ" sz="3000" dirty="0"/>
              <a:t>a </a:t>
            </a:r>
            <a:r>
              <a:rPr lang="en-NZ" sz="3000" dirty="0" smtClean="0"/>
              <a:t>dichotomy … and </a:t>
            </a:r>
            <a:r>
              <a:rPr lang="en-NZ" sz="3000" dirty="0"/>
              <a:t>the heart of it is that rongoā </a:t>
            </a:r>
            <a:r>
              <a:rPr lang="en-NZ" sz="3000" dirty="0" smtClean="0"/>
              <a:t>is </a:t>
            </a:r>
            <a:r>
              <a:rPr lang="en-NZ" sz="3000" dirty="0"/>
              <a:t>embodied within tikanga </a:t>
            </a:r>
            <a:r>
              <a:rPr lang="en-NZ" sz="3000" dirty="0" smtClean="0"/>
              <a:t>(correct protocols) and </a:t>
            </a:r>
            <a:r>
              <a:rPr lang="en-NZ" sz="3000" dirty="0"/>
              <a:t>tikanga does not easily fit within those non-Māori contractual arrangements, you know? That sort of accountability psyche that exists. If you’re </a:t>
            </a:r>
            <a:r>
              <a:rPr lang="en-NZ" sz="3000" dirty="0" err="1"/>
              <a:t>gonna</a:t>
            </a:r>
            <a:r>
              <a:rPr lang="en-NZ" sz="3000" dirty="0"/>
              <a:t> take money from a non-Māori organisation you have to be accountable.  How can you be accountable and show the value of what you’re doing when you’re still embedded with this tikanga perspective</a:t>
            </a:r>
            <a:r>
              <a:rPr lang="en-NZ" sz="3000" dirty="0" smtClean="0"/>
              <a:t>?” KI08 </a:t>
            </a:r>
            <a:endParaRPr lang="en-NZ" sz="3000" dirty="0"/>
          </a:p>
        </p:txBody>
      </p:sp>
    </p:spTree>
    <p:extLst>
      <p:ext uri="{BB962C8B-B14F-4D97-AF65-F5344CB8AC3E}">
        <p14:creationId xmlns:p14="http://schemas.microsoft.com/office/powerpoint/2010/main" val="248165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Features of the current system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953" y="1628800"/>
            <a:ext cx="8148047" cy="5085184"/>
          </a:xfrm>
        </p:spPr>
        <p:txBody>
          <a:bodyPr>
            <a:normAutofit/>
          </a:bodyPr>
          <a:lstStyle/>
          <a:p>
            <a:r>
              <a:rPr lang="en-NZ" dirty="0"/>
              <a:t>I</a:t>
            </a:r>
            <a:r>
              <a:rPr lang="en-NZ" dirty="0" smtClean="0"/>
              <a:t>nputs and outputs focused</a:t>
            </a:r>
          </a:p>
          <a:p>
            <a:endParaRPr lang="en-NZ" sz="1000" dirty="0" smtClean="0"/>
          </a:p>
          <a:p>
            <a:r>
              <a:rPr lang="en-NZ" dirty="0" smtClean="0"/>
              <a:t>Great diversity – modes, size, funding, structures  </a:t>
            </a:r>
          </a:p>
          <a:p>
            <a:pPr marL="63500" indent="0">
              <a:buNone/>
            </a:pPr>
            <a:endParaRPr lang="en-NZ" sz="1000" dirty="0" smtClean="0"/>
          </a:p>
          <a:p>
            <a:r>
              <a:rPr lang="en-NZ" dirty="0" smtClean="0"/>
              <a:t>Highly politicised environment</a:t>
            </a:r>
          </a:p>
          <a:p>
            <a:endParaRPr lang="en-NZ" sz="1000" dirty="0" smtClean="0"/>
          </a:p>
          <a:p>
            <a:r>
              <a:rPr lang="en-NZ" dirty="0" smtClean="0"/>
              <a:t>Tensions between the desire to heal and accepting Crown funding to run a service</a:t>
            </a:r>
          </a:p>
          <a:p>
            <a:endParaRPr lang="en-NZ" sz="1000" dirty="0"/>
          </a:p>
          <a:p>
            <a:r>
              <a:rPr lang="en-NZ" dirty="0"/>
              <a:t>H</a:t>
            </a:r>
            <a:r>
              <a:rPr lang="en-NZ" dirty="0" smtClean="0"/>
              <a:t>igh </a:t>
            </a:r>
            <a:r>
              <a:rPr lang="en-NZ" dirty="0"/>
              <a:t>levels of compliance and scrutiny</a:t>
            </a:r>
          </a:p>
          <a:p>
            <a:pPr marL="63500" indent="0">
              <a:buNone/>
            </a:pPr>
            <a:endParaRPr lang="en-NZ" sz="1000" dirty="0" smtClean="0"/>
          </a:p>
          <a:p>
            <a:r>
              <a:rPr lang="en-NZ" dirty="0"/>
              <a:t>A</a:t>
            </a:r>
            <a:r>
              <a:rPr lang="en-NZ" dirty="0" smtClean="0"/>
              <a:t>ccountability issues</a:t>
            </a:r>
          </a:p>
        </p:txBody>
      </p:sp>
    </p:spTree>
    <p:extLst>
      <p:ext uri="{BB962C8B-B14F-4D97-AF65-F5344CB8AC3E}">
        <p14:creationId xmlns:p14="http://schemas.microsoft.com/office/powerpoint/2010/main" val="30544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Features of the current system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“It’s </a:t>
            </a:r>
            <a:r>
              <a:rPr lang="en-NZ" dirty="0"/>
              <a:t>an output based, it’s just numbers. It’s just numbers. There’s nothing in there for outcomes at all, yeah.  …So from my point of view I think it’s just inputs and outputs.… It’s always been like that, yeah. It’s just numbers. Counting numbers.  … you don’t actually, see … how much it’s improved the wellbeing of that individual patient</a:t>
            </a:r>
            <a:r>
              <a:rPr lang="en-NZ" dirty="0" smtClean="0"/>
              <a:t>.” KI13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946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Features of the current system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953" y="1628800"/>
            <a:ext cx="8148047" cy="50851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 smtClean="0"/>
              <a:t>“… </a:t>
            </a:r>
            <a:r>
              <a:rPr lang="en-NZ" dirty="0"/>
              <a:t>in terms of the contract stuff, the concept of “oh, we’re buying healing for a hundred people” is totally isolated from what [a healer] actually </a:t>
            </a:r>
            <a:r>
              <a:rPr lang="en-NZ" dirty="0" smtClean="0"/>
              <a:t>did … the </a:t>
            </a:r>
            <a:r>
              <a:rPr lang="en-NZ" dirty="0"/>
              <a:t>idea that there’s a clinic. There’s no clinic. There’s her house. And the house has lots of empty rooms with mattresses on the floor </a:t>
            </a:r>
            <a:r>
              <a:rPr lang="en-NZ" dirty="0" smtClean="0"/>
              <a:t>&amp; </a:t>
            </a:r>
            <a:r>
              <a:rPr lang="en-NZ" dirty="0"/>
              <a:t>that’s where people stay </a:t>
            </a:r>
            <a:r>
              <a:rPr lang="en-NZ" dirty="0" smtClean="0"/>
              <a:t>&amp; </a:t>
            </a:r>
            <a:r>
              <a:rPr lang="en-NZ" dirty="0"/>
              <a:t>that’s where she meets with them </a:t>
            </a:r>
            <a:r>
              <a:rPr lang="en-NZ" dirty="0" smtClean="0"/>
              <a:t>&amp; </a:t>
            </a:r>
            <a:r>
              <a:rPr lang="en-NZ" dirty="0"/>
              <a:t>has the </a:t>
            </a:r>
            <a:r>
              <a:rPr lang="en-NZ" dirty="0" err="1"/>
              <a:t>kōrero</a:t>
            </a:r>
            <a:r>
              <a:rPr lang="en-NZ" dirty="0"/>
              <a:t> with </a:t>
            </a:r>
            <a:r>
              <a:rPr lang="en-NZ" dirty="0" smtClean="0"/>
              <a:t>them &amp; treats them … </a:t>
            </a:r>
            <a:r>
              <a:rPr lang="en-NZ" dirty="0"/>
              <a:t>It’s not a clinic like a medical centre which is open from </a:t>
            </a:r>
            <a:r>
              <a:rPr lang="en-NZ" dirty="0" smtClean="0"/>
              <a:t>9-5, </a:t>
            </a:r>
            <a:r>
              <a:rPr lang="en-NZ" dirty="0"/>
              <a:t>you know? So we’ve </a:t>
            </a:r>
            <a:r>
              <a:rPr lang="en-NZ" dirty="0" err="1"/>
              <a:t>gotta</a:t>
            </a:r>
            <a:r>
              <a:rPr lang="en-NZ" dirty="0"/>
              <a:t> make sure that </a:t>
            </a:r>
            <a:r>
              <a:rPr lang="en-NZ" dirty="0" smtClean="0"/>
              <a:t>our service </a:t>
            </a:r>
            <a:r>
              <a:rPr lang="en-NZ" dirty="0"/>
              <a:t>spec[</a:t>
            </a:r>
            <a:r>
              <a:rPr lang="en-NZ" dirty="0" err="1"/>
              <a:t>ification</a:t>
            </a:r>
            <a:r>
              <a:rPr lang="en-NZ" dirty="0"/>
              <a:t>] recognises it’s delivered in a very different cultural way</a:t>
            </a:r>
            <a:r>
              <a:rPr lang="en-NZ" dirty="0" smtClean="0"/>
              <a:t>.” KI10</a:t>
            </a:r>
          </a:p>
        </p:txBody>
      </p:sp>
    </p:spTree>
    <p:extLst>
      <p:ext uri="{BB962C8B-B14F-4D97-AF65-F5344CB8AC3E}">
        <p14:creationId xmlns:p14="http://schemas.microsoft.com/office/powerpoint/2010/main" val="182418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Challenges in current delivery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5157192"/>
          </a:xfrm>
        </p:spPr>
        <p:txBody>
          <a:bodyPr/>
          <a:lstStyle/>
          <a:p>
            <a:r>
              <a:rPr lang="en-NZ" dirty="0"/>
              <a:t>Comparatively small amounts of funding, combined with performance measures that are not relevant </a:t>
            </a:r>
            <a:endParaRPr lang="en-NZ" dirty="0" smtClean="0"/>
          </a:p>
          <a:p>
            <a:endParaRPr lang="en-NZ" sz="1000" dirty="0"/>
          </a:p>
          <a:p>
            <a:r>
              <a:rPr lang="en-NZ" dirty="0" smtClean="0"/>
              <a:t>Range of beliefs in the sector around how rongoā is/should be practised</a:t>
            </a:r>
            <a:r>
              <a:rPr lang="en-NZ" dirty="0"/>
              <a:t> </a:t>
            </a:r>
            <a:r>
              <a:rPr lang="en-NZ" dirty="0" smtClean="0"/>
              <a:t>and funded</a:t>
            </a:r>
          </a:p>
          <a:p>
            <a:endParaRPr lang="en-NZ" sz="1000" dirty="0" smtClean="0"/>
          </a:p>
          <a:p>
            <a:r>
              <a:rPr lang="en-NZ" dirty="0" smtClean="0"/>
              <a:t>Regulatory and statutory requirements</a:t>
            </a:r>
            <a:endParaRPr lang="en-NZ" dirty="0"/>
          </a:p>
          <a:p>
            <a:pPr lvl="1"/>
            <a:r>
              <a:rPr lang="en-NZ" dirty="0" smtClean="0"/>
              <a:t>e.g. the Medicines Act, Health and Safety Act </a:t>
            </a:r>
          </a:p>
          <a:p>
            <a:endParaRPr lang="en-NZ" sz="1000" dirty="0" smtClean="0"/>
          </a:p>
          <a:p>
            <a:r>
              <a:rPr lang="en-NZ" dirty="0" smtClean="0"/>
              <a:t>Training and workforce development</a:t>
            </a:r>
          </a:p>
        </p:txBody>
      </p:sp>
    </p:spTree>
    <p:extLst>
      <p:ext uri="{BB962C8B-B14F-4D97-AF65-F5344CB8AC3E}">
        <p14:creationId xmlns:p14="http://schemas.microsoft.com/office/powerpoint/2010/main" val="3121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Current Delivery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 smtClean="0"/>
              <a:t>“… the </a:t>
            </a:r>
            <a:r>
              <a:rPr lang="en-NZ" dirty="0"/>
              <a:t>structure of the report didn’t truly reflect what the mahi (work) was out there, you know? Because of the template that the Ministry was using </a:t>
            </a:r>
            <a:r>
              <a:rPr lang="en-NZ" dirty="0" smtClean="0"/>
              <a:t>… </a:t>
            </a:r>
            <a:r>
              <a:rPr lang="en-NZ" dirty="0"/>
              <a:t>there was </a:t>
            </a:r>
            <a:r>
              <a:rPr lang="en-NZ" dirty="0" smtClean="0"/>
              <a:t>like, a </a:t>
            </a:r>
            <a:r>
              <a:rPr lang="en-NZ" dirty="0"/>
              <a:t>lot of numbers coming in but the Ministry wasn’t using that, you know? Weren’t using those numbers. Because some of the numbers, I don’t know, for me, and this is my personal view, the numbers were meaningless, for me. And I think, you know, confidentially, the Ministry also found them meaningless but didn’t know how to, how to draw some meaningful </a:t>
            </a:r>
            <a:r>
              <a:rPr lang="en-NZ" dirty="0" smtClean="0"/>
              <a:t>information.” KI06</a:t>
            </a:r>
          </a:p>
        </p:txBody>
      </p:sp>
    </p:spTree>
    <p:extLst>
      <p:ext uri="{BB962C8B-B14F-4D97-AF65-F5344CB8AC3E}">
        <p14:creationId xmlns:p14="http://schemas.microsoft.com/office/powerpoint/2010/main" val="41159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Challenges in current Delivery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r>
              <a:rPr lang="en-NZ" dirty="0" smtClean="0"/>
              <a:t>“So </a:t>
            </a:r>
            <a:r>
              <a:rPr lang="en-NZ" dirty="0"/>
              <a:t>they just fund </a:t>
            </a:r>
            <a:r>
              <a:rPr lang="en-NZ" dirty="0" err="1" smtClean="0"/>
              <a:t>kōrero</a:t>
            </a:r>
            <a:r>
              <a:rPr lang="en-NZ" dirty="0" smtClean="0"/>
              <a:t> (talking). Yeah ‘</a:t>
            </a:r>
            <a:r>
              <a:rPr lang="en-NZ" dirty="0" err="1" smtClean="0"/>
              <a:t>cos</a:t>
            </a:r>
            <a:r>
              <a:rPr lang="en-NZ" dirty="0" smtClean="0"/>
              <a:t> </a:t>
            </a:r>
            <a:r>
              <a:rPr lang="en-NZ" dirty="0"/>
              <a:t>the difficulty </a:t>
            </a:r>
            <a:r>
              <a:rPr lang="en-NZ" dirty="0" smtClean="0"/>
              <a:t>is rongoā </a:t>
            </a:r>
            <a:r>
              <a:rPr lang="en-NZ" dirty="0"/>
              <a:t>is a </a:t>
            </a:r>
            <a:r>
              <a:rPr lang="en-NZ" dirty="0" err="1" smtClean="0"/>
              <a:t>wairua</a:t>
            </a:r>
            <a:r>
              <a:rPr lang="en-NZ" dirty="0" smtClean="0"/>
              <a:t> (spiritual) </a:t>
            </a:r>
            <a:r>
              <a:rPr lang="en-NZ" dirty="0"/>
              <a:t>thing, isn’t it?  </a:t>
            </a:r>
            <a:r>
              <a:rPr lang="en-NZ" dirty="0" smtClean="0"/>
              <a:t>… It’s </a:t>
            </a:r>
            <a:r>
              <a:rPr lang="en-NZ" dirty="0"/>
              <a:t>a </a:t>
            </a:r>
            <a:r>
              <a:rPr lang="en-NZ" dirty="0" err="1"/>
              <a:t>wairua</a:t>
            </a:r>
            <a:r>
              <a:rPr lang="en-NZ" dirty="0"/>
              <a:t> thing so how do you fund </a:t>
            </a:r>
            <a:r>
              <a:rPr lang="en-NZ" dirty="0" err="1"/>
              <a:t>wairua</a:t>
            </a:r>
            <a:r>
              <a:rPr lang="en-NZ" dirty="0"/>
              <a:t>?  How do you, you know?  How do you show evidence that it was because of that </a:t>
            </a:r>
            <a:r>
              <a:rPr lang="en-NZ" dirty="0" smtClean="0"/>
              <a:t>rongoā that </a:t>
            </a:r>
            <a:r>
              <a:rPr lang="en-NZ" dirty="0"/>
              <a:t>the </a:t>
            </a:r>
            <a:r>
              <a:rPr lang="en-NZ" dirty="0" err="1"/>
              <a:t>wairua</a:t>
            </a:r>
            <a:r>
              <a:rPr lang="en-NZ" dirty="0"/>
              <a:t> is much better</a:t>
            </a:r>
            <a:r>
              <a:rPr lang="en-NZ" dirty="0" smtClean="0"/>
              <a:t>?”  KI06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516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Implications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endParaRPr lang="en-NZ" sz="1000" dirty="0" smtClean="0"/>
          </a:p>
          <a:p>
            <a:r>
              <a:rPr lang="en-NZ" dirty="0" smtClean="0"/>
              <a:t>Opportunity to develop a needs-based funding formula (what role Vote: Health?)</a:t>
            </a:r>
            <a:endParaRPr lang="en-NZ" dirty="0"/>
          </a:p>
          <a:p>
            <a:endParaRPr lang="en-NZ" sz="1100" dirty="0" smtClean="0"/>
          </a:p>
          <a:p>
            <a:endParaRPr lang="en-NZ" sz="1000" dirty="0"/>
          </a:p>
          <a:p>
            <a:r>
              <a:rPr lang="en-NZ" dirty="0" smtClean="0"/>
              <a:t>Need for the development of a relevant outcomes reporting and accountability framework</a:t>
            </a:r>
          </a:p>
          <a:p>
            <a:endParaRPr lang="en-NZ" sz="1000" dirty="0"/>
          </a:p>
          <a:p>
            <a:r>
              <a:rPr lang="en-NZ" dirty="0" smtClean="0"/>
              <a:t>Consideration of rongoā as a </a:t>
            </a:r>
            <a:r>
              <a:rPr lang="en-NZ" dirty="0" err="1" smtClean="0"/>
              <a:t>taonga</a:t>
            </a:r>
            <a:r>
              <a:rPr lang="en-NZ" dirty="0" smtClean="0"/>
              <a:t> (treasure) guaranteed under the Treaty of Waitangi</a:t>
            </a:r>
          </a:p>
          <a:p>
            <a:endParaRPr lang="en-NZ" sz="1000" dirty="0"/>
          </a:p>
          <a:p>
            <a:r>
              <a:rPr lang="en-NZ" dirty="0" smtClean="0"/>
              <a:t>Sustainability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297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Overview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Background and context for the study</a:t>
            </a:r>
          </a:p>
          <a:p>
            <a:endParaRPr lang="en-NZ" sz="1000" dirty="0" smtClean="0"/>
          </a:p>
          <a:p>
            <a:r>
              <a:rPr lang="en-NZ" dirty="0" smtClean="0"/>
              <a:t>Aims and objectives</a:t>
            </a:r>
          </a:p>
          <a:p>
            <a:endParaRPr lang="en-NZ" sz="1000" dirty="0" smtClean="0"/>
          </a:p>
          <a:p>
            <a:r>
              <a:rPr lang="en-NZ" dirty="0" smtClean="0"/>
              <a:t>Methods</a:t>
            </a:r>
          </a:p>
          <a:p>
            <a:pPr marL="0" indent="0">
              <a:buNone/>
            </a:pPr>
            <a:endParaRPr lang="en-NZ" sz="1000" dirty="0" smtClean="0"/>
          </a:p>
          <a:p>
            <a:r>
              <a:rPr lang="en-NZ" dirty="0" smtClean="0"/>
              <a:t>Selected findings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49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Themes to pursue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endParaRPr lang="en-NZ" sz="1000" dirty="0" smtClean="0"/>
          </a:p>
          <a:p>
            <a:r>
              <a:rPr lang="en-NZ" dirty="0" smtClean="0"/>
              <a:t>Why are we still contracting for outputs when general agreement exists that contracting for outcomes is more appropriate?</a:t>
            </a:r>
          </a:p>
          <a:p>
            <a:endParaRPr lang="en-NZ" sz="1000" dirty="0" smtClean="0"/>
          </a:p>
          <a:p>
            <a:r>
              <a:rPr lang="en-NZ" dirty="0" smtClean="0"/>
              <a:t>What is the relationship between rongoā and the Whānau Ora approach to health and social service delivery?</a:t>
            </a:r>
          </a:p>
          <a:p>
            <a:endParaRPr lang="en-NZ" sz="1000" dirty="0" smtClean="0"/>
          </a:p>
          <a:p>
            <a:r>
              <a:rPr lang="en-NZ" dirty="0" smtClean="0"/>
              <a:t>What are the implications for healers and whare oranga of devolution?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444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Final words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“‘Cos </a:t>
            </a:r>
            <a:r>
              <a:rPr lang="en-NZ" dirty="0"/>
              <a:t>if we take it back to that </a:t>
            </a:r>
            <a:r>
              <a:rPr lang="en-NZ" dirty="0" smtClean="0"/>
              <a:t>traditional </a:t>
            </a:r>
            <a:r>
              <a:rPr lang="en-NZ" dirty="0"/>
              <a:t>model of Whānau Ora then </a:t>
            </a:r>
            <a:r>
              <a:rPr lang="en-NZ" dirty="0" smtClean="0"/>
              <a:t>… its about </a:t>
            </a:r>
            <a:r>
              <a:rPr lang="en-NZ" dirty="0"/>
              <a:t>resilience and </a:t>
            </a:r>
            <a:r>
              <a:rPr lang="en-NZ" dirty="0" smtClean="0"/>
              <a:t>building </a:t>
            </a:r>
            <a:r>
              <a:rPr lang="en-NZ" dirty="0"/>
              <a:t>whānau </a:t>
            </a:r>
            <a:r>
              <a:rPr lang="en-NZ" dirty="0" smtClean="0"/>
              <a:t>up … building </a:t>
            </a:r>
            <a:r>
              <a:rPr lang="en-NZ" dirty="0"/>
              <a:t>resilient </a:t>
            </a:r>
            <a:r>
              <a:rPr lang="en-NZ" dirty="0" err="1"/>
              <a:t>whānau’s</a:t>
            </a:r>
            <a:r>
              <a:rPr lang="en-NZ" dirty="0"/>
              <a:t> and individuals </a:t>
            </a:r>
            <a:r>
              <a:rPr lang="en-NZ" dirty="0" smtClean="0"/>
              <a:t>… in a </a:t>
            </a:r>
            <a:r>
              <a:rPr lang="en-NZ" dirty="0"/>
              <a:t>traditional Maori </a:t>
            </a:r>
            <a:r>
              <a:rPr lang="en-NZ" dirty="0" smtClean="0"/>
              <a:t>fashion. Because </a:t>
            </a:r>
            <a:r>
              <a:rPr lang="en-NZ" dirty="0"/>
              <a:t>we all acknowledge </a:t>
            </a:r>
            <a:r>
              <a:rPr lang="en-NZ" dirty="0" smtClean="0"/>
              <a:t>that … </a:t>
            </a:r>
            <a:r>
              <a:rPr lang="en-NZ" dirty="0"/>
              <a:t>knowing who you are and where you come </a:t>
            </a:r>
            <a:r>
              <a:rPr lang="en-NZ" dirty="0" smtClean="0"/>
              <a:t>from, all </a:t>
            </a:r>
            <a:r>
              <a:rPr lang="en-NZ" dirty="0"/>
              <a:t>of those traditional values that we’ve got, rongoā is part of that.  </a:t>
            </a:r>
            <a:r>
              <a:rPr lang="en-NZ" dirty="0" smtClean="0"/>
              <a:t>It’s </a:t>
            </a:r>
            <a:r>
              <a:rPr lang="en-NZ" dirty="0"/>
              <a:t>steeped in our own history</a:t>
            </a:r>
            <a:r>
              <a:rPr lang="en-NZ" dirty="0" smtClean="0"/>
              <a:t>.” KI03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44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Acknowledgements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The wider research team, including                members from Te </a:t>
            </a:r>
            <a:r>
              <a:rPr lang="en-NZ" dirty="0" err="1" smtClean="0"/>
              <a:t>Kotahi</a:t>
            </a:r>
            <a:r>
              <a:rPr lang="en-NZ" dirty="0" smtClean="0"/>
              <a:t> Research              Institute at the University of Waikato           and the University of Canterbury</a:t>
            </a:r>
          </a:p>
          <a:p>
            <a:endParaRPr lang="en-NZ" dirty="0"/>
          </a:p>
          <a:p>
            <a:r>
              <a:rPr lang="en-NZ" dirty="0" smtClean="0"/>
              <a:t>Our key informants</a:t>
            </a:r>
          </a:p>
          <a:p>
            <a:endParaRPr lang="en-NZ" dirty="0" smtClean="0"/>
          </a:p>
          <a:p>
            <a:r>
              <a:rPr lang="en-NZ" dirty="0" smtClean="0"/>
              <a:t>Our </a:t>
            </a:r>
            <a:r>
              <a:rPr lang="en-NZ" dirty="0"/>
              <a:t>research </a:t>
            </a:r>
            <a:r>
              <a:rPr lang="en-NZ" dirty="0" smtClean="0"/>
              <a:t>partners: </a:t>
            </a:r>
            <a:r>
              <a:rPr lang="en-NZ" dirty="0"/>
              <a:t>Te </a:t>
            </a:r>
            <a:r>
              <a:rPr lang="en-NZ" dirty="0" err="1" smtClean="0"/>
              <a:t>Tapenakara</a:t>
            </a:r>
            <a:r>
              <a:rPr lang="en-NZ" dirty="0"/>
              <a:t> </a:t>
            </a:r>
            <a:r>
              <a:rPr lang="en-NZ" dirty="0" smtClean="0"/>
              <a:t>Mo </a:t>
            </a:r>
            <a:r>
              <a:rPr lang="en-NZ" dirty="0"/>
              <a:t>Te Iwi Charitable </a:t>
            </a:r>
            <a:r>
              <a:rPr lang="en-NZ" dirty="0" smtClean="0"/>
              <a:t>Trust, Ngā </a:t>
            </a:r>
            <a:r>
              <a:rPr lang="en-NZ" dirty="0" err="1" smtClean="0"/>
              <a:t>Wairere</a:t>
            </a:r>
            <a:r>
              <a:rPr lang="en-NZ" dirty="0"/>
              <a:t> </a:t>
            </a:r>
            <a:r>
              <a:rPr lang="en-NZ" dirty="0" smtClean="0"/>
              <a:t>o te Ora &amp; </a:t>
            </a:r>
            <a:r>
              <a:rPr lang="en-NZ" dirty="0" err="1" smtClean="0"/>
              <a:t>Tu</a:t>
            </a:r>
            <a:r>
              <a:rPr lang="en-NZ" dirty="0" smtClean="0"/>
              <a:t> Tama </a:t>
            </a:r>
            <a:r>
              <a:rPr lang="en-NZ" dirty="0" err="1" smtClean="0"/>
              <a:t>Wahine</a:t>
            </a:r>
            <a:r>
              <a:rPr lang="en-NZ" dirty="0" smtClean="0"/>
              <a:t> o </a:t>
            </a:r>
            <a:r>
              <a:rPr lang="en-NZ" dirty="0" err="1" smtClean="0"/>
              <a:t>Taranaki</a:t>
            </a:r>
            <a:endParaRPr lang="en-NZ" dirty="0" smtClean="0"/>
          </a:p>
          <a:p>
            <a:endParaRPr lang="en-NZ" dirty="0"/>
          </a:p>
          <a:p>
            <a:pPr marL="0" indent="0">
              <a:buNone/>
            </a:pPr>
            <a:endParaRPr lang="en-NZ" dirty="0"/>
          </a:p>
          <a:p>
            <a:endParaRPr lang="en-NZ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628800"/>
            <a:ext cx="1835696" cy="857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56992"/>
            <a:ext cx="1853095" cy="137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80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For further information</a:t>
            </a:r>
            <a:endParaRPr lang="en-NZ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990882" y="1988840"/>
            <a:ext cx="8148047" cy="38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460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spcBef>
                <a:spcPct val="20000"/>
              </a:spcBef>
              <a:buClr>
                <a:srgbClr val="375439"/>
              </a:buClr>
              <a:buSzPct val="95000"/>
              <a:buNone/>
            </a:pPr>
            <a:r>
              <a:rPr lang="en-NZ" sz="3200" dirty="0">
                <a:latin typeface="+mn-lt"/>
                <a:cs typeface="Times New Roman" pitchFamily="18" charset="0"/>
              </a:rPr>
              <a:t>Amohia Boulton</a:t>
            </a:r>
          </a:p>
          <a:p>
            <a:pPr marL="0" indent="0" algn="ctr" eaLnBrk="1" hangingPunct="1">
              <a:spcBef>
                <a:spcPct val="20000"/>
              </a:spcBef>
              <a:buClr>
                <a:srgbClr val="375439"/>
              </a:buClr>
              <a:buSzPct val="95000"/>
              <a:buNone/>
            </a:pPr>
            <a:r>
              <a:rPr lang="en-NZ" sz="3200" dirty="0">
                <a:latin typeface="+mn-lt"/>
                <a:cs typeface="Times New Roman" pitchFamily="18" charset="0"/>
              </a:rPr>
              <a:t>Whakauae Research for Māori  Health and Development</a:t>
            </a:r>
          </a:p>
          <a:p>
            <a:pPr marL="0" indent="0" algn="ctr" eaLnBrk="1" hangingPunct="1">
              <a:spcBef>
                <a:spcPct val="20000"/>
              </a:spcBef>
              <a:buClr>
                <a:srgbClr val="375439"/>
              </a:buClr>
              <a:buSzPct val="95000"/>
              <a:buNone/>
            </a:pPr>
            <a:r>
              <a:rPr lang="en-NZ" sz="3200" dirty="0">
                <a:latin typeface="+mn-lt"/>
                <a:cs typeface="Times New Roman" pitchFamily="18" charset="0"/>
              </a:rPr>
              <a:t>amohia@whakauae.co.nz</a:t>
            </a:r>
          </a:p>
          <a:p>
            <a:pPr marL="0" indent="0" algn="ctr" eaLnBrk="1" hangingPunct="1">
              <a:spcBef>
                <a:spcPct val="20000"/>
              </a:spcBef>
              <a:buClr>
                <a:srgbClr val="375439"/>
              </a:buClr>
              <a:buSzPct val="95000"/>
              <a:buNone/>
            </a:pPr>
            <a:r>
              <a:rPr lang="en-NZ" sz="3200" dirty="0" smtClean="0">
                <a:latin typeface="+mn-lt"/>
                <a:cs typeface="Times New Roman" pitchFamily="18" charset="0"/>
              </a:rPr>
              <a:t>www.whakauae.co.nz</a:t>
            </a:r>
            <a:endParaRPr lang="en-NZ" sz="3200" dirty="0">
              <a:latin typeface="+mn-lt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buClr>
                <a:srgbClr val="375439"/>
              </a:buClr>
              <a:buSzPct val="95000"/>
            </a:pPr>
            <a:endParaRPr lang="en-NZ" sz="2600" dirty="0">
              <a:cs typeface="Times New Roman" pitchFamily="18" charset="0"/>
            </a:endParaRP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NZ" sz="800" b="1" dirty="0"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5534025"/>
            <a:ext cx="19526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3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Background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Rongoā services support Māori wellbeing at two </a:t>
            </a:r>
            <a:r>
              <a:rPr lang="en-NZ" dirty="0" smtClean="0"/>
              <a:t>levels</a:t>
            </a:r>
          </a:p>
          <a:p>
            <a:pPr lvl="1"/>
            <a:r>
              <a:rPr lang="en-NZ" dirty="0" smtClean="0"/>
              <a:t> provide </a:t>
            </a:r>
            <a:r>
              <a:rPr lang="en-NZ" dirty="0"/>
              <a:t>holistic, </a:t>
            </a:r>
            <a:r>
              <a:rPr lang="en-NZ" dirty="0" smtClean="0"/>
              <a:t>culturally-consistent </a:t>
            </a:r>
            <a:r>
              <a:rPr lang="en-NZ" dirty="0"/>
              <a:t>assessment and treatment of individual </a:t>
            </a:r>
            <a:r>
              <a:rPr lang="en-NZ" dirty="0" smtClean="0"/>
              <a:t>symptoms/conditions</a:t>
            </a:r>
          </a:p>
          <a:p>
            <a:pPr lvl="1"/>
            <a:r>
              <a:rPr lang="en-NZ" dirty="0" smtClean="0"/>
              <a:t>maintain </a:t>
            </a:r>
            <a:r>
              <a:rPr lang="en-NZ" dirty="0"/>
              <a:t>and </a:t>
            </a:r>
            <a:r>
              <a:rPr lang="en-NZ" dirty="0" smtClean="0"/>
              <a:t>revitalise mātauranga Māori (knowledge), tikanga (customs/protocols) </a:t>
            </a:r>
            <a:r>
              <a:rPr lang="en-NZ" dirty="0"/>
              <a:t>and te reo </a:t>
            </a:r>
            <a:r>
              <a:rPr lang="en-NZ" dirty="0" smtClean="0"/>
              <a:t>Māori (language)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247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Context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r>
              <a:rPr lang="en-NZ" dirty="0"/>
              <a:t>D</a:t>
            </a:r>
            <a:r>
              <a:rPr lang="en-NZ" dirty="0" smtClean="0"/>
              <a:t>elivery</a:t>
            </a:r>
            <a:r>
              <a:rPr lang="en-NZ" dirty="0"/>
              <a:t>, funding, management, regulation and monitoring of rongoā </a:t>
            </a:r>
            <a:r>
              <a:rPr lang="en-NZ" dirty="0" smtClean="0"/>
              <a:t>is complex </a:t>
            </a:r>
          </a:p>
          <a:p>
            <a:endParaRPr lang="en-NZ" sz="1000" dirty="0" smtClean="0"/>
          </a:p>
          <a:p>
            <a:r>
              <a:rPr lang="en-NZ" dirty="0" smtClean="0"/>
              <a:t>Exact size and scope of the sector is unknown</a:t>
            </a:r>
          </a:p>
          <a:p>
            <a:endParaRPr lang="en-NZ" sz="1000" dirty="0" smtClean="0"/>
          </a:p>
          <a:p>
            <a:r>
              <a:rPr lang="en-NZ" dirty="0" smtClean="0"/>
              <a:t>Rongoā sector seeking to consolidate and advance their position</a:t>
            </a:r>
          </a:p>
          <a:p>
            <a:endParaRPr lang="en-NZ" sz="1000" dirty="0" smtClean="0"/>
          </a:p>
          <a:p>
            <a:r>
              <a:rPr lang="en-NZ" dirty="0" smtClean="0"/>
              <a:t>The study builds on earlier work and seeks to provide relevant and useful advice to the sector</a:t>
            </a:r>
          </a:p>
        </p:txBody>
      </p:sp>
    </p:spTree>
    <p:extLst>
      <p:ext uri="{BB962C8B-B14F-4D97-AF65-F5344CB8AC3E}">
        <p14:creationId xmlns:p14="http://schemas.microsoft.com/office/powerpoint/2010/main" val="71375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Project aims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7920881" cy="1872208"/>
          </a:xfrm>
        </p:spPr>
        <p:txBody>
          <a:bodyPr>
            <a:normAutofit fontScale="85000" lnSpcReduction="10000"/>
          </a:bodyPr>
          <a:lstStyle/>
          <a:p>
            <a:r>
              <a:rPr lang="en-NZ" sz="3800" dirty="0" smtClean="0"/>
              <a:t>Overall aim to answer the question</a:t>
            </a:r>
          </a:p>
          <a:p>
            <a:pPr marL="528638" indent="0">
              <a:buNone/>
            </a:pPr>
            <a:r>
              <a:rPr lang="en-NZ" sz="3800" dirty="0" smtClean="0"/>
              <a:t>“what </a:t>
            </a:r>
            <a:r>
              <a:rPr lang="en-NZ" sz="3800" dirty="0"/>
              <a:t>types of </a:t>
            </a:r>
            <a:r>
              <a:rPr lang="en-NZ" sz="3800" dirty="0" smtClean="0">
                <a:solidFill>
                  <a:srgbClr val="C00000"/>
                </a:solidFill>
              </a:rPr>
              <a:t>service</a:t>
            </a:r>
            <a:r>
              <a:rPr lang="en-NZ" sz="3800" dirty="0"/>
              <a:t> </a:t>
            </a:r>
            <a:r>
              <a:rPr lang="en-NZ" sz="3800" dirty="0" smtClean="0"/>
              <a:t>arrangements </a:t>
            </a:r>
            <a:r>
              <a:rPr lang="en-NZ" sz="3800" dirty="0"/>
              <a:t>best support traditional rongoā Māori </a:t>
            </a:r>
            <a:r>
              <a:rPr lang="en-NZ" sz="3800" dirty="0">
                <a:solidFill>
                  <a:srgbClr val="C00000"/>
                </a:solidFill>
              </a:rPr>
              <a:t>practice</a:t>
            </a:r>
            <a:r>
              <a:rPr lang="en-NZ" sz="3800" dirty="0"/>
              <a:t>, in a contemporary health care setting</a:t>
            </a:r>
            <a:r>
              <a:rPr lang="en-NZ" sz="3800" dirty="0" smtClean="0"/>
              <a:t>?”</a:t>
            </a:r>
          </a:p>
          <a:p>
            <a:pPr marL="0" indent="0">
              <a:buNone/>
            </a:pPr>
            <a:endParaRPr lang="en-NZ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18784" y="3645024"/>
            <a:ext cx="8148047" cy="2952328"/>
          </a:xfrm>
          <a:prstGeom prst="rect">
            <a:avLst/>
          </a:prstGeom>
        </p:spPr>
        <p:txBody>
          <a:bodyPr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r>
              <a:rPr lang="en-NZ" dirty="0"/>
              <a:t>i</a:t>
            </a:r>
            <a:r>
              <a:rPr lang="en-NZ" dirty="0" smtClean="0"/>
              <a:t>dentify the key principles for traditional rongoā practice </a:t>
            </a:r>
          </a:p>
          <a:p>
            <a:pPr lvl="1"/>
            <a:r>
              <a:rPr lang="en-NZ" dirty="0" smtClean="0"/>
              <a:t>describe current arrangements for rongoā practice and service delivery</a:t>
            </a:r>
          </a:p>
          <a:p>
            <a:pPr lvl="1"/>
            <a:r>
              <a:rPr lang="en-NZ" dirty="0" smtClean="0"/>
              <a:t>develop an analytical framework to support improvements to service arrangements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456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The practice/service distinction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830247"/>
              </p:ext>
            </p:extLst>
          </p:nvPr>
        </p:nvGraphicFramePr>
        <p:xfrm>
          <a:off x="971600" y="1700808"/>
          <a:ext cx="8172399" cy="500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3782"/>
                <a:gridCol w="4348617"/>
              </a:tblGrid>
              <a:tr h="514856"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solidFill>
                            <a:srgbClr val="FF0000"/>
                          </a:solidFill>
                        </a:rPr>
                        <a:t>Practice-focused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 smtClean="0">
                          <a:solidFill>
                            <a:srgbClr val="FF0000"/>
                          </a:solidFill>
                        </a:rPr>
                        <a:t>Service-focused</a:t>
                      </a:r>
                      <a:endParaRPr lang="en-NZ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originates from a Māori value system, </a:t>
                      </a: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oral transmission of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contracted, publicly-funded health services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locality-specific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emphasis on standardized practice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organic model of development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delivered by formally-trained health professionals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funded by </a:t>
                      </a:r>
                      <a:r>
                        <a:rPr kumimoji="0" lang="en-A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koha</a:t>
                      </a:r>
                      <a:r>
                        <a:rPr kumimoji="0"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(donation)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administrative and compliance requirements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embedded traditionally in whānau (family) and hapū (sub-tribe) communities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potential for increased professionalization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practiced by those identified as having a gift for healing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development and implementation of practice standards 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nurtured by senior healers through apprenticeship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funding more explicitly linked to outcomes of rongoā care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64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Methods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Understanding the contemporary context</a:t>
            </a:r>
          </a:p>
          <a:p>
            <a:pPr lvl="1"/>
            <a:r>
              <a:rPr lang="en-NZ" dirty="0"/>
              <a:t>l</a:t>
            </a:r>
            <a:r>
              <a:rPr lang="en-NZ" dirty="0" smtClean="0"/>
              <a:t>iterature review</a:t>
            </a:r>
          </a:p>
          <a:p>
            <a:pPr lvl="1"/>
            <a:r>
              <a:rPr lang="en-NZ" dirty="0">
                <a:solidFill>
                  <a:srgbClr val="FF0000"/>
                </a:solidFill>
              </a:rPr>
              <a:t>k</a:t>
            </a:r>
            <a:r>
              <a:rPr lang="en-NZ" dirty="0" smtClean="0">
                <a:solidFill>
                  <a:srgbClr val="FF0000"/>
                </a:solidFill>
              </a:rPr>
              <a:t>ey informant interviews</a:t>
            </a:r>
          </a:p>
          <a:p>
            <a:pPr lvl="1"/>
            <a:endParaRPr lang="en-NZ" dirty="0"/>
          </a:p>
          <a:p>
            <a:r>
              <a:rPr lang="en-NZ" dirty="0" smtClean="0"/>
              <a:t>Understanding the sector</a:t>
            </a:r>
          </a:p>
          <a:p>
            <a:pPr lvl="1"/>
            <a:r>
              <a:rPr lang="en-NZ" dirty="0"/>
              <a:t>s</a:t>
            </a:r>
            <a:r>
              <a:rPr lang="en-NZ" dirty="0" smtClean="0"/>
              <a:t>urvey of healers and rongoā practitioners</a:t>
            </a:r>
          </a:p>
          <a:p>
            <a:pPr lvl="1"/>
            <a:r>
              <a:rPr lang="en-NZ" dirty="0"/>
              <a:t>c</a:t>
            </a:r>
            <a:r>
              <a:rPr lang="en-NZ" dirty="0" smtClean="0"/>
              <a:t>ase study research with two rongoā providers</a:t>
            </a:r>
          </a:p>
          <a:p>
            <a:endParaRPr lang="en-NZ" dirty="0"/>
          </a:p>
          <a:p>
            <a:r>
              <a:rPr lang="en-NZ" dirty="0" smtClean="0"/>
              <a:t>Developing a model of service provision</a:t>
            </a:r>
          </a:p>
          <a:p>
            <a:pPr lvl="1"/>
            <a:r>
              <a:rPr lang="en-NZ" dirty="0"/>
              <a:t>a</a:t>
            </a:r>
            <a:r>
              <a:rPr lang="en-NZ" dirty="0" smtClean="0"/>
              <a:t>nalytical framework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314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Face-to-face interviews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Interviews with thirteen key informants</a:t>
            </a:r>
          </a:p>
          <a:p>
            <a:endParaRPr lang="en-NZ" sz="2000" dirty="0" smtClean="0"/>
          </a:p>
          <a:p>
            <a:r>
              <a:rPr lang="en-NZ" dirty="0" smtClean="0"/>
              <a:t>Policy-makers, funders, planners of rongoā services</a:t>
            </a:r>
          </a:p>
          <a:p>
            <a:endParaRPr lang="en-NZ" sz="2000" dirty="0" smtClean="0"/>
          </a:p>
          <a:p>
            <a:r>
              <a:rPr lang="en-NZ" dirty="0" smtClean="0"/>
              <a:t>Purpose of the interviews </a:t>
            </a:r>
            <a:r>
              <a:rPr lang="en-NZ" dirty="0"/>
              <a:t>to </a:t>
            </a:r>
            <a:r>
              <a:rPr lang="en-NZ" dirty="0" smtClean="0"/>
              <a:t>find out how rongoā </a:t>
            </a:r>
            <a:r>
              <a:rPr lang="en-NZ" dirty="0"/>
              <a:t>is currently delivered, the challenges to this delivery and what is needed to better support rongoā service </a:t>
            </a:r>
            <a:r>
              <a:rPr lang="en-NZ" dirty="0" smtClean="0"/>
              <a:t>provision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2034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Findings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99" y="1700808"/>
            <a:ext cx="8148047" cy="4968552"/>
          </a:xfrm>
        </p:spPr>
        <p:txBody>
          <a:bodyPr>
            <a:normAutofit/>
          </a:bodyPr>
          <a:lstStyle/>
          <a:p>
            <a:r>
              <a:rPr lang="en-NZ" dirty="0" smtClean="0"/>
              <a:t>Importance of rongoā</a:t>
            </a:r>
          </a:p>
          <a:p>
            <a:pPr lvl="1"/>
            <a:r>
              <a:rPr lang="en-NZ" dirty="0"/>
              <a:t>i</a:t>
            </a:r>
            <a:r>
              <a:rPr lang="en-NZ" dirty="0" smtClean="0"/>
              <a:t>ssue of choice for </a:t>
            </a:r>
            <a:r>
              <a:rPr lang="en-NZ" dirty="0" err="1" smtClean="0"/>
              <a:t>tangata</a:t>
            </a:r>
            <a:r>
              <a:rPr lang="en-NZ" dirty="0" smtClean="0"/>
              <a:t> whenua</a:t>
            </a:r>
          </a:p>
          <a:p>
            <a:pPr lvl="1"/>
            <a:endParaRPr lang="en-NZ" sz="1000" dirty="0" smtClean="0"/>
          </a:p>
          <a:p>
            <a:pPr lvl="1"/>
            <a:endParaRPr lang="en-NZ" sz="1000" dirty="0" smtClean="0"/>
          </a:p>
          <a:p>
            <a:pPr lvl="1"/>
            <a:r>
              <a:rPr lang="en-NZ" dirty="0" smtClean="0"/>
              <a:t>Rangatiratanga – being able to determine the needs  of the people and how to best meet those needs</a:t>
            </a:r>
          </a:p>
          <a:p>
            <a:pPr marL="411480" lvl="1" indent="0">
              <a:buNone/>
            </a:pPr>
            <a:endParaRPr lang="en-NZ" sz="1000" dirty="0" smtClean="0"/>
          </a:p>
          <a:p>
            <a:pPr marL="411480" lvl="1" indent="0">
              <a:buNone/>
            </a:pPr>
            <a:endParaRPr lang="en-NZ" sz="1000" dirty="0" smtClean="0"/>
          </a:p>
          <a:p>
            <a:pPr lvl="1"/>
            <a:r>
              <a:rPr lang="en-NZ" dirty="0" smtClean="0"/>
              <a:t>“Rongoā in all its diverse forms is uniquely Māori”</a:t>
            </a:r>
          </a:p>
          <a:p>
            <a:pPr marL="411480" lvl="1" indent="0">
              <a:buNone/>
            </a:pPr>
            <a:endParaRPr lang="en-NZ" dirty="0" smtClean="0"/>
          </a:p>
          <a:p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31607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1333</Words>
  <Application>Microsoft Office PowerPoint</Application>
  <PresentationFormat>On-screen Show (4:3)</PresentationFormat>
  <Paragraphs>168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Foundry</vt:lpstr>
      <vt:lpstr>Contracting to Meet Cultural Imperatives: The Case of Rongoā in NZ</vt:lpstr>
      <vt:lpstr>Overview</vt:lpstr>
      <vt:lpstr>Background</vt:lpstr>
      <vt:lpstr>Context</vt:lpstr>
      <vt:lpstr>Project aims</vt:lpstr>
      <vt:lpstr>The practice/service distinction</vt:lpstr>
      <vt:lpstr>Methods</vt:lpstr>
      <vt:lpstr>Face-to-face interviews</vt:lpstr>
      <vt:lpstr>Findings</vt:lpstr>
      <vt:lpstr>Importance of Rongoā</vt:lpstr>
      <vt:lpstr>Findings</vt:lpstr>
      <vt:lpstr>Practice vs Service </vt:lpstr>
      <vt:lpstr>Features of the current system</vt:lpstr>
      <vt:lpstr>Features of the current system</vt:lpstr>
      <vt:lpstr>Features of the current system</vt:lpstr>
      <vt:lpstr>Challenges in current delivery</vt:lpstr>
      <vt:lpstr>Current Delivery</vt:lpstr>
      <vt:lpstr>Challenges in current Delivery</vt:lpstr>
      <vt:lpstr>Implications</vt:lpstr>
      <vt:lpstr>Themes to pursue</vt:lpstr>
      <vt:lpstr>Final words</vt:lpstr>
      <vt:lpstr>Acknowledgements</vt:lpstr>
      <vt:lpstr>For further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Amohia</dc:creator>
  <cp:lastModifiedBy>Amohia</cp:lastModifiedBy>
  <cp:revision>49</cp:revision>
  <cp:lastPrinted>2012-09-20T21:16:31Z</cp:lastPrinted>
  <dcterms:created xsi:type="dcterms:W3CDTF">2012-09-11T02:06:50Z</dcterms:created>
  <dcterms:modified xsi:type="dcterms:W3CDTF">2014-01-05T22:26:09Z</dcterms:modified>
</cp:coreProperties>
</file>