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67" r:id="rId3"/>
    <p:sldId id="289" r:id="rId4"/>
    <p:sldId id="259" r:id="rId5"/>
    <p:sldId id="260" r:id="rId6"/>
    <p:sldId id="295" r:id="rId7"/>
    <p:sldId id="264" r:id="rId8"/>
    <p:sldId id="272" r:id="rId9"/>
    <p:sldId id="273" r:id="rId10"/>
    <p:sldId id="277" r:id="rId11"/>
    <p:sldId id="283" r:id="rId12"/>
    <p:sldId id="270" r:id="rId13"/>
    <p:sldId id="284" r:id="rId14"/>
    <p:sldId id="286" r:id="rId15"/>
    <p:sldId id="285" r:id="rId16"/>
    <p:sldId id="287" r:id="rId17"/>
    <p:sldId id="288" r:id="rId18"/>
    <p:sldId id="303" r:id="rId19"/>
    <p:sldId id="302" r:id="rId20"/>
    <p:sldId id="301" r:id="rId21"/>
    <p:sldId id="300" r:id="rId22"/>
    <p:sldId id="299" r:id="rId23"/>
    <p:sldId id="307" r:id="rId24"/>
    <p:sldId id="304" r:id="rId25"/>
    <p:sldId id="29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0" d="100"/>
          <a:sy n="40" d="100"/>
        </p:scale>
        <p:origin x="-1555"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FD4265-010F-4ADC-94E9-5203AA59791C}" type="datetimeFigureOut">
              <a:rPr lang="en-NZ" smtClean="0"/>
              <a:t>14/07/2013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8D94D11-1D61-40D6-B7F2-19EEC31ADB3F}" type="slidenum">
              <a:rPr lang="en-NZ" smtClean="0"/>
              <a:t>‹#›</a:t>
            </a:fld>
            <a:endParaRPr lang="en-NZ"/>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FD4265-010F-4ADC-94E9-5203AA59791C}" type="datetimeFigureOut">
              <a:rPr lang="en-NZ" smtClean="0"/>
              <a:t>14/07/2013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8D94D11-1D61-40D6-B7F2-19EEC31ADB3F}"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FD4265-010F-4ADC-94E9-5203AA59791C}" type="datetimeFigureOut">
              <a:rPr lang="en-NZ" smtClean="0"/>
              <a:t>14/07/2013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8D94D11-1D61-40D6-B7F2-19EEC31ADB3F}"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FD4265-010F-4ADC-94E9-5203AA59791C}" type="datetimeFigureOut">
              <a:rPr lang="en-NZ" smtClean="0"/>
              <a:t>14/07/2013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8D94D11-1D61-40D6-B7F2-19EEC31ADB3F}"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FD4265-010F-4ADC-94E9-5203AA59791C}" type="datetimeFigureOut">
              <a:rPr lang="en-NZ" smtClean="0"/>
              <a:t>14/07/2013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8D94D11-1D61-40D6-B7F2-19EEC31ADB3F}" type="slidenum">
              <a:rPr lang="en-NZ" smtClean="0"/>
              <a:t>‹#›</a:t>
            </a:fld>
            <a:endParaRPr lang="en-NZ"/>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FD4265-010F-4ADC-94E9-5203AA59791C}" type="datetimeFigureOut">
              <a:rPr lang="en-NZ" smtClean="0"/>
              <a:t>14/07/2013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8D94D11-1D61-40D6-B7F2-19EEC31ADB3F}"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FD4265-010F-4ADC-94E9-5203AA59791C}" type="datetimeFigureOut">
              <a:rPr lang="en-NZ" smtClean="0"/>
              <a:t>14/07/2013</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A8D94D11-1D61-40D6-B7F2-19EEC31ADB3F}" type="slidenum">
              <a:rPr lang="en-NZ" smtClean="0"/>
              <a:t>‹#›</a:t>
            </a:fld>
            <a:endParaRPr lang="en-NZ"/>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FD4265-010F-4ADC-94E9-5203AA59791C}" type="datetimeFigureOut">
              <a:rPr lang="en-NZ" smtClean="0"/>
              <a:t>14/07/2013</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A8D94D11-1D61-40D6-B7F2-19EEC31ADB3F}"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FD4265-010F-4ADC-94E9-5203AA59791C}" type="datetimeFigureOut">
              <a:rPr lang="en-NZ" smtClean="0"/>
              <a:t>14/07/2013</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A8D94D11-1D61-40D6-B7F2-19EEC31ADB3F}"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FD4265-010F-4ADC-94E9-5203AA59791C}" type="datetimeFigureOut">
              <a:rPr lang="en-NZ" smtClean="0"/>
              <a:t>14/07/2013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8D94D11-1D61-40D6-B7F2-19EEC31ADB3F}" type="slidenum">
              <a:rPr lang="en-NZ" smtClean="0"/>
              <a:t>‹#›</a:t>
            </a:fld>
            <a:endParaRPr lang="en-NZ"/>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FD4265-010F-4ADC-94E9-5203AA59791C}" type="datetimeFigureOut">
              <a:rPr lang="en-NZ" smtClean="0"/>
              <a:t>14/07/2013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8D94D11-1D61-40D6-B7F2-19EEC31ADB3F}"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48FD4265-010F-4ADC-94E9-5203AA59791C}" type="datetimeFigureOut">
              <a:rPr lang="en-NZ" smtClean="0"/>
              <a:t>14/07/2013</a:t>
            </a:fld>
            <a:endParaRPr lang="en-NZ"/>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NZ"/>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A8D94D11-1D61-40D6-B7F2-19EEC31ADB3F}" type="slidenum">
              <a:rPr lang="en-NZ" smtClean="0"/>
              <a:t>‹#›</a:t>
            </a:fld>
            <a:endParaRPr lang="en-NZ"/>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16632"/>
            <a:ext cx="7851648" cy="2971122"/>
          </a:xfrm>
        </p:spPr>
        <p:txBody>
          <a:bodyPr>
            <a:noAutofit/>
          </a:bodyPr>
          <a:lstStyle/>
          <a:p>
            <a:pPr algn="ctr"/>
            <a:r>
              <a:rPr lang="en-NZ" sz="4000" b="1" spc="100" dirty="0">
                <a:latin typeface="Aharoni" pitchFamily="2" charset="-79"/>
                <a:cs typeface="Aharoni" pitchFamily="2" charset="-79"/>
              </a:rPr>
              <a:t>CULTURAL CONCEPTS OF HEALTH, ILLNESS AND HEALTH TREATMENT THROUGH INDIGENOUS PHOTO METHODOLOGY</a:t>
            </a:r>
            <a:endParaRPr lang="en-NZ" sz="4000" spc="100" dirty="0">
              <a:latin typeface="Aharoni" pitchFamily="2" charset="-79"/>
              <a:cs typeface="Aharoni" pitchFamily="2" charset="-79"/>
            </a:endParaRPr>
          </a:p>
        </p:txBody>
      </p:sp>
      <p:sp>
        <p:nvSpPr>
          <p:cNvPr id="3" name="Subtitle 2"/>
          <p:cNvSpPr>
            <a:spLocks noGrp="1"/>
          </p:cNvSpPr>
          <p:nvPr>
            <p:ph type="subTitle" idx="1"/>
          </p:nvPr>
        </p:nvSpPr>
        <p:spPr>
          <a:xfrm>
            <a:off x="611560" y="3645024"/>
            <a:ext cx="7854696" cy="1752600"/>
          </a:xfrm>
        </p:spPr>
        <p:txBody>
          <a:bodyPr/>
          <a:lstStyle/>
          <a:p>
            <a:pPr algn="ctr"/>
            <a:r>
              <a:rPr lang="en-NZ" sz="3200" b="1" dirty="0">
                <a:latin typeface="Constantia" pitchFamily="18" charset="0"/>
                <a:ea typeface="Tahoma" pitchFamily="34" charset="0"/>
                <a:cs typeface="Tahoma" pitchFamily="34" charset="0"/>
              </a:rPr>
              <a:t>Dr Glenis </a:t>
            </a:r>
            <a:r>
              <a:rPr lang="en-NZ" sz="3200" b="1" dirty="0" smtClean="0">
                <a:latin typeface="Constantia" pitchFamily="18" charset="0"/>
                <a:ea typeface="Tahoma" pitchFamily="34" charset="0"/>
                <a:cs typeface="Tahoma" pitchFamily="34" charset="0"/>
              </a:rPr>
              <a:t>Mark</a:t>
            </a:r>
          </a:p>
          <a:p>
            <a:pPr algn="ctr"/>
            <a:r>
              <a:rPr lang="en-NZ" dirty="0" err="1" smtClean="0">
                <a:latin typeface="Constantia" pitchFamily="18" charset="0"/>
                <a:ea typeface="Tahoma" pitchFamily="34" charset="0"/>
                <a:cs typeface="Tahoma" pitchFamily="34" charset="0"/>
              </a:rPr>
              <a:t>Whakauae</a:t>
            </a:r>
            <a:r>
              <a:rPr lang="en-NZ" dirty="0" smtClean="0">
                <a:latin typeface="Constantia" pitchFamily="18" charset="0"/>
                <a:ea typeface="Tahoma" pitchFamily="34" charset="0"/>
                <a:cs typeface="Tahoma" pitchFamily="34" charset="0"/>
              </a:rPr>
              <a:t> </a:t>
            </a:r>
            <a:r>
              <a:rPr lang="en-NZ" dirty="0">
                <a:latin typeface="Constantia" pitchFamily="18" charset="0"/>
                <a:ea typeface="Tahoma" pitchFamily="34" charset="0"/>
                <a:cs typeface="Tahoma" pitchFamily="34" charset="0"/>
              </a:rPr>
              <a:t>Research for </a:t>
            </a:r>
            <a:endParaRPr lang="en-NZ" dirty="0" smtClean="0">
              <a:latin typeface="Constantia" pitchFamily="18" charset="0"/>
              <a:ea typeface="Tahoma" pitchFamily="34" charset="0"/>
              <a:cs typeface="Tahoma" pitchFamily="34" charset="0"/>
            </a:endParaRPr>
          </a:p>
          <a:p>
            <a:pPr algn="ctr"/>
            <a:r>
              <a:rPr lang="en-NZ" dirty="0" smtClean="0">
                <a:latin typeface="Constantia" pitchFamily="18" charset="0"/>
                <a:ea typeface="Tahoma" pitchFamily="34" charset="0"/>
                <a:cs typeface="Tahoma" pitchFamily="34" charset="0"/>
              </a:rPr>
              <a:t>Māori </a:t>
            </a:r>
            <a:r>
              <a:rPr lang="en-NZ" dirty="0">
                <a:latin typeface="Constantia" pitchFamily="18" charset="0"/>
                <a:ea typeface="Tahoma" pitchFamily="34" charset="0"/>
                <a:cs typeface="Tahoma" pitchFamily="34" charset="0"/>
              </a:rPr>
              <a:t>Health and Development</a:t>
            </a:r>
          </a:p>
          <a:p>
            <a:pPr algn="ctr"/>
            <a:endParaRPr lang="en-NZ" dirty="0"/>
          </a:p>
        </p:txBody>
      </p:sp>
    </p:spTree>
    <p:extLst>
      <p:ext uri="{BB962C8B-B14F-4D97-AF65-F5344CB8AC3E}">
        <p14:creationId xmlns:p14="http://schemas.microsoft.com/office/powerpoint/2010/main" val="3627783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432048"/>
            <a:ext cx="3039931" cy="2279948"/>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6056" y="3429000"/>
            <a:ext cx="3491880" cy="261891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9632" y="2996952"/>
            <a:ext cx="3347864" cy="2510898"/>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18885" y="906016"/>
            <a:ext cx="3995936" cy="2996952"/>
          </a:xfrm>
          <a:prstGeom prst="rect">
            <a:avLst/>
          </a:prstGeom>
        </p:spPr>
      </p:pic>
    </p:spTree>
    <p:extLst>
      <p:ext uri="{BB962C8B-B14F-4D97-AF65-F5344CB8AC3E}">
        <p14:creationId xmlns:p14="http://schemas.microsoft.com/office/powerpoint/2010/main" val="11268033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Perspectives on illness</a:t>
            </a:r>
            <a:endParaRPr lang="en-NZ" dirty="0"/>
          </a:p>
        </p:txBody>
      </p:sp>
      <p:sp>
        <p:nvSpPr>
          <p:cNvPr id="3" name="Content Placeholder 2"/>
          <p:cNvSpPr>
            <a:spLocks noGrp="1"/>
          </p:cNvSpPr>
          <p:nvPr>
            <p:ph idx="1"/>
          </p:nvPr>
        </p:nvSpPr>
        <p:spPr/>
        <p:txBody>
          <a:bodyPr>
            <a:normAutofit lnSpcReduction="10000"/>
          </a:bodyPr>
          <a:lstStyle/>
          <a:p>
            <a:pPr marL="393192" lvl="1" indent="0">
              <a:buNone/>
            </a:pPr>
            <a:endParaRPr lang="en-NZ" dirty="0"/>
          </a:p>
          <a:p>
            <a:pPr marL="274320" lvl="1" indent="-274320">
              <a:buClr>
                <a:schemeClr val="accent3"/>
              </a:buClr>
              <a:buSzPct val="95000"/>
            </a:pPr>
            <a:r>
              <a:rPr lang="en-NZ" dirty="0">
                <a:latin typeface="Constantia" pitchFamily="18" charset="0"/>
              </a:rPr>
              <a:t>Coping with illness as a </a:t>
            </a:r>
            <a:r>
              <a:rPr lang="en-NZ" dirty="0" smtClean="0">
                <a:latin typeface="Constantia" pitchFamily="18" charset="0"/>
              </a:rPr>
              <a:t>wh</a:t>
            </a:r>
            <a:r>
              <a:rPr lang="en-NZ" dirty="0" smtClean="0">
                <a:latin typeface="Constantia" pitchFamily="18" charset="0"/>
                <a:cs typeface="Calibri"/>
              </a:rPr>
              <a:t>ā</a:t>
            </a:r>
            <a:r>
              <a:rPr lang="en-NZ" dirty="0" smtClean="0">
                <a:latin typeface="Constantia" pitchFamily="18" charset="0"/>
              </a:rPr>
              <a:t>nau</a:t>
            </a:r>
          </a:p>
          <a:p>
            <a:pPr marL="274320" lvl="1" indent="-274320">
              <a:buClr>
                <a:schemeClr val="accent3"/>
              </a:buClr>
              <a:buSzPct val="95000"/>
            </a:pPr>
            <a:endParaRPr lang="en-NZ" dirty="0" smtClean="0">
              <a:latin typeface="Constantia" pitchFamily="18" charset="0"/>
            </a:endParaRPr>
          </a:p>
          <a:p>
            <a:pPr marL="548640" lvl="2" indent="-274320">
              <a:buClr>
                <a:schemeClr val="accent3"/>
              </a:buClr>
              <a:buSzPct val="95000"/>
            </a:pPr>
            <a:r>
              <a:rPr lang="en-NZ" sz="2400" i="1" dirty="0" smtClean="0">
                <a:latin typeface="Constantia" pitchFamily="18" charset="0"/>
              </a:rPr>
              <a:t>… </a:t>
            </a:r>
            <a:r>
              <a:rPr lang="en-NZ" sz="2400" i="1" dirty="0">
                <a:latin typeface="Constantia" pitchFamily="18" charset="0"/>
              </a:rPr>
              <a:t>even my sisters from </a:t>
            </a:r>
            <a:r>
              <a:rPr lang="en-NZ" sz="2400" i="1" dirty="0" err="1">
                <a:latin typeface="Constantia" pitchFamily="18" charset="0"/>
              </a:rPr>
              <a:t>Whanganui</a:t>
            </a:r>
            <a:r>
              <a:rPr lang="en-NZ" sz="2400" i="1" dirty="0">
                <a:latin typeface="Constantia" pitchFamily="18" charset="0"/>
              </a:rPr>
              <a:t>, two of them came up as soon as they heard … they all came up with their families, you know, to look after the house and make sure … our daughter was alright and, you know, just to see how things were going.  Took them a week but they had to arrange things first and … they came up … they just wanted to be here to support.</a:t>
            </a:r>
          </a:p>
          <a:p>
            <a:endParaRPr lang="en-NZ" dirty="0"/>
          </a:p>
        </p:txBody>
      </p:sp>
    </p:spTree>
    <p:extLst>
      <p:ext uri="{BB962C8B-B14F-4D97-AF65-F5344CB8AC3E}">
        <p14:creationId xmlns:p14="http://schemas.microsoft.com/office/powerpoint/2010/main" val="33223793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00" y="769014"/>
            <a:ext cx="3672408" cy="2754306"/>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0072" y="2089118"/>
            <a:ext cx="2952328" cy="3936437"/>
          </a:xfrm>
          <a:prstGeom prst="rect">
            <a:avLst/>
          </a:prstGeom>
        </p:spPr>
      </p:pic>
    </p:spTree>
    <p:extLst>
      <p:ext uri="{BB962C8B-B14F-4D97-AF65-F5344CB8AC3E}">
        <p14:creationId xmlns:p14="http://schemas.microsoft.com/office/powerpoint/2010/main" val="15341677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Perspectives on health treatment</a:t>
            </a:r>
            <a:endParaRPr lang="en-NZ" dirty="0"/>
          </a:p>
        </p:txBody>
      </p:sp>
      <p:sp>
        <p:nvSpPr>
          <p:cNvPr id="3" name="Content Placeholder 2"/>
          <p:cNvSpPr>
            <a:spLocks noGrp="1"/>
          </p:cNvSpPr>
          <p:nvPr>
            <p:ph idx="1"/>
          </p:nvPr>
        </p:nvSpPr>
        <p:spPr/>
        <p:txBody>
          <a:bodyPr>
            <a:normAutofit lnSpcReduction="10000"/>
          </a:bodyPr>
          <a:lstStyle/>
          <a:p>
            <a:pPr marL="393192" lvl="1" indent="0">
              <a:buNone/>
            </a:pPr>
            <a:endParaRPr lang="en-NZ" dirty="0"/>
          </a:p>
          <a:p>
            <a:pPr marL="274320" lvl="1" indent="-274320">
              <a:buClr>
                <a:schemeClr val="accent3"/>
              </a:buClr>
              <a:buSzPct val="95000"/>
            </a:pPr>
            <a:r>
              <a:rPr lang="en-NZ" dirty="0">
                <a:latin typeface="Constantia" pitchFamily="18" charset="0"/>
              </a:rPr>
              <a:t>Wh</a:t>
            </a:r>
            <a:r>
              <a:rPr lang="en-NZ" dirty="0">
                <a:latin typeface="Constantia" pitchFamily="18" charset="0"/>
                <a:cs typeface="Calibri"/>
              </a:rPr>
              <a:t>ā</a:t>
            </a:r>
            <a:r>
              <a:rPr lang="en-NZ" dirty="0">
                <a:latin typeface="Constantia" pitchFamily="18" charset="0"/>
              </a:rPr>
              <a:t>nau influences decision to seek primary health treatment</a:t>
            </a:r>
          </a:p>
          <a:p>
            <a:pPr lvl="1"/>
            <a:r>
              <a:rPr lang="en-NZ" i="1" dirty="0">
                <a:latin typeface="Constantia" pitchFamily="18" charset="0"/>
              </a:rPr>
              <a:t>… the reason why a lot of old people don’t come in is because they think they’re a bother … many </a:t>
            </a:r>
            <a:r>
              <a:rPr lang="en-NZ" i="1" dirty="0" err="1">
                <a:latin typeface="Constantia" pitchFamily="18" charset="0"/>
              </a:rPr>
              <a:t>kuia</a:t>
            </a:r>
            <a:r>
              <a:rPr lang="en-NZ" i="1" dirty="0">
                <a:latin typeface="Constantia" pitchFamily="18" charset="0"/>
              </a:rPr>
              <a:t> (elderly females) and </a:t>
            </a:r>
            <a:r>
              <a:rPr lang="en-NZ" i="1" dirty="0" err="1">
                <a:latin typeface="Constantia" pitchFamily="18" charset="0"/>
              </a:rPr>
              <a:t>kaumatua</a:t>
            </a:r>
            <a:r>
              <a:rPr lang="en-NZ" i="1" dirty="0">
                <a:latin typeface="Constantia" pitchFamily="18" charset="0"/>
              </a:rPr>
              <a:t> (elderly males) … unless they’re mortally sick they won’t come in and then it’s too late.  They’ve left it too late.  So … what needs to happen is young generation need to be forceful and say oh … you have to go and I’m taking you in.  It has to be like that cause they won’t do it for them, on their own accord.</a:t>
            </a:r>
          </a:p>
        </p:txBody>
      </p:sp>
    </p:spTree>
    <p:extLst>
      <p:ext uri="{BB962C8B-B14F-4D97-AF65-F5344CB8AC3E}">
        <p14:creationId xmlns:p14="http://schemas.microsoft.com/office/powerpoint/2010/main" val="36015320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764704"/>
            <a:ext cx="6840760" cy="5130570"/>
          </a:xfrm>
          <a:prstGeom prst="rect">
            <a:avLst/>
          </a:prstGeom>
        </p:spPr>
      </p:pic>
    </p:spTree>
    <p:extLst>
      <p:ext uri="{BB962C8B-B14F-4D97-AF65-F5344CB8AC3E}">
        <p14:creationId xmlns:p14="http://schemas.microsoft.com/office/powerpoint/2010/main" val="17817918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Perspectives on health treatment</a:t>
            </a:r>
            <a:endParaRPr lang="en-NZ" dirty="0"/>
          </a:p>
        </p:txBody>
      </p:sp>
      <p:sp>
        <p:nvSpPr>
          <p:cNvPr id="3" name="Content Placeholder 2"/>
          <p:cNvSpPr>
            <a:spLocks noGrp="1"/>
          </p:cNvSpPr>
          <p:nvPr>
            <p:ph idx="1"/>
          </p:nvPr>
        </p:nvSpPr>
        <p:spPr/>
        <p:txBody>
          <a:bodyPr>
            <a:normAutofit/>
          </a:bodyPr>
          <a:lstStyle/>
          <a:p>
            <a:pPr lvl="1"/>
            <a:endParaRPr lang="en-NZ" dirty="0"/>
          </a:p>
          <a:p>
            <a:pPr marL="274320" lvl="1" indent="-274320">
              <a:buClr>
                <a:schemeClr val="accent3"/>
              </a:buClr>
              <a:buSzPct val="95000"/>
            </a:pPr>
            <a:r>
              <a:rPr lang="en-NZ" dirty="0">
                <a:latin typeface="Constantia" pitchFamily="18" charset="0"/>
              </a:rPr>
              <a:t>Wh</a:t>
            </a:r>
            <a:r>
              <a:rPr lang="en-NZ" dirty="0">
                <a:latin typeface="Constantia" pitchFamily="18" charset="0"/>
                <a:cs typeface="Calibri"/>
              </a:rPr>
              <a:t>ā</a:t>
            </a:r>
            <a:r>
              <a:rPr lang="en-NZ" dirty="0">
                <a:latin typeface="Constantia" pitchFamily="18" charset="0"/>
              </a:rPr>
              <a:t>nau take responsibility for health treatment </a:t>
            </a:r>
          </a:p>
          <a:p>
            <a:pPr lvl="1"/>
            <a:r>
              <a:rPr lang="en-NZ" i="1" dirty="0">
                <a:latin typeface="Constantia" pitchFamily="18" charset="0"/>
              </a:rPr>
              <a:t>But she’s been a lot of help to us … especially when he had his hip operation.  She was with us right </a:t>
            </a:r>
            <a:r>
              <a:rPr lang="en-NZ" i="1" dirty="0" smtClean="0">
                <a:latin typeface="Constantia" pitchFamily="18" charset="0"/>
              </a:rPr>
              <a:t>till </a:t>
            </a:r>
            <a:r>
              <a:rPr lang="en-NZ" i="1" dirty="0">
                <a:latin typeface="Constantia" pitchFamily="18" charset="0"/>
              </a:rPr>
              <a:t>he was better ... And she took him to all his appointments … Oh, and she got those nurses and doctors going … Oh, she’ll scream and swear at them … She’ll go down to the surgery and blow up the receptionist and then the doctor will come out … You got attention straight away ... Otherwise you won’t get it so in a way it was good on her.</a:t>
            </a:r>
          </a:p>
        </p:txBody>
      </p:sp>
    </p:spTree>
    <p:extLst>
      <p:ext uri="{BB962C8B-B14F-4D97-AF65-F5344CB8AC3E}">
        <p14:creationId xmlns:p14="http://schemas.microsoft.com/office/powerpoint/2010/main" val="17247544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7396" y="3302296"/>
            <a:ext cx="3495004" cy="2621253"/>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36777" y="548680"/>
            <a:ext cx="3863415" cy="2897561"/>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8892" y="3385267"/>
            <a:ext cx="3384376" cy="2538282"/>
          </a:xfrm>
          <a:prstGeom prst="rect">
            <a:avLst/>
          </a:prstGeom>
        </p:spPr>
      </p:pic>
    </p:spTree>
    <p:extLst>
      <p:ext uri="{BB962C8B-B14F-4D97-AF65-F5344CB8AC3E}">
        <p14:creationId xmlns:p14="http://schemas.microsoft.com/office/powerpoint/2010/main" val="21942545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Implications</a:t>
            </a:r>
            <a:endParaRPr lang="en-NZ" dirty="0"/>
          </a:p>
        </p:txBody>
      </p:sp>
      <p:sp>
        <p:nvSpPr>
          <p:cNvPr id="3" name="Content Placeholder 2"/>
          <p:cNvSpPr>
            <a:spLocks noGrp="1"/>
          </p:cNvSpPr>
          <p:nvPr>
            <p:ph idx="1"/>
          </p:nvPr>
        </p:nvSpPr>
        <p:spPr/>
        <p:txBody>
          <a:bodyPr>
            <a:normAutofit/>
          </a:bodyPr>
          <a:lstStyle/>
          <a:p>
            <a:pPr marL="0" indent="0" algn="ctr">
              <a:buNone/>
            </a:pPr>
            <a:r>
              <a:rPr lang="en-NZ" b="1" dirty="0" smtClean="0">
                <a:latin typeface="Constantia" pitchFamily="18" charset="0"/>
              </a:rPr>
              <a:t>THE CONTRIBUTION OF TRADITIONAL KNOWLEDGE AND CULTURE TO MĀORI HEALTH</a:t>
            </a:r>
          </a:p>
          <a:p>
            <a:pPr marL="0" indent="0" algn="ctr">
              <a:buNone/>
            </a:pPr>
            <a:endParaRPr lang="en-NZ" b="1" dirty="0" smtClean="0">
              <a:latin typeface="Constantia" pitchFamily="18" charset="0"/>
            </a:endParaRPr>
          </a:p>
          <a:p>
            <a:r>
              <a:rPr lang="en-NZ" dirty="0" smtClean="0">
                <a:latin typeface="Constantia" pitchFamily="18" charset="0"/>
              </a:rPr>
              <a:t>Connectedness</a:t>
            </a:r>
          </a:p>
          <a:p>
            <a:r>
              <a:rPr lang="en-NZ" dirty="0" smtClean="0">
                <a:latin typeface="Constantia" pitchFamily="18" charset="0"/>
              </a:rPr>
              <a:t>Cultural identity</a:t>
            </a:r>
          </a:p>
          <a:p>
            <a:r>
              <a:rPr lang="en-NZ" dirty="0" smtClean="0">
                <a:latin typeface="Constantia" pitchFamily="18" charset="0"/>
              </a:rPr>
              <a:t>Interactions </a:t>
            </a:r>
            <a:r>
              <a:rPr lang="en-NZ" dirty="0">
                <a:latin typeface="Constantia" pitchFamily="18" charset="0"/>
              </a:rPr>
              <a:t>with iwi, </a:t>
            </a:r>
            <a:r>
              <a:rPr lang="en-NZ" dirty="0" err="1" smtClean="0">
                <a:latin typeface="Constantia" pitchFamily="18" charset="0"/>
              </a:rPr>
              <a:t>hapū</a:t>
            </a:r>
            <a:r>
              <a:rPr lang="en-NZ" dirty="0" smtClean="0">
                <a:latin typeface="Constantia" pitchFamily="18" charset="0"/>
              </a:rPr>
              <a:t> </a:t>
            </a:r>
            <a:r>
              <a:rPr lang="en-NZ" dirty="0">
                <a:latin typeface="Constantia" pitchFamily="18" charset="0"/>
              </a:rPr>
              <a:t>and </a:t>
            </a:r>
            <a:r>
              <a:rPr lang="en-NZ" dirty="0" smtClean="0">
                <a:latin typeface="Constantia" pitchFamily="18" charset="0"/>
              </a:rPr>
              <a:t>marae</a:t>
            </a:r>
            <a:endParaRPr lang="en-NZ" dirty="0">
              <a:latin typeface="Constantia" pitchFamily="18" charset="0"/>
            </a:endParaRPr>
          </a:p>
          <a:p>
            <a:r>
              <a:rPr lang="en-NZ" dirty="0">
                <a:latin typeface="Constantia" pitchFamily="18" charset="0"/>
              </a:rPr>
              <a:t>Source of identity, enablement and </a:t>
            </a:r>
            <a:r>
              <a:rPr lang="en-NZ" dirty="0" smtClean="0">
                <a:latin typeface="Constantia" pitchFamily="18" charset="0"/>
              </a:rPr>
              <a:t>resources</a:t>
            </a:r>
            <a:endParaRPr lang="en-NZ" dirty="0">
              <a:latin typeface="Constantia" pitchFamily="18" charset="0"/>
            </a:endParaRPr>
          </a:p>
          <a:p>
            <a:r>
              <a:rPr lang="en-NZ" dirty="0">
                <a:latin typeface="Constantia" pitchFamily="18" charset="0"/>
              </a:rPr>
              <a:t>Reciprocal </a:t>
            </a:r>
            <a:r>
              <a:rPr lang="en-NZ" dirty="0" smtClean="0">
                <a:latin typeface="Constantia" pitchFamily="18" charset="0"/>
              </a:rPr>
              <a:t>relationships</a:t>
            </a:r>
            <a:endParaRPr lang="en-NZ" dirty="0">
              <a:latin typeface="Constantia" pitchFamily="18" charset="0"/>
            </a:endParaRPr>
          </a:p>
        </p:txBody>
      </p:sp>
    </p:spTree>
    <p:extLst>
      <p:ext uri="{BB962C8B-B14F-4D97-AF65-F5344CB8AC3E}">
        <p14:creationId xmlns:p14="http://schemas.microsoft.com/office/powerpoint/2010/main" val="16618743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Implications</a:t>
            </a:r>
            <a:endParaRPr lang="en-NZ" dirty="0"/>
          </a:p>
        </p:txBody>
      </p:sp>
      <p:sp>
        <p:nvSpPr>
          <p:cNvPr id="3" name="Content Placeholder 2"/>
          <p:cNvSpPr>
            <a:spLocks noGrp="1"/>
          </p:cNvSpPr>
          <p:nvPr>
            <p:ph idx="1"/>
          </p:nvPr>
        </p:nvSpPr>
        <p:spPr>
          <a:xfrm>
            <a:off x="762000" y="685800"/>
            <a:ext cx="7698432" cy="4615408"/>
          </a:xfrm>
        </p:spPr>
        <p:txBody>
          <a:bodyPr>
            <a:normAutofit/>
          </a:bodyPr>
          <a:lstStyle/>
          <a:p>
            <a:r>
              <a:rPr lang="en-NZ" b="1" dirty="0">
                <a:latin typeface="Constantia" pitchFamily="18" charset="0"/>
              </a:rPr>
              <a:t>Connectedness – the relationship Maori have with other whānau members or with other whānau groups </a:t>
            </a:r>
            <a:endParaRPr lang="en-NZ" b="1" dirty="0" smtClean="0">
              <a:latin typeface="Constantia" pitchFamily="18" charset="0"/>
            </a:endParaRPr>
          </a:p>
          <a:p>
            <a:pPr lvl="1"/>
            <a:endParaRPr lang="en-NZ" dirty="0" smtClean="0">
              <a:latin typeface="Constantia" pitchFamily="18" charset="0"/>
            </a:endParaRPr>
          </a:p>
          <a:p>
            <a:pPr lvl="1"/>
            <a:r>
              <a:rPr lang="en-NZ" dirty="0" smtClean="0">
                <a:latin typeface="Constantia" pitchFamily="18" charset="0"/>
              </a:rPr>
              <a:t>Health </a:t>
            </a:r>
            <a:r>
              <a:rPr lang="en-NZ" dirty="0">
                <a:latin typeface="Constantia" pitchFamily="18" charset="0"/>
              </a:rPr>
              <a:t>and illness whānau connectedness</a:t>
            </a:r>
            <a:r>
              <a:rPr lang="en-NZ" dirty="0" smtClean="0">
                <a:latin typeface="Constantia" pitchFamily="18" charset="0"/>
              </a:rPr>
              <a:t> </a:t>
            </a:r>
          </a:p>
          <a:p>
            <a:pPr lvl="2"/>
            <a:r>
              <a:rPr lang="en-NZ" dirty="0">
                <a:latin typeface="Constantia" pitchFamily="18" charset="0"/>
              </a:rPr>
              <a:t>Creating whānau health behaviour activities</a:t>
            </a:r>
          </a:p>
          <a:p>
            <a:pPr lvl="2"/>
            <a:r>
              <a:rPr lang="en-NZ" dirty="0">
                <a:latin typeface="Constantia" pitchFamily="18" charset="0"/>
              </a:rPr>
              <a:t>Whānau health screening days</a:t>
            </a:r>
          </a:p>
          <a:p>
            <a:pPr lvl="1"/>
            <a:r>
              <a:rPr lang="en-NZ" dirty="0" smtClean="0">
                <a:latin typeface="Constantia" pitchFamily="18" charset="0"/>
              </a:rPr>
              <a:t>Whānau communication</a:t>
            </a:r>
          </a:p>
          <a:p>
            <a:pPr lvl="2"/>
            <a:r>
              <a:rPr lang="en-NZ" dirty="0">
                <a:latin typeface="Constantia" pitchFamily="18" charset="0"/>
              </a:rPr>
              <a:t>Extended whānau networks to promote healthy messages</a:t>
            </a:r>
          </a:p>
          <a:p>
            <a:pPr marL="667512" lvl="2" indent="0">
              <a:buNone/>
            </a:pPr>
            <a:r>
              <a:rPr lang="en-NZ" dirty="0" smtClean="0">
                <a:latin typeface="Constantia"/>
              </a:rPr>
              <a:t/>
            </a:r>
            <a:br>
              <a:rPr lang="en-NZ" dirty="0" smtClean="0">
                <a:latin typeface="Constantia"/>
              </a:rPr>
            </a:br>
            <a:endParaRPr lang="en-NZ" dirty="0"/>
          </a:p>
        </p:txBody>
      </p:sp>
    </p:spTree>
    <p:extLst>
      <p:ext uri="{BB962C8B-B14F-4D97-AF65-F5344CB8AC3E}">
        <p14:creationId xmlns:p14="http://schemas.microsoft.com/office/powerpoint/2010/main" val="35132903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Implications</a:t>
            </a:r>
            <a:endParaRPr lang="en-NZ" dirty="0"/>
          </a:p>
        </p:txBody>
      </p:sp>
      <p:sp>
        <p:nvSpPr>
          <p:cNvPr id="3" name="Content Placeholder 2"/>
          <p:cNvSpPr>
            <a:spLocks noGrp="1"/>
          </p:cNvSpPr>
          <p:nvPr>
            <p:ph idx="1"/>
          </p:nvPr>
        </p:nvSpPr>
        <p:spPr/>
        <p:txBody>
          <a:bodyPr>
            <a:normAutofit/>
          </a:bodyPr>
          <a:lstStyle/>
          <a:p>
            <a:r>
              <a:rPr lang="en-NZ" b="1" dirty="0" smtClean="0">
                <a:latin typeface="Constantia" pitchFamily="18" charset="0"/>
              </a:rPr>
              <a:t>Cultural identity - it is through whānau that certain beliefs, values and norms are fostered enabling whānau members to be socialised into wider society</a:t>
            </a:r>
          </a:p>
          <a:p>
            <a:endParaRPr lang="en-NZ" dirty="0" smtClean="0">
              <a:latin typeface="Constantia" pitchFamily="18" charset="0"/>
            </a:endParaRPr>
          </a:p>
          <a:p>
            <a:pPr lvl="1"/>
            <a:r>
              <a:rPr lang="en-NZ" dirty="0" smtClean="0">
                <a:latin typeface="Constantia" pitchFamily="18" charset="0"/>
              </a:rPr>
              <a:t>Whānau health beliefs, values and norms</a:t>
            </a:r>
          </a:p>
          <a:p>
            <a:pPr lvl="2"/>
            <a:r>
              <a:rPr lang="en-NZ" dirty="0" smtClean="0">
                <a:latin typeface="Constantia" pitchFamily="18" charset="0"/>
              </a:rPr>
              <a:t>Teaching the children about healthy eating, exercise</a:t>
            </a:r>
          </a:p>
          <a:p>
            <a:pPr lvl="2"/>
            <a:r>
              <a:rPr lang="en-NZ" dirty="0" smtClean="0">
                <a:latin typeface="Constantia" pitchFamily="18" charset="0"/>
              </a:rPr>
              <a:t>Modifying traditional dishes into healthier options</a:t>
            </a:r>
          </a:p>
          <a:p>
            <a:pPr lvl="2"/>
            <a:r>
              <a:rPr lang="en-NZ" dirty="0" smtClean="0">
                <a:latin typeface="Constantia" pitchFamily="18" charset="0"/>
              </a:rPr>
              <a:t>Making being healthy the Māori societal norm</a:t>
            </a:r>
          </a:p>
        </p:txBody>
      </p:sp>
    </p:spTree>
    <p:extLst>
      <p:ext uri="{BB962C8B-B14F-4D97-AF65-F5344CB8AC3E}">
        <p14:creationId xmlns:p14="http://schemas.microsoft.com/office/powerpoint/2010/main" val="35132903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Māori Whānau (Family)</a:t>
            </a:r>
            <a:endParaRPr lang="en-NZ" dirty="0"/>
          </a:p>
        </p:txBody>
      </p:sp>
      <p:sp>
        <p:nvSpPr>
          <p:cNvPr id="3" name="Content Placeholder 2"/>
          <p:cNvSpPr>
            <a:spLocks noGrp="1"/>
          </p:cNvSpPr>
          <p:nvPr>
            <p:ph idx="1"/>
          </p:nvPr>
        </p:nvSpPr>
        <p:spPr>
          <a:xfrm>
            <a:off x="755576" y="1052736"/>
            <a:ext cx="7543800" cy="3886200"/>
          </a:xfrm>
        </p:spPr>
        <p:txBody>
          <a:bodyPr>
            <a:normAutofit fontScale="92500" lnSpcReduction="10000"/>
          </a:bodyPr>
          <a:lstStyle/>
          <a:p>
            <a:r>
              <a:rPr lang="en-NZ" dirty="0">
                <a:latin typeface="Constantia" pitchFamily="18" charset="0"/>
              </a:rPr>
              <a:t>Basic social institution of Maori society that focuses on the collective rather than the individual</a:t>
            </a:r>
          </a:p>
          <a:p>
            <a:endParaRPr lang="en-NZ" dirty="0">
              <a:latin typeface="Constantia" pitchFamily="18" charset="0"/>
            </a:endParaRPr>
          </a:p>
          <a:p>
            <a:r>
              <a:rPr lang="en-NZ" dirty="0" smtClean="0">
                <a:latin typeface="Constantia" pitchFamily="18" charset="0"/>
              </a:rPr>
              <a:t>Whānau </a:t>
            </a:r>
            <a:r>
              <a:rPr lang="en-NZ" dirty="0">
                <a:latin typeface="Constantia" pitchFamily="18" charset="0"/>
              </a:rPr>
              <a:t>refers to a range of groups, some based on descent, others </a:t>
            </a:r>
            <a:r>
              <a:rPr lang="en-NZ" dirty="0" smtClean="0">
                <a:latin typeface="Constantia" pitchFamily="18" charset="0"/>
              </a:rPr>
              <a:t>based on a </a:t>
            </a:r>
            <a:r>
              <a:rPr lang="en-NZ" dirty="0">
                <a:latin typeface="Constantia" pitchFamily="18" charset="0"/>
              </a:rPr>
              <a:t>shared interest or work towards a common purpose</a:t>
            </a:r>
          </a:p>
          <a:p>
            <a:pPr marL="0" indent="0">
              <a:buNone/>
            </a:pPr>
            <a:r>
              <a:rPr lang="en-NZ" dirty="0">
                <a:latin typeface="Constantia" pitchFamily="18" charset="0"/>
              </a:rPr>
              <a:t> </a:t>
            </a:r>
          </a:p>
          <a:p>
            <a:pPr marL="0" indent="0" algn="ctr">
              <a:buNone/>
            </a:pPr>
            <a:r>
              <a:rPr lang="en-NZ" i="1" dirty="0">
                <a:latin typeface="Constantia" pitchFamily="18" charset="0"/>
              </a:rPr>
              <a:t>“a diffuse unit based on a common whakapapa, descent from a shared ancestor or ancestors, and within which certain responsibilities and obligations are maintained</a:t>
            </a:r>
            <a:r>
              <a:rPr lang="en-NZ" i="1" dirty="0" smtClean="0">
                <a:latin typeface="Constantia" pitchFamily="18" charset="0"/>
              </a:rPr>
              <a:t>” (</a:t>
            </a:r>
            <a:r>
              <a:rPr lang="en-NZ" dirty="0" smtClean="0">
                <a:latin typeface="Constantia" pitchFamily="18" charset="0"/>
              </a:rPr>
              <a:t>Cunningham</a:t>
            </a:r>
            <a:r>
              <a:rPr lang="en-NZ" dirty="0">
                <a:latin typeface="Constantia" pitchFamily="18" charset="0"/>
              </a:rPr>
              <a:t>, </a:t>
            </a:r>
            <a:r>
              <a:rPr lang="en-NZ" dirty="0" smtClean="0">
                <a:latin typeface="Constantia" pitchFamily="18" charset="0"/>
              </a:rPr>
              <a:t>Stevenson</a:t>
            </a:r>
            <a:r>
              <a:rPr lang="en-NZ" dirty="0">
                <a:latin typeface="Constantia" pitchFamily="18" charset="0"/>
              </a:rPr>
              <a:t>, </a:t>
            </a:r>
            <a:r>
              <a:rPr lang="en-NZ" dirty="0" err="1" smtClean="0">
                <a:latin typeface="Constantia" pitchFamily="18" charset="0"/>
              </a:rPr>
              <a:t>Tassell</a:t>
            </a:r>
            <a:r>
              <a:rPr lang="en-NZ" dirty="0">
                <a:latin typeface="Constantia" pitchFamily="18" charset="0"/>
              </a:rPr>
              <a:t>, </a:t>
            </a:r>
            <a:r>
              <a:rPr lang="en-NZ" dirty="0" smtClean="0">
                <a:latin typeface="Constantia" pitchFamily="18" charset="0"/>
              </a:rPr>
              <a:t>2005, p. 8)</a:t>
            </a:r>
            <a:endParaRPr lang="en-NZ" i="1" dirty="0">
              <a:latin typeface="Constantia" pitchFamily="18" charset="0"/>
            </a:endParaRPr>
          </a:p>
          <a:p>
            <a:endParaRPr lang="en-NZ" dirty="0"/>
          </a:p>
        </p:txBody>
      </p:sp>
    </p:spTree>
    <p:extLst>
      <p:ext uri="{BB962C8B-B14F-4D97-AF65-F5344CB8AC3E}">
        <p14:creationId xmlns:p14="http://schemas.microsoft.com/office/powerpoint/2010/main" val="2504077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Implications</a:t>
            </a:r>
            <a:endParaRPr lang="en-NZ" dirty="0"/>
          </a:p>
        </p:txBody>
      </p:sp>
      <p:sp>
        <p:nvSpPr>
          <p:cNvPr id="3" name="Content Placeholder 2"/>
          <p:cNvSpPr>
            <a:spLocks noGrp="1"/>
          </p:cNvSpPr>
          <p:nvPr>
            <p:ph idx="1"/>
          </p:nvPr>
        </p:nvSpPr>
        <p:spPr/>
        <p:txBody>
          <a:bodyPr>
            <a:normAutofit/>
          </a:bodyPr>
          <a:lstStyle/>
          <a:p>
            <a:r>
              <a:rPr lang="en-NZ" b="1" dirty="0">
                <a:latin typeface="Constantia" pitchFamily="18" charset="0"/>
              </a:rPr>
              <a:t>Interactions with iwi, </a:t>
            </a:r>
            <a:r>
              <a:rPr lang="en-NZ" b="1" dirty="0" err="1" smtClean="0">
                <a:latin typeface="Constantia" pitchFamily="18" charset="0"/>
              </a:rPr>
              <a:t>hapū</a:t>
            </a:r>
            <a:r>
              <a:rPr lang="en-NZ" b="1" dirty="0" smtClean="0">
                <a:latin typeface="Constantia" pitchFamily="18" charset="0"/>
              </a:rPr>
              <a:t> </a:t>
            </a:r>
            <a:r>
              <a:rPr lang="en-NZ" b="1" dirty="0">
                <a:latin typeface="Constantia" pitchFamily="18" charset="0"/>
              </a:rPr>
              <a:t>and marae – maintaining contact with the greater tribe, sub-tribe and local meeting </a:t>
            </a:r>
            <a:r>
              <a:rPr lang="en-NZ" b="1" dirty="0" smtClean="0">
                <a:latin typeface="Constantia" pitchFamily="18" charset="0"/>
              </a:rPr>
              <a:t>place</a:t>
            </a:r>
          </a:p>
          <a:p>
            <a:endParaRPr lang="en-NZ" dirty="0" smtClean="0">
              <a:latin typeface="Constantia" pitchFamily="18" charset="0"/>
            </a:endParaRPr>
          </a:p>
          <a:p>
            <a:pPr lvl="1"/>
            <a:r>
              <a:rPr lang="en-NZ" dirty="0" smtClean="0">
                <a:latin typeface="Constantia" pitchFamily="18" charset="0"/>
              </a:rPr>
              <a:t>Utilising the wider Māori community to promote the health message </a:t>
            </a:r>
          </a:p>
          <a:p>
            <a:pPr lvl="1"/>
            <a:r>
              <a:rPr lang="en-NZ" dirty="0" smtClean="0">
                <a:latin typeface="Constantia" pitchFamily="18" charset="0"/>
              </a:rPr>
              <a:t>Making health and wellbeing of Māori a tribal concern</a:t>
            </a:r>
          </a:p>
          <a:p>
            <a:pPr lvl="1"/>
            <a:r>
              <a:rPr lang="en-NZ" dirty="0" smtClean="0">
                <a:latin typeface="Constantia" pitchFamily="18" charset="0"/>
              </a:rPr>
              <a:t>Creating health interactions </a:t>
            </a:r>
            <a:r>
              <a:rPr lang="en-NZ" dirty="0" err="1" smtClean="0">
                <a:latin typeface="Constantia" pitchFamily="18" charset="0"/>
              </a:rPr>
              <a:t>eg</a:t>
            </a:r>
            <a:r>
              <a:rPr lang="en-NZ" dirty="0" smtClean="0">
                <a:latin typeface="Constantia" pitchFamily="18" charset="0"/>
              </a:rPr>
              <a:t> community sports days</a:t>
            </a:r>
          </a:p>
          <a:p>
            <a:pPr lvl="1"/>
            <a:endParaRPr lang="en-NZ" dirty="0"/>
          </a:p>
          <a:p>
            <a:endParaRPr lang="en-NZ" dirty="0"/>
          </a:p>
        </p:txBody>
      </p:sp>
    </p:spTree>
    <p:extLst>
      <p:ext uri="{BB962C8B-B14F-4D97-AF65-F5344CB8AC3E}">
        <p14:creationId xmlns:p14="http://schemas.microsoft.com/office/powerpoint/2010/main" val="35132903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Implications</a:t>
            </a:r>
            <a:endParaRPr lang="en-NZ" dirty="0"/>
          </a:p>
        </p:txBody>
      </p:sp>
      <p:sp>
        <p:nvSpPr>
          <p:cNvPr id="3" name="Content Placeholder 2"/>
          <p:cNvSpPr>
            <a:spLocks noGrp="1"/>
          </p:cNvSpPr>
          <p:nvPr>
            <p:ph idx="1"/>
          </p:nvPr>
        </p:nvSpPr>
        <p:spPr>
          <a:xfrm>
            <a:off x="762000" y="685800"/>
            <a:ext cx="7554416" cy="4615408"/>
          </a:xfrm>
        </p:spPr>
        <p:txBody>
          <a:bodyPr>
            <a:normAutofit/>
          </a:bodyPr>
          <a:lstStyle/>
          <a:p>
            <a:r>
              <a:rPr lang="en-NZ" b="1" dirty="0" smtClean="0">
                <a:latin typeface="Constantia" pitchFamily="18" charset="0"/>
              </a:rPr>
              <a:t>Source of identity, enablement and resources –providing support networks</a:t>
            </a:r>
          </a:p>
          <a:p>
            <a:endParaRPr lang="en-NZ" dirty="0" smtClean="0">
              <a:latin typeface="Constantia" pitchFamily="18" charset="0"/>
            </a:endParaRPr>
          </a:p>
          <a:p>
            <a:pPr lvl="1"/>
            <a:r>
              <a:rPr lang="en-NZ" dirty="0" smtClean="0">
                <a:latin typeface="Constantia" pitchFamily="18" charset="0"/>
              </a:rPr>
              <a:t>Acknowledging the importance of support networks in crisis health situations for patients to provide more than just physical support</a:t>
            </a:r>
          </a:p>
          <a:p>
            <a:pPr lvl="1"/>
            <a:r>
              <a:rPr lang="en-NZ" dirty="0" smtClean="0">
                <a:latin typeface="Constantia" pitchFamily="18" charset="0"/>
              </a:rPr>
              <a:t>Enabling the patient to achieve more with the help of others in the whānau</a:t>
            </a:r>
          </a:p>
          <a:p>
            <a:pPr lvl="1"/>
            <a:r>
              <a:rPr lang="en-NZ" dirty="0" smtClean="0">
                <a:latin typeface="Constantia" pitchFamily="18" charset="0"/>
              </a:rPr>
              <a:t>Whānau presence and assistance during times  of illness</a:t>
            </a:r>
          </a:p>
          <a:p>
            <a:pPr lvl="1"/>
            <a:r>
              <a:rPr lang="en-NZ" dirty="0">
                <a:latin typeface="Constantia" pitchFamily="18" charset="0"/>
              </a:rPr>
              <a:t>Importance of seeking health </a:t>
            </a:r>
            <a:r>
              <a:rPr lang="en-NZ" dirty="0" smtClean="0">
                <a:latin typeface="Constantia" pitchFamily="18" charset="0"/>
              </a:rPr>
              <a:t>treatment - Instilling </a:t>
            </a:r>
            <a:r>
              <a:rPr lang="en-NZ" dirty="0">
                <a:latin typeface="Constantia" pitchFamily="18" charset="0"/>
              </a:rPr>
              <a:t>the importance of encouraging elderly Māori to seek help earlier</a:t>
            </a:r>
          </a:p>
          <a:p>
            <a:pPr lvl="1"/>
            <a:endParaRPr lang="en-NZ" dirty="0">
              <a:latin typeface="Constantia" pitchFamily="18" charset="0"/>
            </a:endParaRPr>
          </a:p>
        </p:txBody>
      </p:sp>
    </p:spTree>
    <p:extLst>
      <p:ext uri="{BB962C8B-B14F-4D97-AF65-F5344CB8AC3E}">
        <p14:creationId xmlns:p14="http://schemas.microsoft.com/office/powerpoint/2010/main" val="35132903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Implications</a:t>
            </a:r>
            <a:endParaRPr lang="en-NZ" dirty="0"/>
          </a:p>
        </p:txBody>
      </p:sp>
      <p:sp>
        <p:nvSpPr>
          <p:cNvPr id="3" name="Content Placeholder 2"/>
          <p:cNvSpPr>
            <a:spLocks noGrp="1"/>
          </p:cNvSpPr>
          <p:nvPr>
            <p:ph idx="1"/>
          </p:nvPr>
        </p:nvSpPr>
        <p:spPr/>
        <p:txBody>
          <a:bodyPr>
            <a:normAutofit/>
          </a:bodyPr>
          <a:lstStyle/>
          <a:p>
            <a:r>
              <a:rPr lang="en-NZ" b="1" dirty="0">
                <a:latin typeface="Constantia" pitchFamily="18" charset="0"/>
              </a:rPr>
              <a:t>Reciprocal relationships – nurturing the relationships between individuals and </a:t>
            </a:r>
            <a:r>
              <a:rPr lang="en-NZ" b="1" dirty="0" smtClean="0">
                <a:latin typeface="Constantia" pitchFamily="18" charset="0"/>
              </a:rPr>
              <a:t>families</a:t>
            </a:r>
          </a:p>
          <a:p>
            <a:endParaRPr lang="en-NZ" dirty="0" smtClean="0">
              <a:latin typeface="Constantia" pitchFamily="18" charset="0"/>
            </a:endParaRPr>
          </a:p>
          <a:p>
            <a:pPr lvl="1"/>
            <a:r>
              <a:rPr lang="en-NZ" dirty="0" smtClean="0">
                <a:latin typeface="Constantia" pitchFamily="18" charset="0"/>
              </a:rPr>
              <a:t>Health focused relationships between patients and their whānau</a:t>
            </a:r>
          </a:p>
          <a:p>
            <a:pPr lvl="1"/>
            <a:r>
              <a:rPr lang="en-NZ" dirty="0" smtClean="0">
                <a:latin typeface="Constantia" pitchFamily="18" charset="0"/>
              </a:rPr>
              <a:t>Focus on health service relationships between doctors and families, rather than the individual</a:t>
            </a:r>
          </a:p>
          <a:p>
            <a:pPr lvl="1"/>
            <a:r>
              <a:rPr lang="en-NZ" dirty="0" smtClean="0">
                <a:latin typeface="Constantia" pitchFamily="18" charset="0"/>
              </a:rPr>
              <a:t>Allowing the family to speak on behalf of the individual</a:t>
            </a:r>
            <a:endParaRPr lang="en-NZ" dirty="0">
              <a:latin typeface="Constantia" pitchFamily="18" charset="0"/>
            </a:endParaRPr>
          </a:p>
        </p:txBody>
      </p:sp>
    </p:spTree>
    <p:extLst>
      <p:ext uri="{BB962C8B-B14F-4D97-AF65-F5344CB8AC3E}">
        <p14:creationId xmlns:p14="http://schemas.microsoft.com/office/powerpoint/2010/main" val="25543338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Conclusion</a:t>
            </a:r>
            <a:endParaRPr lang="en-NZ" dirty="0"/>
          </a:p>
        </p:txBody>
      </p:sp>
      <p:sp>
        <p:nvSpPr>
          <p:cNvPr id="3" name="Content Placeholder 2"/>
          <p:cNvSpPr>
            <a:spLocks noGrp="1"/>
          </p:cNvSpPr>
          <p:nvPr>
            <p:ph idx="1"/>
          </p:nvPr>
        </p:nvSpPr>
        <p:spPr/>
        <p:txBody>
          <a:bodyPr>
            <a:normAutofit lnSpcReduction="10000"/>
          </a:bodyPr>
          <a:lstStyle/>
          <a:p>
            <a:pPr marL="0" indent="0">
              <a:buNone/>
            </a:pPr>
            <a:r>
              <a:rPr lang="en-NZ" dirty="0" smtClean="0">
                <a:latin typeface="Constantia" pitchFamily="18" charset="0"/>
              </a:rPr>
              <a:t>THE GREATEST INFLUENCE OF TRADITIONAL WHĀNAU KNOWLEDGE AND CULTURE ON M</a:t>
            </a:r>
            <a:r>
              <a:rPr lang="en-NZ" dirty="0" smtClean="0">
                <a:latin typeface="Constantia"/>
              </a:rPr>
              <a:t>ĀORI HEALTH</a:t>
            </a:r>
            <a:r>
              <a:rPr lang="en-NZ" dirty="0" smtClean="0">
                <a:latin typeface="Constantia" pitchFamily="18" charset="0"/>
              </a:rPr>
              <a:t>:</a:t>
            </a:r>
          </a:p>
          <a:p>
            <a:endParaRPr lang="en-NZ" dirty="0">
              <a:latin typeface="Constantia" pitchFamily="18" charset="0"/>
            </a:endParaRPr>
          </a:p>
          <a:p>
            <a:r>
              <a:rPr lang="en-NZ" dirty="0" smtClean="0">
                <a:latin typeface="Constantia" pitchFamily="18" charset="0"/>
              </a:rPr>
              <a:t>Promoting the health message to Māori through whānau</a:t>
            </a:r>
          </a:p>
          <a:p>
            <a:endParaRPr lang="en-NZ" dirty="0" smtClean="0">
              <a:latin typeface="Constantia" pitchFamily="18" charset="0"/>
            </a:endParaRPr>
          </a:p>
          <a:p>
            <a:r>
              <a:rPr lang="en-NZ" dirty="0" smtClean="0">
                <a:latin typeface="Constantia" pitchFamily="18" charset="0"/>
              </a:rPr>
              <a:t>Gaining acknowledgement within the health treatment system of whānau health, rather than individual health </a:t>
            </a:r>
            <a:endParaRPr lang="en-NZ" dirty="0">
              <a:latin typeface="Constantia" pitchFamily="18" charset="0"/>
            </a:endParaRPr>
          </a:p>
        </p:txBody>
      </p:sp>
    </p:spTree>
    <p:extLst>
      <p:ext uri="{BB962C8B-B14F-4D97-AF65-F5344CB8AC3E}">
        <p14:creationId xmlns:p14="http://schemas.microsoft.com/office/powerpoint/2010/main" val="29673518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Acknowledgements	</a:t>
            </a:r>
            <a:endParaRPr lang="en-NZ" dirty="0"/>
          </a:p>
        </p:txBody>
      </p:sp>
      <p:sp>
        <p:nvSpPr>
          <p:cNvPr id="3" name="Content Placeholder 2"/>
          <p:cNvSpPr>
            <a:spLocks noGrp="1"/>
          </p:cNvSpPr>
          <p:nvPr>
            <p:ph idx="1"/>
          </p:nvPr>
        </p:nvSpPr>
        <p:spPr/>
        <p:txBody>
          <a:bodyPr/>
          <a:lstStyle/>
          <a:p>
            <a:r>
              <a:rPr lang="en-NZ" dirty="0" smtClean="0">
                <a:latin typeface="Constantia" pitchFamily="18" charset="0"/>
              </a:rPr>
              <a:t>To all the research participants</a:t>
            </a:r>
          </a:p>
          <a:p>
            <a:endParaRPr lang="en-NZ" dirty="0">
              <a:latin typeface="Constantia" pitchFamily="18" charset="0"/>
            </a:endParaRPr>
          </a:p>
          <a:p>
            <a:r>
              <a:rPr lang="en-NZ" dirty="0" err="1" smtClean="0">
                <a:latin typeface="Constantia" pitchFamily="18" charset="0"/>
              </a:rPr>
              <a:t>Whakauae</a:t>
            </a:r>
            <a:r>
              <a:rPr lang="en-NZ" dirty="0" smtClean="0">
                <a:latin typeface="Constantia" pitchFamily="18" charset="0"/>
              </a:rPr>
              <a:t> Research for Māori Health </a:t>
            </a:r>
          </a:p>
          <a:p>
            <a:pPr marL="0" indent="0">
              <a:buNone/>
            </a:pPr>
            <a:r>
              <a:rPr lang="en-NZ" dirty="0">
                <a:latin typeface="Constantia" pitchFamily="18" charset="0"/>
              </a:rPr>
              <a:t> </a:t>
            </a:r>
            <a:r>
              <a:rPr lang="en-NZ" dirty="0" smtClean="0">
                <a:latin typeface="Constantia" pitchFamily="18" charset="0"/>
              </a:rPr>
              <a:t>   and Development</a:t>
            </a:r>
          </a:p>
          <a:p>
            <a:endParaRPr lang="en-NZ" dirty="0">
              <a:latin typeface="Constantia" pitchFamily="18" charset="0"/>
            </a:endParaRPr>
          </a:p>
          <a:p>
            <a:r>
              <a:rPr lang="en-NZ" dirty="0" smtClean="0">
                <a:latin typeface="Constantia" pitchFamily="18" charset="0"/>
              </a:rPr>
              <a:t>Health Research Council</a:t>
            </a:r>
          </a:p>
          <a:p>
            <a:endParaRPr lang="en-NZ" dirty="0">
              <a:latin typeface="Constantia" pitchFamily="18" charset="0"/>
            </a:endParaRPr>
          </a:p>
          <a:p>
            <a:r>
              <a:rPr lang="en-NZ" dirty="0" smtClean="0">
                <a:latin typeface="Constantia" pitchFamily="18" charset="0"/>
              </a:rPr>
              <a:t>European Health Psychology Society</a:t>
            </a:r>
            <a:endParaRPr lang="en-NZ" dirty="0">
              <a:latin typeface="Constantia" pitchFamily="18" charset="0"/>
            </a:endParaRPr>
          </a:p>
        </p:txBody>
      </p:sp>
      <p:pic>
        <p:nvPicPr>
          <p:cNvPr id="4" name="Picture 2" descr="C:\Users\Glenis\Documents\Whakauae Mahi\Misc\WRS 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1571675"/>
            <a:ext cx="180975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67065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REFERENCES</a:t>
            </a:r>
            <a:endParaRPr lang="en-NZ" dirty="0"/>
          </a:p>
        </p:txBody>
      </p:sp>
      <p:sp>
        <p:nvSpPr>
          <p:cNvPr id="3" name="Content Placeholder 2"/>
          <p:cNvSpPr>
            <a:spLocks noGrp="1"/>
          </p:cNvSpPr>
          <p:nvPr>
            <p:ph idx="1"/>
          </p:nvPr>
        </p:nvSpPr>
        <p:spPr>
          <a:xfrm>
            <a:off x="611560" y="980728"/>
            <a:ext cx="8208912" cy="4534272"/>
          </a:xfrm>
        </p:spPr>
        <p:txBody>
          <a:bodyPr>
            <a:normAutofit/>
          </a:bodyPr>
          <a:lstStyle/>
          <a:p>
            <a:r>
              <a:rPr lang="en-NZ" sz="3200" dirty="0" smtClean="0">
                <a:latin typeface="Constantia" pitchFamily="18" charset="0"/>
              </a:rPr>
              <a:t>Cunningham</a:t>
            </a:r>
            <a:r>
              <a:rPr lang="en-NZ" sz="3200" dirty="0">
                <a:latin typeface="Constantia" pitchFamily="18" charset="0"/>
              </a:rPr>
              <a:t>, C., Stevenson, B., </a:t>
            </a:r>
            <a:r>
              <a:rPr lang="en-NZ" sz="3200" dirty="0" err="1">
                <a:latin typeface="Constantia" pitchFamily="18" charset="0"/>
              </a:rPr>
              <a:t>Tassell</a:t>
            </a:r>
            <a:r>
              <a:rPr lang="en-NZ" sz="3200" dirty="0">
                <a:latin typeface="Constantia" pitchFamily="18" charset="0"/>
              </a:rPr>
              <a:t>, N.  (2005).  </a:t>
            </a:r>
            <a:r>
              <a:rPr lang="en-NZ" sz="3200" i="1" dirty="0">
                <a:latin typeface="Constantia" pitchFamily="18" charset="0"/>
              </a:rPr>
              <a:t>Analysis of the characteristics of whānau in Aotearoa</a:t>
            </a:r>
            <a:r>
              <a:rPr lang="en-NZ" sz="3200" dirty="0">
                <a:latin typeface="Constantia" pitchFamily="18" charset="0"/>
              </a:rPr>
              <a:t>. </a:t>
            </a:r>
            <a:r>
              <a:rPr lang="en-NZ" sz="3200" dirty="0" smtClean="0">
                <a:latin typeface="Constantia" pitchFamily="18" charset="0"/>
              </a:rPr>
              <a:t>Wellington: </a:t>
            </a:r>
            <a:r>
              <a:rPr lang="en-NZ" sz="3200" dirty="0">
                <a:latin typeface="Constantia" pitchFamily="18" charset="0"/>
              </a:rPr>
              <a:t>Ministry of </a:t>
            </a:r>
            <a:r>
              <a:rPr lang="en-NZ" sz="3200" dirty="0" smtClean="0">
                <a:latin typeface="Constantia" pitchFamily="18" charset="0"/>
              </a:rPr>
              <a:t>Education.</a:t>
            </a:r>
          </a:p>
          <a:p>
            <a:endParaRPr lang="en-NZ" dirty="0"/>
          </a:p>
          <a:p>
            <a:endParaRPr lang="en-NZ" dirty="0"/>
          </a:p>
          <a:p>
            <a:endParaRPr lang="en-NZ" dirty="0"/>
          </a:p>
        </p:txBody>
      </p:sp>
    </p:spTree>
    <p:extLst>
      <p:ext uri="{BB962C8B-B14F-4D97-AF65-F5344CB8AC3E}">
        <p14:creationId xmlns:p14="http://schemas.microsoft.com/office/powerpoint/2010/main" val="10137907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a:t>Whānau (Family</a:t>
            </a:r>
            <a:r>
              <a:rPr lang="en-NZ" dirty="0" smtClean="0"/>
              <a:t>) Values</a:t>
            </a:r>
            <a:endParaRPr lang="en-NZ" dirty="0"/>
          </a:p>
        </p:txBody>
      </p:sp>
      <p:sp>
        <p:nvSpPr>
          <p:cNvPr id="3" name="Content Placeholder 2"/>
          <p:cNvSpPr>
            <a:spLocks noGrp="1"/>
          </p:cNvSpPr>
          <p:nvPr>
            <p:ph idx="1"/>
          </p:nvPr>
        </p:nvSpPr>
        <p:spPr>
          <a:xfrm>
            <a:off x="683568" y="685800"/>
            <a:ext cx="7622232" cy="4471392"/>
          </a:xfrm>
        </p:spPr>
        <p:txBody>
          <a:bodyPr>
            <a:normAutofit fontScale="70000" lnSpcReduction="20000"/>
          </a:bodyPr>
          <a:lstStyle/>
          <a:p>
            <a:r>
              <a:rPr lang="en-NZ" sz="3400" dirty="0">
                <a:latin typeface="Constantia" pitchFamily="18" charset="0"/>
              </a:rPr>
              <a:t>Connectedness – the relationship Maori have with other whānau members or with other whānau groups </a:t>
            </a:r>
          </a:p>
          <a:p>
            <a:r>
              <a:rPr lang="en-NZ" sz="3400" dirty="0">
                <a:latin typeface="Constantia" pitchFamily="18" charset="0"/>
              </a:rPr>
              <a:t>Cultural identity - it is through whānau that certain beliefs, values and norms are fostered enabling whānau members to be socialised into wider society.</a:t>
            </a:r>
          </a:p>
          <a:p>
            <a:r>
              <a:rPr lang="en-NZ" sz="3400" dirty="0">
                <a:latin typeface="Constantia" pitchFamily="18" charset="0"/>
              </a:rPr>
              <a:t>Interactions with iwi, </a:t>
            </a:r>
            <a:r>
              <a:rPr lang="en-NZ" sz="3400" dirty="0" err="1">
                <a:latin typeface="Constantia" pitchFamily="18" charset="0"/>
              </a:rPr>
              <a:t>hapu</a:t>
            </a:r>
            <a:r>
              <a:rPr lang="en-NZ" sz="3400" dirty="0">
                <a:latin typeface="Constantia" pitchFamily="18" charset="0"/>
              </a:rPr>
              <a:t> and marae – maintaining contact with the greater tribe, sub-tribe and local meeting place</a:t>
            </a:r>
          </a:p>
          <a:p>
            <a:r>
              <a:rPr lang="en-NZ" sz="3400" dirty="0" smtClean="0">
                <a:latin typeface="Constantia" pitchFamily="18" charset="0"/>
              </a:rPr>
              <a:t>Source </a:t>
            </a:r>
            <a:r>
              <a:rPr lang="en-NZ" sz="3400" dirty="0">
                <a:latin typeface="Constantia" pitchFamily="18" charset="0"/>
              </a:rPr>
              <a:t>of identity, enablement and resources –providing support networks</a:t>
            </a:r>
          </a:p>
          <a:p>
            <a:r>
              <a:rPr lang="en-NZ" sz="3400" dirty="0" smtClean="0">
                <a:latin typeface="Constantia" pitchFamily="18" charset="0"/>
              </a:rPr>
              <a:t>Reciprocal </a:t>
            </a:r>
            <a:r>
              <a:rPr lang="en-NZ" sz="3400" dirty="0">
                <a:latin typeface="Constantia" pitchFamily="18" charset="0"/>
              </a:rPr>
              <a:t>relationships – nurturing the relationships between individuals and families </a:t>
            </a:r>
            <a:r>
              <a:rPr lang="en-NZ" sz="3400" i="1" dirty="0">
                <a:latin typeface="Constantia" pitchFamily="18" charset="0"/>
              </a:rPr>
              <a:t>(</a:t>
            </a:r>
            <a:r>
              <a:rPr lang="en-NZ" sz="3400" dirty="0">
                <a:latin typeface="Constantia" pitchFamily="18" charset="0"/>
              </a:rPr>
              <a:t>Cunningham, Stevenson, </a:t>
            </a:r>
            <a:r>
              <a:rPr lang="en-NZ" sz="3400" dirty="0" err="1">
                <a:latin typeface="Constantia" pitchFamily="18" charset="0"/>
              </a:rPr>
              <a:t>Tassell</a:t>
            </a:r>
            <a:r>
              <a:rPr lang="en-NZ" sz="3400" dirty="0">
                <a:latin typeface="Constantia" pitchFamily="18" charset="0"/>
              </a:rPr>
              <a:t>, </a:t>
            </a:r>
            <a:r>
              <a:rPr lang="en-NZ" sz="3400" dirty="0" smtClean="0">
                <a:latin typeface="Constantia" pitchFamily="18" charset="0"/>
              </a:rPr>
              <a:t>2005)</a:t>
            </a:r>
            <a:endParaRPr lang="en-NZ" sz="3400" dirty="0">
              <a:latin typeface="Constantia" pitchFamily="18" charset="0"/>
            </a:endParaRPr>
          </a:p>
          <a:p>
            <a:pPr algn="ctr"/>
            <a:endParaRPr lang="en-NZ" dirty="0"/>
          </a:p>
        </p:txBody>
      </p:sp>
    </p:spTree>
    <p:extLst>
      <p:ext uri="{BB962C8B-B14F-4D97-AF65-F5344CB8AC3E}">
        <p14:creationId xmlns:p14="http://schemas.microsoft.com/office/powerpoint/2010/main" val="23483778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Research Aim</a:t>
            </a:r>
            <a:endParaRPr lang="en-NZ" dirty="0"/>
          </a:p>
        </p:txBody>
      </p:sp>
      <p:sp>
        <p:nvSpPr>
          <p:cNvPr id="3" name="Content Placeholder 2"/>
          <p:cNvSpPr>
            <a:spLocks noGrp="1"/>
          </p:cNvSpPr>
          <p:nvPr>
            <p:ph idx="1"/>
          </p:nvPr>
        </p:nvSpPr>
        <p:spPr/>
        <p:txBody>
          <a:bodyPr>
            <a:normAutofit/>
          </a:bodyPr>
          <a:lstStyle/>
          <a:p>
            <a:endParaRPr lang="en-NZ" dirty="0" smtClean="0"/>
          </a:p>
          <a:p>
            <a:r>
              <a:rPr lang="en-NZ" dirty="0" smtClean="0">
                <a:latin typeface="Constantia" pitchFamily="18" charset="0"/>
              </a:rPr>
              <a:t>To understand M</a:t>
            </a:r>
            <a:r>
              <a:rPr lang="en-NZ" dirty="0" smtClean="0">
                <a:latin typeface="Constantia" pitchFamily="18" charset="0"/>
                <a:cs typeface="Calibri"/>
              </a:rPr>
              <a:t>āori perspectives of health and illness within the context of the family (whānau) system</a:t>
            </a:r>
          </a:p>
          <a:p>
            <a:endParaRPr lang="en-NZ" dirty="0" smtClean="0">
              <a:latin typeface="Constantia" pitchFamily="18" charset="0"/>
            </a:endParaRPr>
          </a:p>
          <a:p>
            <a:r>
              <a:rPr lang="en-NZ" dirty="0" smtClean="0">
                <a:latin typeface="Constantia" pitchFamily="18" charset="0"/>
              </a:rPr>
              <a:t>To consider </a:t>
            </a:r>
            <a:r>
              <a:rPr lang="en-NZ" dirty="0">
                <a:latin typeface="Constantia" pitchFamily="18" charset="0"/>
              </a:rPr>
              <a:t>how M</a:t>
            </a:r>
            <a:r>
              <a:rPr lang="en-NZ" dirty="0">
                <a:latin typeface="Constantia" pitchFamily="18" charset="0"/>
                <a:cs typeface="Calibri"/>
              </a:rPr>
              <a:t>āori </a:t>
            </a:r>
            <a:r>
              <a:rPr lang="en-NZ" dirty="0" smtClean="0">
                <a:latin typeface="Constantia" pitchFamily="18" charset="0"/>
              </a:rPr>
              <a:t>health </a:t>
            </a:r>
            <a:r>
              <a:rPr lang="en-NZ" dirty="0">
                <a:latin typeface="Constantia" pitchFamily="18" charset="0"/>
              </a:rPr>
              <a:t>behaviours are influenced by </a:t>
            </a:r>
            <a:r>
              <a:rPr lang="en-NZ" dirty="0" smtClean="0">
                <a:latin typeface="Constantia" pitchFamily="18" charset="0"/>
              </a:rPr>
              <a:t>their collective </a:t>
            </a:r>
            <a:r>
              <a:rPr lang="en-NZ" dirty="0">
                <a:latin typeface="Constantia" pitchFamily="18" charset="0"/>
              </a:rPr>
              <a:t>and collaborative worldviews</a:t>
            </a:r>
            <a:endParaRPr lang="en-NZ" dirty="0" smtClean="0">
              <a:latin typeface="Constantia" pitchFamily="18" charset="0"/>
            </a:endParaRPr>
          </a:p>
          <a:p>
            <a:endParaRPr lang="en-NZ" dirty="0"/>
          </a:p>
        </p:txBody>
      </p:sp>
    </p:spTree>
    <p:extLst>
      <p:ext uri="{BB962C8B-B14F-4D97-AF65-F5344CB8AC3E}">
        <p14:creationId xmlns:p14="http://schemas.microsoft.com/office/powerpoint/2010/main" val="810115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Research Methods</a:t>
            </a:r>
            <a:endParaRPr lang="en-NZ" dirty="0"/>
          </a:p>
        </p:txBody>
      </p:sp>
      <p:sp>
        <p:nvSpPr>
          <p:cNvPr id="3" name="Content Placeholder 2"/>
          <p:cNvSpPr>
            <a:spLocks noGrp="1"/>
          </p:cNvSpPr>
          <p:nvPr>
            <p:ph idx="1"/>
          </p:nvPr>
        </p:nvSpPr>
        <p:spPr>
          <a:xfrm>
            <a:off x="755576" y="1052736"/>
            <a:ext cx="7543800" cy="3886200"/>
          </a:xfrm>
        </p:spPr>
        <p:txBody>
          <a:bodyPr>
            <a:normAutofit lnSpcReduction="10000"/>
          </a:bodyPr>
          <a:lstStyle/>
          <a:p>
            <a:r>
              <a:rPr lang="en-NZ" dirty="0">
                <a:latin typeface="Constantia" pitchFamily="18" charset="0"/>
              </a:rPr>
              <a:t>Sixteen M</a:t>
            </a:r>
            <a:r>
              <a:rPr lang="en-NZ" dirty="0">
                <a:latin typeface="Constantia" pitchFamily="18" charset="0"/>
                <a:cs typeface="Calibri"/>
              </a:rPr>
              <a:t>āori patients of health treatment</a:t>
            </a:r>
          </a:p>
          <a:p>
            <a:r>
              <a:rPr lang="en-NZ" dirty="0">
                <a:latin typeface="Constantia" pitchFamily="18" charset="0"/>
                <a:cs typeface="Calibri"/>
              </a:rPr>
              <a:t>Northland and </a:t>
            </a:r>
            <a:r>
              <a:rPr lang="en-NZ" dirty="0" smtClean="0">
                <a:latin typeface="Constantia" pitchFamily="18" charset="0"/>
                <a:cs typeface="Calibri"/>
              </a:rPr>
              <a:t>Auckland regions of New Zealand</a:t>
            </a:r>
            <a:endParaRPr lang="en-NZ" dirty="0">
              <a:latin typeface="Constantia" pitchFamily="18" charset="0"/>
              <a:cs typeface="Calibri"/>
            </a:endParaRPr>
          </a:p>
          <a:p>
            <a:r>
              <a:rPr lang="en-NZ" dirty="0" smtClean="0">
                <a:latin typeface="Constantia" pitchFamily="18" charset="0"/>
                <a:cs typeface="Calibri"/>
              </a:rPr>
              <a:t>Photovoice cultural adaptation:  Two </a:t>
            </a:r>
            <a:r>
              <a:rPr lang="en-NZ" dirty="0">
                <a:latin typeface="Constantia" pitchFamily="18" charset="0"/>
                <a:cs typeface="Calibri"/>
              </a:rPr>
              <a:t>semi-structured interviews with photos</a:t>
            </a:r>
          </a:p>
          <a:p>
            <a:pPr marL="0" indent="0">
              <a:buNone/>
            </a:pPr>
            <a:r>
              <a:rPr lang="en-NZ" dirty="0">
                <a:latin typeface="Constantia" pitchFamily="18" charset="0"/>
                <a:cs typeface="Calibri"/>
              </a:rPr>
              <a:t>	Interview One:  Focused on Māori health, </a:t>
            </a:r>
            <a:r>
              <a:rPr lang="en-NZ" dirty="0" smtClean="0">
                <a:latin typeface="Constantia" pitchFamily="18" charset="0"/>
                <a:cs typeface="Calibri"/>
              </a:rPr>
              <a:t>	illness</a:t>
            </a:r>
            <a:r>
              <a:rPr lang="en-NZ" dirty="0">
                <a:latin typeface="Constantia" pitchFamily="18" charset="0"/>
                <a:cs typeface="Calibri"/>
              </a:rPr>
              <a:t>, </a:t>
            </a:r>
            <a:r>
              <a:rPr lang="en-NZ" dirty="0" smtClean="0">
                <a:latin typeface="Constantia" pitchFamily="18" charset="0"/>
                <a:cs typeface="Calibri"/>
              </a:rPr>
              <a:t>health </a:t>
            </a:r>
            <a:r>
              <a:rPr lang="en-NZ" dirty="0">
                <a:latin typeface="Constantia" pitchFamily="18" charset="0"/>
                <a:cs typeface="Calibri"/>
              </a:rPr>
              <a:t>treatment</a:t>
            </a:r>
          </a:p>
          <a:p>
            <a:pPr marL="0" indent="0">
              <a:buNone/>
            </a:pPr>
            <a:r>
              <a:rPr lang="en-NZ" dirty="0">
                <a:latin typeface="Constantia" pitchFamily="18" charset="0"/>
                <a:cs typeface="Calibri"/>
              </a:rPr>
              <a:t>	Participant photo taking</a:t>
            </a:r>
          </a:p>
          <a:p>
            <a:pPr marL="0" indent="0">
              <a:buNone/>
            </a:pPr>
            <a:r>
              <a:rPr lang="en-NZ" dirty="0">
                <a:latin typeface="Constantia" pitchFamily="18" charset="0"/>
                <a:cs typeface="Calibri"/>
              </a:rPr>
              <a:t>	Interview Two:  Focused on photo story telling 	</a:t>
            </a:r>
            <a:r>
              <a:rPr lang="en-NZ" dirty="0" smtClean="0">
                <a:latin typeface="Constantia" pitchFamily="18" charset="0"/>
                <a:cs typeface="Calibri"/>
              </a:rPr>
              <a:t>component</a:t>
            </a:r>
          </a:p>
          <a:p>
            <a:r>
              <a:rPr lang="en-NZ" dirty="0" smtClean="0">
                <a:latin typeface="Constantia" pitchFamily="18" charset="0"/>
                <a:cs typeface="Calibri"/>
              </a:rPr>
              <a:t>Thematic analysis</a:t>
            </a:r>
            <a:endParaRPr lang="en-NZ" dirty="0">
              <a:latin typeface="Constantia" pitchFamily="18" charset="0"/>
              <a:cs typeface="Calibri"/>
            </a:endParaRPr>
          </a:p>
          <a:p>
            <a:endParaRPr lang="en-NZ" dirty="0"/>
          </a:p>
        </p:txBody>
      </p:sp>
    </p:spTree>
    <p:extLst>
      <p:ext uri="{BB962C8B-B14F-4D97-AF65-F5344CB8AC3E}">
        <p14:creationId xmlns:p14="http://schemas.microsoft.com/office/powerpoint/2010/main" val="10073960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439738"/>
            <a:ext cx="8229600" cy="1143000"/>
          </a:xfrm>
        </p:spPr>
        <p:txBody>
          <a:bodyPr>
            <a:normAutofit/>
          </a:bodyPr>
          <a:lstStyle/>
          <a:p>
            <a:r>
              <a:rPr lang="en-NZ" dirty="0" smtClean="0"/>
              <a:t>Research Methodology</a:t>
            </a:r>
            <a:endParaRPr lang="en-NZ"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74688917"/>
              </p:ext>
            </p:extLst>
          </p:nvPr>
        </p:nvGraphicFramePr>
        <p:xfrm>
          <a:off x="919833" y="2357428"/>
          <a:ext cx="7166098" cy="4278448"/>
        </p:xfrm>
        <a:graphic>
          <a:graphicData uri="http://schemas.openxmlformats.org/drawingml/2006/table">
            <a:tbl>
              <a:tblPr firstRow="1" firstCol="1" bandRow="1">
                <a:tableStyleId>{5C22544A-7EE6-4342-B048-85BDC9FD1C3A}</a:tableStyleId>
              </a:tblPr>
              <a:tblGrid>
                <a:gridCol w="3657646"/>
                <a:gridCol w="3508452"/>
              </a:tblGrid>
              <a:tr h="285230">
                <a:tc>
                  <a:txBody>
                    <a:bodyPr/>
                    <a:lstStyle/>
                    <a:p>
                      <a:pPr algn="just">
                        <a:spcAft>
                          <a:spcPts val="0"/>
                        </a:spcAft>
                      </a:pPr>
                      <a:r>
                        <a:rPr lang="en-US" sz="1600" dirty="0">
                          <a:solidFill>
                            <a:schemeClr val="bg1"/>
                          </a:solidFill>
                          <a:effectLst/>
                          <a:latin typeface="Constantia" pitchFamily="18" charset="0"/>
                        </a:rPr>
                        <a:t>Theoretical Framework</a:t>
                      </a:r>
                      <a:endParaRPr lang="en-NZ" sz="1600" dirty="0">
                        <a:solidFill>
                          <a:schemeClr val="bg1"/>
                        </a:solidFill>
                        <a:effectLst/>
                        <a:latin typeface="Constantia" pitchFamily="18" charset="0"/>
                        <a:ea typeface="Times New Roman"/>
                      </a:endParaRPr>
                    </a:p>
                  </a:txBody>
                  <a:tcPr marL="68580" marR="68580" marT="0" marB="0"/>
                </a:tc>
                <a:tc>
                  <a:txBody>
                    <a:bodyPr/>
                    <a:lstStyle/>
                    <a:p>
                      <a:pPr algn="just">
                        <a:spcAft>
                          <a:spcPts val="0"/>
                        </a:spcAft>
                      </a:pPr>
                      <a:r>
                        <a:rPr lang="en-US" sz="1600" dirty="0">
                          <a:effectLst/>
                          <a:latin typeface="Constantia" pitchFamily="18" charset="0"/>
                        </a:rPr>
                        <a:t>Methodology</a:t>
                      </a:r>
                      <a:endParaRPr lang="en-NZ" sz="1600" dirty="0">
                        <a:effectLst/>
                        <a:latin typeface="Constantia" pitchFamily="18" charset="0"/>
                        <a:ea typeface="Times New Roman"/>
                      </a:endParaRPr>
                    </a:p>
                  </a:txBody>
                  <a:tcPr marL="68580" marR="68580" marT="0" marB="0"/>
                </a:tc>
              </a:tr>
              <a:tr h="855690">
                <a:tc>
                  <a:txBody>
                    <a:bodyPr/>
                    <a:lstStyle/>
                    <a:p>
                      <a:pPr algn="just">
                        <a:spcAft>
                          <a:spcPts val="0"/>
                        </a:spcAft>
                      </a:pPr>
                      <a:r>
                        <a:rPr lang="en-US" sz="1600" dirty="0" err="1">
                          <a:solidFill>
                            <a:schemeClr val="bg1"/>
                          </a:solidFill>
                          <a:effectLst/>
                          <a:latin typeface="Constantia" pitchFamily="18" charset="0"/>
                        </a:rPr>
                        <a:t>Whakatauki</a:t>
                      </a:r>
                      <a:r>
                        <a:rPr lang="en-US" sz="1600" dirty="0">
                          <a:solidFill>
                            <a:schemeClr val="bg1"/>
                          </a:solidFill>
                          <a:effectLst/>
                          <a:latin typeface="Constantia" pitchFamily="18" charset="0"/>
                        </a:rPr>
                        <a:t>:  </a:t>
                      </a:r>
                      <a:r>
                        <a:rPr lang="en-US" sz="1600" dirty="0" err="1">
                          <a:solidFill>
                            <a:schemeClr val="bg1"/>
                          </a:solidFill>
                          <a:effectLst/>
                          <a:latin typeface="Constantia" pitchFamily="18" charset="0"/>
                        </a:rPr>
                        <a:t>Ko</a:t>
                      </a:r>
                      <a:r>
                        <a:rPr lang="en-US" sz="1600" dirty="0">
                          <a:solidFill>
                            <a:schemeClr val="bg1"/>
                          </a:solidFill>
                          <a:effectLst/>
                          <a:latin typeface="Constantia" pitchFamily="18" charset="0"/>
                        </a:rPr>
                        <a:t> te </a:t>
                      </a:r>
                      <a:r>
                        <a:rPr lang="en-US" sz="1600" dirty="0" err="1">
                          <a:solidFill>
                            <a:schemeClr val="bg1"/>
                          </a:solidFill>
                          <a:effectLst/>
                          <a:latin typeface="Constantia" pitchFamily="18" charset="0"/>
                        </a:rPr>
                        <a:t>kai</a:t>
                      </a:r>
                      <a:r>
                        <a:rPr lang="en-US" sz="1600" dirty="0">
                          <a:solidFill>
                            <a:schemeClr val="bg1"/>
                          </a:solidFill>
                          <a:effectLst/>
                          <a:latin typeface="Constantia" pitchFamily="18" charset="0"/>
                        </a:rPr>
                        <a:t> a te </a:t>
                      </a:r>
                      <a:r>
                        <a:rPr lang="en-US" sz="1600" dirty="0" err="1">
                          <a:solidFill>
                            <a:schemeClr val="bg1"/>
                          </a:solidFill>
                          <a:effectLst/>
                          <a:latin typeface="Constantia" pitchFamily="18" charset="0"/>
                        </a:rPr>
                        <a:t>Rangatira</a:t>
                      </a:r>
                      <a:r>
                        <a:rPr lang="en-US" sz="1600" dirty="0">
                          <a:solidFill>
                            <a:schemeClr val="bg1"/>
                          </a:solidFill>
                          <a:effectLst/>
                          <a:latin typeface="Constantia" pitchFamily="18" charset="0"/>
                        </a:rPr>
                        <a:t> he korero (Speech is the food of chiefs)</a:t>
                      </a:r>
                      <a:endParaRPr lang="en-NZ" sz="1600" dirty="0">
                        <a:solidFill>
                          <a:schemeClr val="bg1"/>
                        </a:solidFill>
                        <a:effectLst/>
                        <a:latin typeface="Constantia" pitchFamily="18" charset="0"/>
                        <a:ea typeface="Times New Roman"/>
                      </a:endParaRPr>
                    </a:p>
                  </a:txBody>
                  <a:tcPr marL="68580" marR="68580" marT="0" marB="0"/>
                </a:tc>
                <a:tc>
                  <a:txBody>
                    <a:bodyPr/>
                    <a:lstStyle/>
                    <a:p>
                      <a:pPr algn="just">
                        <a:spcAft>
                          <a:spcPts val="0"/>
                        </a:spcAft>
                      </a:pPr>
                      <a:r>
                        <a:rPr lang="en-US" sz="1600" dirty="0">
                          <a:effectLst/>
                          <a:latin typeface="Constantia" pitchFamily="18" charset="0"/>
                        </a:rPr>
                        <a:t>Interview One:  participants tell their stories about health, illness and health treatment</a:t>
                      </a:r>
                      <a:endParaRPr lang="en-NZ" sz="1600" dirty="0">
                        <a:effectLst/>
                        <a:latin typeface="Constantia" pitchFamily="18" charset="0"/>
                        <a:ea typeface="Times New Roman"/>
                      </a:endParaRPr>
                    </a:p>
                  </a:txBody>
                  <a:tcPr marL="68580" marR="68580" marT="0" marB="0"/>
                </a:tc>
              </a:tr>
              <a:tr h="2281838">
                <a:tc>
                  <a:txBody>
                    <a:bodyPr/>
                    <a:lstStyle/>
                    <a:p>
                      <a:pPr algn="just">
                        <a:spcAft>
                          <a:spcPts val="0"/>
                        </a:spcAft>
                      </a:pPr>
                      <a:r>
                        <a:rPr lang="en-US" sz="1600" dirty="0" err="1">
                          <a:solidFill>
                            <a:schemeClr val="bg1"/>
                          </a:solidFill>
                          <a:effectLst/>
                          <a:latin typeface="Constantia" pitchFamily="18" charset="0"/>
                        </a:rPr>
                        <a:t>Mahi</a:t>
                      </a:r>
                      <a:r>
                        <a:rPr lang="en-US" sz="1600" dirty="0">
                          <a:solidFill>
                            <a:schemeClr val="bg1"/>
                          </a:solidFill>
                          <a:effectLst/>
                          <a:latin typeface="Constantia" pitchFamily="18" charset="0"/>
                        </a:rPr>
                        <a:t> </a:t>
                      </a:r>
                      <a:r>
                        <a:rPr lang="en-US" sz="1600" dirty="0" err="1">
                          <a:solidFill>
                            <a:schemeClr val="bg1"/>
                          </a:solidFill>
                          <a:effectLst/>
                          <a:latin typeface="Constantia" pitchFamily="18" charset="0"/>
                        </a:rPr>
                        <a:t>Whakaaahua</a:t>
                      </a:r>
                      <a:r>
                        <a:rPr lang="en-US" sz="1600" dirty="0">
                          <a:solidFill>
                            <a:schemeClr val="bg1"/>
                          </a:solidFill>
                          <a:effectLst/>
                          <a:latin typeface="Constantia" pitchFamily="18" charset="0"/>
                        </a:rPr>
                        <a:t>:  </a:t>
                      </a:r>
                      <a:r>
                        <a:rPr lang="en-US" sz="1600" dirty="0" err="1">
                          <a:solidFill>
                            <a:schemeClr val="bg1"/>
                          </a:solidFill>
                          <a:effectLst/>
                          <a:latin typeface="Constantia" pitchFamily="18" charset="0"/>
                        </a:rPr>
                        <a:t>Ko</a:t>
                      </a:r>
                      <a:r>
                        <a:rPr lang="en-US" sz="1600" dirty="0">
                          <a:solidFill>
                            <a:schemeClr val="bg1"/>
                          </a:solidFill>
                          <a:effectLst/>
                          <a:latin typeface="Constantia" pitchFamily="18" charset="0"/>
                        </a:rPr>
                        <a:t> te korero ma </a:t>
                      </a:r>
                      <a:r>
                        <a:rPr lang="en-US" sz="1600" dirty="0" err="1">
                          <a:solidFill>
                            <a:schemeClr val="bg1"/>
                          </a:solidFill>
                          <a:effectLst/>
                          <a:latin typeface="Constantia" pitchFamily="18" charset="0"/>
                        </a:rPr>
                        <a:t>nga</a:t>
                      </a:r>
                      <a:r>
                        <a:rPr lang="en-US" sz="1600" dirty="0">
                          <a:solidFill>
                            <a:schemeClr val="bg1"/>
                          </a:solidFill>
                          <a:effectLst/>
                          <a:latin typeface="Constantia" pitchFamily="18" charset="0"/>
                        </a:rPr>
                        <a:t> </a:t>
                      </a:r>
                      <a:r>
                        <a:rPr lang="en-US" sz="1600" dirty="0" err="1">
                          <a:solidFill>
                            <a:schemeClr val="bg1"/>
                          </a:solidFill>
                          <a:effectLst/>
                          <a:latin typeface="Constantia" pitchFamily="18" charset="0"/>
                        </a:rPr>
                        <a:t>pikitia</a:t>
                      </a:r>
                      <a:r>
                        <a:rPr lang="en-US" sz="1600" dirty="0">
                          <a:solidFill>
                            <a:schemeClr val="bg1"/>
                          </a:solidFill>
                          <a:effectLst/>
                          <a:latin typeface="Constantia" pitchFamily="18" charset="0"/>
                        </a:rPr>
                        <a:t> (Story telling through photos)</a:t>
                      </a:r>
                      <a:endParaRPr lang="en-NZ" sz="1600" dirty="0">
                        <a:solidFill>
                          <a:schemeClr val="bg1"/>
                        </a:solidFill>
                        <a:effectLst/>
                        <a:latin typeface="Constantia" pitchFamily="18" charset="0"/>
                        <a:ea typeface="Times New Roman"/>
                      </a:endParaRPr>
                    </a:p>
                  </a:txBody>
                  <a:tcPr marL="68580" marR="68580" marT="0" marB="0"/>
                </a:tc>
                <a:tc>
                  <a:txBody>
                    <a:bodyPr/>
                    <a:lstStyle/>
                    <a:p>
                      <a:pPr algn="just">
                        <a:spcAft>
                          <a:spcPts val="0"/>
                        </a:spcAft>
                      </a:pPr>
                      <a:r>
                        <a:rPr lang="en-US" sz="1600" dirty="0">
                          <a:effectLst/>
                          <a:latin typeface="Constantia" pitchFamily="18" charset="0"/>
                        </a:rPr>
                        <a:t>Photo-taking:  participants receive a training manual and digital camera and take photos representing their ideas about health, illness and health treatment. They are then contacted with feedback from the first interview</a:t>
                      </a:r>
                      <a:endParaRPr lang="en-NZ" sz="1600" dirty="0">
                        <a:effectLst/>
                        <a:latin typeface="Constantia" pitchFamily="18" charset="0"/>
                        <a:ea typeface="Times New Roman"/>
                      </a:endParaRPr>
                    </a:p>
                  </a:txBody>
                  <a:tcPr marL="68580" marR="68580" marT="0" marB="0"/>
                </a:tc>
              </a:tr>
              <a:tr h="855690">
                <a:tc>
                  <a:txBody>
                    <a:bodyPr/>
                    <a:lstStyle/>
                    <a:p>
                      <a:pPr algn="just">
                        <a:spcAft>
                          <a:spcPts val="0"/>
                        </a:spcAft>
                      </a:pPr>
                      <a:r>
                        <a:rPr lang="en-US" sz="1600" dirty="0" err="1">
                          <a:solidFill>
                            <a:schemeClr val="bg1"/>
                          </a:solidFill>
                          <a:effectLst/>
                          <a:latin typeface="Constantia" pitchFamily="18" charset="0"/>
                        </a:rPr>
                        <a:t>Pūrākau</a:t>
                      </a:r>
                      <a:r>
                        <a:rPr lang="en-US" sz="1600" dirty="0">
                          <a:solidFill>
                            <a:schemeClr val="bg1"/>
                          </a:solidFill>
                          <a:effectLst/>
                          <a:latin typeface="Constantia" pitchFamily="18" charset="0"/>
                        </a:rPr>
                        <a:t>:  </a:t>
                      </a:r>
                      <a:r>
                        <a:rPr lang="en-US" sz="1600" dirty="0" err="1">
                          <a:solidFill>
                            <a:schemeClr val="bg1"/>
                          </a:solidFill>
                          <a:effectLst/>
                          <a:latin typeface="Constantia" pitchFamily="18" charset="0"/>
                        </a:rPr>
                        <a:t>Ko</a:t>
                      </a:r>
                      <a:r>
                        <a:rPr lang="en-US" sz="1600" dirty="0">
                          <a:solidFill>
                            <a:schemeClr val="bg1"/>
                          </a:solidFill>
                          <a:effectLst/>
                          <a:latin typeface="Constantia" pitchFamily="18" charset="0"/>
                        </a:rPr>
                        <a:t> te korero o </a:t>
                      </a:r>
                      <a:r>
                        <a:rPr lang="en-US" sz="1600" dirty="0" err="1">
                          <a:solidFill>
                            <a:schemeClr val="bg1"/>
                          </a:solidFill>
                          <a:effectLst/>
                          <a:latin typeface="Constantia" pitchFamily="18" charset="0"/>
                        </a:rPr>
                        <a:t>nga</a:t>
                      </a:r>
                      <a:r>
                        <a:rPr lang="en-US" sz="1600" dirty="0">
                          <a:solidFill>
                            <a:schemeClr val="bg1"/>
                          </a:solidFill>
                          <a:effectLst/>
                          <a:latin typeface="Constantia" pitchFamily="18" charset="0"/>
                        </a:rPr>
                        <a:t> </a:t>
                      </a:r>
                      <a:r>
                        <a:rPr lang="en-US" sz="1600" dirty="0" err="1">
                          <a:solidFill>
                            <a:schemeClr val="bg1"/>
                          </a:solidFill>
                          <a:effectLst/>
                          <a:latin typeface="Constantia" pitchFamily="18" charset="0"/>
                        </a:rPr>
                        <a:t>pikitia</a:t>
                      </a:r>
                      <a:r>
                        <a:rPr lang="en-US" sz="1600" dirty="0">
                          <a:solidFill>
                            <a:schemeClr val="bg1"/>
                          </a:solidFill>
                          <a:effectLst/>
                          <a:latin typeface="Constantia" pitchFamily="18" charset="0"/>
                        </a:rPr>
                        <a:t> (Meaning making of the photos)</a:t>
                      </a:r>
                      <a:endParaRPr lang="en-NZ" sz="1600" dirty="0">
                        <a:solidFill>
                          <a:schemeClr val="bg1"/>
                        </a:solidFill>
                        <a:effectLst/>
                        <a:latin typeface="Constantia" pitchFamily="18" charset="0"/>
                        <a:ea typeface="Times New Roman"/>
                      </a:endParaRPr>
                    </a:p>
                  </a:txBody>
                  <a:tcPr marL="68580" marR="68580" marT="0" marB="0"/>
                </a:tc>
                <a:tc>
                  <a:txBody>
                    <a:bodyPr/>
                    <a:lstStyle/>
                    <a:p>
                      <a:pPr algn="just">
                        <a:spcAft>
                          <a:spcPts val="0"/>
                        </a:spcAft>
                      </a:pPr>
                      <a:r>
                        <a:rPr lang="en-US" sz="1600" dirty="0">
                          <a:effectLst/>
                          <a:latin typeface="Constantia" pitchFamily="18" charset="0"/>
                        </a:rPr>
                        <a:t>Interview Two:  participants share the stories of their photos as a meaning making process</a:t>
                      </a:r>
                      <a:endParaRPr lang="en-NZ" sz="1600" dirty="0">
                        <a:effectLst/>
                        <a:latin typeface="Constantia" pitchFamily="18" charset="0"/>
                        <a:ea typeface="Times New Roman"/>
                      </a:endParaRPr>
                    </a:p>
                  </a:txBody>
                  <a:tcPr marL="68580" marR="68580" marT="0" marB="0"/>
                </a:tc>
              </a:tr>
            </a:tbl>
          </a:graphicData>
        </a:graphic>
      </p:graphicFrame>
      <p:sp>
        <p:nvSpPr>
          <p:cNvPr id="3" name="TextBox 2"/>
          <p:cNvSpPr txBox="1"/>
          <p:nvPr/>
        </p:nvSpPr>
        <p:spPr>
          <a:xfrm>
            <a:off x="560512" y="1412776"/>
            <a:ext cx="7704856" cy="738664"/>
          </a:xfrm>
          <a:prstGeom prst="rect">
            <a:avLst/>
          </a:prstGeom>
          <a:noFill/>
        </p:spPr>
        <p:txBody>
          <a:bodyPr wrap="square" rtlCol="0">
            <a:spAutoFit/>
          </a:bodyPr>
          <a:lstStyle/>
          <a:p>
            <a:endParaRPr lang="en-NZ" dirty="0" smtClean="0"/>
          </a:p>
          <a:p>
            <a:pPr algn="ctr"/>
            <a:r>
              <a:rPr lang="en-NZ" sz="2400" dirty="0" smtClean="0"/>
              <a:t>THE VOICE OF M</a:t>
            </a:r>
            <a:r>
              <a:rPr lang="en-NZ" sz="2400" dirty="0" smtClean="0">
                <a:latin typeface="Constantia"/>
              </a:rPr>
              <a:t>ĀORI THROUGH PHOTOS</a:t>
            </a:r>
          </a:p>
        </p:txBody>
      </p:sp>
    </p:spTree>
    <p:extLst>
      <p:ext uri="{BB962C8B-B14F-4D97-AF65-F5344CB8AC3E}">
        <p14:creationId xmlns:p14="http://schemas.microsoft.com/office/powerpoint/2010/main" val="5211079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Research Results Overview</a:t>
            </a:r>
            <a:endParaRPr lang="en-NZ" dirty="0"/>
          </a:p>
        </p:txBody>
      </p:sp>
      <p:sp>
        <p:nvSpPr>
          <p:cNvPr id="3" name="Content Placeholder 2"/>
          <p:cNvSpPr>
            <a:spLocks noGrp="1"/>
          </p:cNvSpPr>
          <p:nvPr>
            <p:ph idx="1"/>
          </p:nvPr>
        </p:nvSpPr>
        <p:spPr>
          <a:xfrm>
            <a:off x="755576" y="1268760"/>
            <a:ext cx="7543800" cy="3886200"/>
          </a:xfrm>
        </p:spPr>
        <p:txBody>
          <a:bodyPr>
            <a:normAutofit/>
          </a:bodyPr>
          <a:lstStyle/>
          <a:p>
            <a:r>
              <a:rPr lang="en-NZ" b="1" dirty="0" smtClean="0">
                <a:latin typeface="Constantia" pitchFamily="18" charset="0"/>
              </a:rPr>
              <a:t>M</a:t>
            </a:r>
            <a:r>
              <a:rPr lang="en-NZ" b="1" dirty="0">
                <a:latin typeface="Constantia" pitchFamily="18" charset="0"/>
                <a:ea typeface="Verdana" pitchFamily="34" charset="0"/>
                <a:cs typeface="Verdana" pitchFamily="34" charset="0"/>
              </a:rPr>
              <a:t>Ā</a:t>
            </a:r>
            <a:r>
              <a:rPr lang="en-NZ" b="1" dirty="0" smtClean="0">
                <a:latin typeface="Constantia" pitchFamily="18" charset="0"/>
              </a:rPr>
              <a:t>ORI WH</a:t>
            </a:r>
            <a:r>
              <a:rPr lang="en-NZ" b="1" dirty="0">
                <a:latin typeface="Constantia" pitchFamily="18" charset="0"/>
                <a:ea typeface="Verdana" pitchFamily="34" charset="0"/>
                <a:cs typeface="Verdana" pitchFamily="34" charset="0"/>
              </a:rPr>
              <a:t>Ā</a:t>
            </a:r>
            <a:r>
              <a:rPr lang="en-NZ" b="1" dirty="0" smtClean="0">
                <a:latin typeface="Constantia" pitchFamily="18" charset="0"/>
              </a:rPr>
              <a:t>NAU PERSPECTIVES ON HEALTH AND ILLNESS</a:t>
            </a:r>
          </a:p>
          <a:p>
            <a:endParaRPr lang="en-NZ" b="1" dirty="0">
              <a:latin typeface="Constantia" pitchFamily="18" charset="0"/>
            </a:endParaRPr>
          </a:p>
          <a:p>
            <a:pPr lvl="1"/>
            <a:r>
              <a:rPr lang="en-NZ" dirty="0">
                <a:latin typeface="Constantia" pitchFamily="18" charset="0"/>
              </a:rPr>
              <a:t>Responsibility for health is </a:t>
            </a:r>
            <a:r>
              <a:rPr lang="en-NZ" dirty="0" smtClean="0">
                <a:latin typeface="Constantia" pitchFamily="18" charset="0"/>
              </a:rPr>
              <a:t>a </a:t>
            </a:r>
            <a:r>
              <a:rPr lang="en-NZ" dirty="0">
                <a:latin typeface="Constantia" pitchFamily="18" charset="0"/>
              </a:rPr>
              <a:t>collective responsibility</a:t>
            </a:r>
          </a:p>
          <a:p>
            <a:pPr lvl="1"/>
            <a:r>
              <a:rPr lang="en-NZ" dirty="0" smtClean="0">
                <a:latin typeface="Constantia" pitchFamily="18" charset="0"/>
              </a:rPr>
              <a:t>Coping </a:t>
            </a:r>
            <a:r>
              <a:rPr lang="en-NZ" dirty="0">
                <a:latin typeface="Constantia" pitchFamily="18" charset="0"/>
              </a:rPr>
              <a:t>with illness as a wh</a:t>
            </a:r>
            <a:r>
              <a:rPr lang="en-NZ" dirty="0">
                <a:latin typeface="Constantia" pitchFamily="18" charset="0"/>
                <a:cs typeface="Calibri"/>
              </a:rPr>
              <a:t>ā</a:t>
            </a:r>
            <a:r>
              <a:rPr lang="en-NZ" dirty="0">
                <a:latin typeface="Constantia" pitchFamily="18" charset="0"/>
              </a:rPr>
              <a:t>nau</a:t>
            </a:r>
          </a:p>
          <a:p>
            <a:pPr lvl="1"/>
            <a:endParaRPr lang="en-NZ" dirty="0">
              <a:latin typeface="Constantia" pitchFamily="18" charset="0"/>
            </a:endParaRPr>
          </a:p>
          <a:p>
            <a:pPr lvl="1"/>
            <a:endParaRPr lang="en-NZ" dirty="0"/>
          </a:p>
          <a:p>
            <a:endParaRPr lang="en-NZ" dirty="0"/>
          </a:p>
        </p:txBody>
      </p:sp>
    </p:spTree>
    <p:extLst>
      <p:ext uri="{BB962C8B-B14F-4D97-AF65-F5344CB8AC3E}">
        <p14:creationId xmlns:p14="http://schemas.microsoft.com/office/powerpoint/2010/main" val="12616396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Research Results Overview</a:t>
            </a:r>
            <a:endParaRPr lang="en-NZ" dirty="0"/>
          </a:p>
        </p:txBody>
      </p:sp>
      <p:sp>
        <p:nvSpPr>
          <p:cNvPr id="3" name="Content Placeholder 2"/>
          <p:cNvSpPr>
            <a:spLocks noGrp="1"/>
          </p:cNvSpPr>
          <p:nvPr>
            <p:ph idx="1"/>
          </p:nvPr>
        </p:nvSpPr>
        <p:spPr/>
        <p:txBody>
          <a:bodyPr/>
          <a:lstStyle/>
          <a:p>
            <a:r>
              <a:rPr lang="en-NZ" b="1" dirty="0" smtClean="0">
                <a:latin typeface="Constantia" pitchFamily="18" charset="0"/>
              </a:rPr>
              <a:t>M</a:t>
            </a:r>
            <a:r>
              <a:rPr lang="en-NZ" b="1" dirty="0">
                <a:latin typeface="Constantia" pitchFamily="18" charset="0"/>
                <a:ea typeface="Verdana" pitchFamily="34" charset="0"/>
                <a:cs typeface="Verdana" pitchFamily="34" charset="0"/>
              </a:rPr>
              <a:t>Ā</a:t>
            </a:r>
            <a:r>
              <a:rPr lang="en-NZ" b="1" dirty="0" smtClean="0">
                <a:latin typeface="Constantia" pitchFamily="18" charset="0"/>
              </a:rPr>
              <a:t>ORI WH</a:t>
            </a:r>
            <a:r>
              <a:rPr lang="en-NZ" b="1" dirty="0">
                <a:latin typeface="Constantia" pitchFamily="18" charset="0"/>
                <a:ea typeface="Verdana" pitchFamily="34" charset="0"/>
                <a:cs typeface="Verdana" pitchFamily="34" charset="0"/>
              </a:rPr>
              <a:t>Ā</a:t>
            </a:r>
            <a:r>
              <a:rPr lang="en-NZ" b="1" dirty="0" smtClean="0">
                <a:latin typeface="Constantia" pitchFamily="18" charset="0"/>
              </a:rPr>
              <a:t>NAU PERSPECTIVES ON HEALTH TREATMENT</a:t>
            </a:r>
          </a:p>
          <a:p>
            <a:endParaRPr lang="en-NZ" b="1" dirty="0">
              <a:latin typeface="Constantia" pitchFamily="18" charset="0"/>
            </a:endParaRPr>
          </a:p>
          <a:p>
            <a:pPr lvl="1"/>
            <a:r>
              <a:rPr lang="en-NZ" dirty="0" smtClean="0">
                <a:latin typeface="Constantia" pitchFamily="18" charset="0"/>
              </a:rPr>
              <a:t>Wh</a:t>
            </a:r>
            <a:r>
              <a:rPr lang="en-NZ" dirty="0">
                <a:latin typeface="Constantia" pitchFamily="18" charset="0"/>
                <a:cs typeface="Calibri"/>
              </a:rPr>
              <a:t>ā</a:t>
            </a:r>
            <a:r>
              <a:rPr lang="en-NZ" dirty="0" smtClean="0">
                <a:latin typeface="Constantia" pitchFamily="18" charset="0"/>
              </a:rPr>
              <a:t>nau </a:t>
            </a:r>
            <a:r>
              <a:rPr lang="en-NZ" dirty="0">
                <a:latin typeface="Constantia" pitchFamily="18" charset="0"/>
              </a:rPr>
              <a:t>influences decision to seek primary health treatment</a:t>
            </a:r>
          </a:p>
          <a:p>
            <a:pPr lvl="1"/>
            <a:r>
              <a:rPr lang="en-NZ" dirty="0" smtClean="0">
                <a:latin typeface="Constantia" pitchFamily="18" charset="0"/>
              </a:rPr>
              <a:t>Wh</a:t>
            </a:r>
            <a:r>
              <a:rPr lang="en-NZ" dirty="0">
                <a:latin typeface="Constantia" pitchFamily="18" charset="0"/>
                <a:cs typeface="Calibri"/>
              </a:rPr>
              <a:t>ā</a:t>
            </a:r>
            <a:r>
              <a:rPr lang="en-NZ" dirty="0" smtClean="0">
                <a:latin typeface="Constantia" pitchFamily="18" charset="0"/>
              </a:rPr>
              <a:t>nau </a:t>
            </a:r>
            <a:r>
              <a:rPr lang="en-NZ" dirty="0">
                <a:latin typeface="Constantia" pitchFamily="18" charset="0"/>
              </a:rPr>
              <a:t>take responsibility for health treatment </a:t>
            </a:r>
          </a:p>
          <a:p>
            <a:pPr lvl="1"/>
            <a:endParaRPr lang="en-NZ" dirty="0"/>
          </a:p>
          <a:p>
            <a:endParaRPr lang="en-NZ" dirty="0"/>
          </a:p>
        </p:txBody>
      </p:sp>
    </p:spTree>
    <p:extLst>
      <p:ext uri="{BB962C8B-B14F-4D97-AF65-F5344CB8AC3E}">
        <p14:creationId xmlns:p14="http://schemas.microsoft.com/office/powerpoint/2010/main" val="38418093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Perspectives of health</a:t>
            </a:r>
            <a:endParaRPr lang="en-NZ" dirty="0"/>
          </a:p>
        </p:txBody>
      </p:sp>
      <p:sp>
        <p:nvSpPr>
          <p:cNvPr id="3" name="Content Placeholder 2"/>
          <p:cNvSpPr>
            <a:spLocks noGrp="1"/>
          </p:cNvSpPr>
          <p:nvPr>
            <p:ph idx="1"/>
          </p:nvPr>
        </p:nvSpPr>
        <p:spPr>
          <a:xfrm>
            <a:off x="755576" y="1124744"/>
            <a:ext cx="7560840" cy="4536504"/>
          </a:xfrm>
        </p:spPr>
        <p:txBody>
          <a:bodyPr>
            <a:normAutofit/>
          </a:bodyPr>
          <a:lstStyle/>
          <a:p>
            <a:endParaRPr lang="en-NZ" dirty="0" smtClean="0"/>
          </a:p>
          <a:p>
            <a:r>
              <a:rPr lang="en-NZ" dirty="0" smtClean="0">
                <a:latin typeface="Constantia" pitchFamily="18" charset="0"/>
              </a:rPr>
              <a:t>Responsibility </a:t>
            </a:r>
            <a:r>
              <a:rPr lang="en-NZ" dirty="0">
                <a:latin typeface="Constantia" pitchFamily="18" charset="0"/>
              </a:rPr>
              <a:t>for health is a collective </a:t>
            </a:r>
            <a:r>
              <a:rPr lang="en-NZ" dirty="0" smtClean="0">
                <a:latin typeface="Constantia" pitchFamily="18" charset="0"/>
              </a:rPr>
              <a:t>responsibility</a:t>
            </a:r>
          </a:p>
          <a:p>
            <a:endParaRPr lang="en-NZ" dirty="0">
              <a:latin typeface="Constantia" pitchFamily="18" charset="0"/>
            </a:endParaRPr>
          </a:p>
          <a:p>
            <a:pPr lvl="1"/>
            <a:r>
              <a:rPr lang="en-NZ" i="1" dirty="0">
                <a:latin typeface="Constantia" pitchFamily="18" charset="0"/>
              </a:rPr>
              <a:t>… all the people … are your responsibility, you know?  To keep healthy, to keep safe ...  everybody who walks through our door is sacred, you know?  And they’re beloved, not just of God and their ancestors, but their families.  And so it’s our responsibility to treat them with that respect and then it’ll be like … </a:t>
            </a:r>
            <a:r>
              <a:rPr lang="en-NZ" i="1" dirty="0" err="1">
                <a:latin typeface="Constantia" pitchFamily="18" charset="0"/>
              </a:rPr>
              <a:t>aroha</a:t>
            </a:r>
            <a:r>
              <a:rPr lang="en-NZ" i="1" dirty="0">
                <a:latin typeface="Constantia" pitchFamily="18" charset="0"/>
              </a:rPr>
              <a:t> </a:t>
            </a:r>
            <a:r>
              <a:rPr lang="en-NZ" i="1" dirty="0" err="1">
                <a:latin typeface="Constantia" pitchFamily="18" charset="0"/>
              </a:rPr>
              <a:t>mai</a:t>
            </a:r>
            <a:r>
              <a:rPr lang="en-NZ" i="1" dirty="0">
                <a:latin typeface="Constantia" pitchFamily="18" charset="0"/>
              </a:rPr>
              <a:t>, </a:t>
            </a:r>
            <a:r>
              <a:rPr lang="en-NZ" i="1" dirty="0" err="1">
                <a:latin typeface="Constantia" pitchFamily="18" charset="0"/>
              </a:rPr>
              <a:t>aroha</a:t>
            </a:r>
            <a:r>
              <a:rPr lang="en-NZ" i="1" dirty="0">
                <a:latin typeface="Constantia" pitchFamily="18" charset="0"/>
              </a:rPr>
              <a:t> </a:t>
            </a:r>
            <a:r>
              <a:rPr lang="en-NZ" i="1" dirty="0" err="1" smtClean="0">
                <a:latin typeface="Constantia" pitchFamily="18" charset="0"/>
              </a:rPr>
              <a:t>atu</a:t>
            </a:r>
            <a:r>
              <a:rPr lang="en-NZ" i="1" dirty="0" smtClean="0">
                <a:latin typeface="Constantia" pitchFamily="18" charset="0"/>
              </a:rPr>
              <a:t> (giving and receiving love)  </a:t>
            </a:r>
            <a:r>
              <a:rPr lang="en-NZ" i="1" dirty="0">
                <a:latin typeface="Constantia" pitchFamily="18" charset="0"/>
              </a:rPr>
              <a:t>… that respect for each other, your own </a:t>
            </a:r>
            <a:r>
              <a:rPr lang="en-NZ" i="1" dirty="0" smtClean="0">
                <a:latin typeface="Constantia" pitchFamily="18" charset="0"/>
              </a:rPr>
              <a:t>families, </a:t>
            </a:r>
            <a:r>
              <a:rPr lang="en-NZ" i="1" dirty="0">
                <a:latin typeface="Constantia" pitchFamily="18" charset="0"/>
              </a:rPr>
              <a:t>as well as other people and their </a:t>
            </a:r>
            <a:r>
              <a:rPr lang="en-NZ" i="1" dirty="0" smtClean="0">
                <a:latin typeface="Constantia" pitchFamily="18" charset="0"/>
              </a:rPr>
              <a:t>families, </a:t>
            </a:r>
            <a:r>
              <a:rPr lang="en-NZ" i="1" dirty="0">
                <a:latin typeface="Constantia" pitchFamily="18" charset="0"/>
              </a:rPr>
              <a:t>is another pathway to health.</a:t>
            </a:r>
          </a:p>
          <a:p>
            <a:endParaRPr lang="en-NZ" dirty="0"/>
          </a:p>
          <a:p>
            <a:pPr lvl="1"/>
            <a:endParaRPr lang="en-NZ" dirty="0"/>
          </a:p>
          <a:p>
            <a:endParaRPr lang="en-NZ" dirty="0"/>
          </a:p>
        </p:txBody>
      </p:sp>
    </p:spTree>
    <p:extLst>
      <p:ext uri="{BB962C8B-B14F-4D97-AF65-F5344CB8AC3E}">
        <p14:creationId xmlns:p14="http://schemas.microsoft.com/office/powerpoint/2010/main" val="395771758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1079</TotalTime>
  <Words>1182</Words>
  <Application>Microsoft Office PowerPoint</Application>
  <PresentationFormat>On-screen Show (4:3)</PresentationFormat>
  <Paragraphs>131</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NewsPrint</vt:lpstr>
      <vt:lpstr>CULTURAL CONCEPTS OF HEALTH, ILLNESS AND HEALTH TREATMENT THROUGH INDIGENOUS PHOTO METHODOLOGY</vt:lpstr>
      <vt:lpstr>Māori Whānau (Family)</vt:lpstr>
      <vt:lpstr>Whānau (Family) Values</vt:lpstr>
      <vt:lpstr>Research Aim</vt:lpstr>
      <vt:lpstr>Research Methods</vt:lpstr>
      <vt:lpstr>Research Methodology</vt:lpstr>
      <vt:lpstr>Research Results Overview</vt:lpstr>
      <vt:lpstr>Research Results Overview</vt:lpstr>
      <vt:lpstr>Perspectives of health</vt:lpstr>
      <vt:lpstr>PowerPoint Presentation</vt:lpstr>
      <vt:lpstr>Perspectives on illness</vt:lpstr>
      <vt:lpstr>PowerPoint Presentation</vt:lpstr>
      <vt:lpstr>Perspectives on health treatment</vt:lpstr>
      <vt:lpstr>PowerPoint Presentation</vt:lpstr>
      <vt:lpstr>Perspectives on health treatment</vt:lpstr>
      <vt:lpstr>PowerPoint Presentation</vt:lpstr>
      <vt:lpstr>Implications</vt:lpstr>
      <vt:lpstr>Implications</vt:lpstr>
      <vt:lpstr>Implications</vt:lpstr>
      <vt:lpstr>Implications</vt:lpstr>
      <vt:lpstr>Implications</vt:lpstr>
      <vt:lpstr>Implications</vt:lpstr>
      <vt:lpstr>Conclusion</vt:lpstr>
      <vt:lpstr>Acknowledgements </vt:lpstr>
      <vt:lpstr>REFERENCES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FAMILY-BASED SYSTEMS OF ACHIEVING HEALTH AND COPING WITH ILLNESS:  A MĀORI CULTURAL PERSPECTIVE</dc:title>
  <dc:creator>Glenis</dc:creator>
  <cp:lastModifiedBy>Glenis</cp:lastModifiedBy>
  <cp:revision>63</cp:revision>
  <dcterms:created xsi:type="dcterms:W3CDTF">2013-07-02T21:31:59Z</dcterms:created>
  <dcterms:modified xsi:type="dcterms:W3CDTF">2013-07-13T18:16:26Z</dcterms:modified>
</cp:coreProperties>
</file>