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7" r:id="rId3"/>
    <p:sldId id="289" r:id="rId4"/>
    <p:sldId id="259" r:id="rId5"/>
    <p:sldId id="260" r:id="rId6"/>
    <p:sldId id="264" r:id="rId7"/>
    <p:sldId id="271" r:id="rId8"/>
    <p:sldId id="273" r:id="rId9"/>
    <p:sldId id="277" r:id="rId10"/>
    <p:sldId id="278" r:id="rId11"/>
    <p:sldId id="280" r:id="rId12"/>
    <p:sldId id="281" r:id="rId13"/>
    <p:sldId id="279" r:id="rId14"/>
    <p:sldId id="282" r:id="rId15"/>
    <p:sldId id="269" r:id="rId16"/>
    <p:sldId id="283" r:id="rId17"/>
    <p:sldId id="270" r:id="rId18"/>
    <p:sldId id="288" r:id="rId19"/>
    <p:sldId id="303" r:id="rId20"/>
    <p:sldId id="302" r:id="rId21"/>
    <p:sldId id="301" r:id="rId22"/>
    <p:sldId id="300" r:id="rId23"/>
    <p:sldId id="299" r:id="rId24"/>
    <p:sldId id="306" r:id="rId25"/>
    <p:sldId id="265" r:id="rId26"/>
    <p:sldId id="304" r:id="rId27"/>
    <p:sldId id="290"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0" d="100"/>
          <a:sy n="40" d="100"/>
        </p:scale>
        <p:origin x="-1555" y="-8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48FD4265-010F-4ADC-94E9-5203AA59791C}" type="datetimeFigureOut">
              <a:rPr lang="en-NZ" smtClean="0"/>
              <a:t>10/07/2013</a:t>
            </a:fld>
            <a:endParaRPr lang="en-NZ"/>
          </a:p>
        </p:txBody>
      </p:sp>
      <p:sp>
        <p:nvSpPr>
          <p:cNvPr id="19" name="Footer Placeholder 18"/>
          <p:cNvSpPr>
            <a:spLocks noGrp="1"/>
          </p:cNvSpPr>
          <p:nvPr>
            <p:ph type="ftr" sz="quarter" idx="11"/>
          </p:nvPr>
        </p:nvSpPr>
        <p:spPr/>
        <p:txBody>
          <a:bodyPr/>
          <a:lstStyle/>
          <a:p>
            <a:endParaRPr lang="en-NZ"/>
          </a:p>
        </p:txBody>
      </p:sp>
      <p:sp>
        <p:nvSpPr>
          <p:cNvPr id="27" name="Slide Number Placeholder 26"/>
          <p:cNvSpPr>
            <a:spLocks noGrp="1"/>
          </p:cNvSpPr>
          <p:nvPr>
            <p:ph type="sldNum" sz="quarter" idx="12"/>
          </p:nvPr>
        </p:nvSpPr>
        <p:spPr/>
        <p:txBody>
          <a:bodyPr/>
          <a:lstStyle/>
          <a:p>
            <a:fld id="{A8D94D11-1D61-40D6-B7F2-19EEC31ADB3F}" type="slidenum">
              <a:rPr lang="en-NZ" smtClean="0"/>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8FD4265-010F-4ADC-94E9-5203AA59791C}" type="datetimeFigureOut">
              <a:rPr lang="en-NZ" smtClean="0"/>
              <a:t>10/07/2013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8D94D11-1D61-40D6-B7F2-19EEC31ADB3F}"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8FD4265-010F-4ADC-94E9-5203AA59791C}" type="datetimeFigureOut">
              <a:rPr lang="en-NZ" smtClean="0"/>
              <a:t>10/07/2013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8D94D11-1D61-40D6-B7F2-19EEC31ADB3F}"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8FD4265-010F-4ADC-94E9-5203AA59791C}" type="datetimeFigureOut">
              <a:rPr lang="en-NZ" smtClean="0"/>
              <a:t>10/07/2013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8D94D11-1D61-40D6-B7F2-19EEC31ADB3F}" type="slidenum">
              <a:rPr lang="en-NZ" smtClean="0"/>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8FD4265-010F-4ADC-94E9-5203AA59791C}" type="datetimeFigureOut">
              <a:rPr lang="en-NZ" smtClean="0"/>
              <a:t>10/07/2013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8D94D11-1D61-40D6-B7F2-19EEC31ADB3F}" type="slidenum">
              <a:rPr lang="en-NZ" smtClean="0"/>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8FD4265-010F-4ADC-94E9-5203AA59791C}" type="datetimeFigureOut">
              <a:rPr lang="en-NZ" smtClean="0"/>
              <a:t>10/07/2013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A8D94D11-1D61-40D6-B7F2-19EEC31ADB3F}" type="slidenum">
              <a:rPr lang="en-NZ" smtClean="0"/>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8FD4265-010F-4ADC-94E9-5203AA59791C}" type="datetimeFigureOut">
              <a:rPr lang="en-NZ" smtClean="0"/>
              <a:t>10/07/2013</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A8D94D11-1D61-40D6-B7F2-19EEC31ADB3F}" type="slidenum">
              <a:rPr lang="en-NZ" smtClean="0"/>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8FD4265-010F-4ADC-94E9-5203AA59791C}" type="datetimeFigureOut">
              <a:rPr lang="en-NZ" smtClean="0"/>
              <a:t>10/07/2013</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A8D94D11-1D61-40D6-B7F2-19EEC31ADB3F}" type="slidenum">
              <a:rPr lang="en-NZ" smtClean="0"/>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FD4265-010F-4ADC-94E9-5203AA59791C}" type="datetimeFigureOut">
              <a:rPr lang="en-NZ" smtClean="0"/>
              <a:t>10/07/2013</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A8D94D11-1D61-40D6-B7F2-19EEC31ADB3F}"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8FD4265-010F-4ADC-94E9-5203AA59791C}" type="datetimeFigureOut">
              <a:rPr lang="en-NZ" smtClean="0"/>
              <a:t>10/07/2013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A8D94D11-1D61-40D6-B7F2-19EEC31ADB3F}" type="slidenum">
              <a:rPr lang="en-NZ" smtClean="0"/>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8FD4265-010F-4ADC-94E9-5203AA59791C}" type="datetimeFigureOut">
              <a:rPr lang="en-NZ" smtClean="0"/>
              <a:t>10/07/2013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a:xfrm>
            <a:off x="8077200" y="6356350"/>
            <a:ext cx="609600" cy="365125"/>
          </a:xfrm>
        </p:spPr>
        <p:txBody>
          <a:bodyPr/>
          <a:lstStyle/>
          <a:p>
            <a:fld id="{A8D94D11-1D61-40D6-B7F2-19EEC31ADB3F}" type="slidenum">
              <a:rPr lang="en-NZ" smtClean="0"/>
              <a:t>‹#›</a:t>
            </a:fld>
            <a:endParaRPr lang="en-NZ"/>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8FD4265-010F-4ADC-94E9-5203AA59791C}" type="datetimeFigureOut">
              <a:rPr lang="en-NZ" smtClean="0"/>
              <a:t>10/07/2013</a:t>
            </a:fld>
            <a:endParaRPr lang="en-NZ"/>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NZ"/>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8D94D11-1D61-40D6-B7F2-19EEC31ADB3F}" type="slidenum">
              <a:rPr lang="en-NZ" smtClean="0"/>
              <a:t>‹#›</a:t>
            </a:fld>
            <a:endParaRPr lang="en-NZ"/>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1772816"/>
            <a:ext cx="7851648" cy="1828800"/>
          </a:xfrm>
        </p:spPr>
        <p:txBody>
          <a:bodyPr>
            <a:noAutofit/>
          </a:bodyPr>
          <a:lstStyle/>
          <a:p>
            <a:r>
              <a:rPr lang="en-NZ" sz="4000" dirty="0">
                <a:effectLst/>
              </a:rPr>
              <a:t>FAMILY-BASED SYSTEMS OF ACHIEVING HEALTH AND COPING WITH ILLNESS:  A MĀORI CULTURAL PERSPECTIVE</a:t>
            </a:r>
          </a:p>
        </p:txBody>
      </p:sp>
      <p:sp>
        <p:nvSpPr>
          <p:cNvPr id="3" name="Subtitle 2"/>
          <p:cNvSpPr>
            <a:spLocks noGrp="1"/>
          </p:cNvSpPr>
          <p:nvPr>
            <p:ph type="subTitle" idx="1"/>
          </p:nvPr>
        </p:nvSpPr>
        <p:spPr>
          <a:xfrm>
            <a:off x="539552" y="4797152"/>
            <a:ext cx="7854696" cy="1752600"/>
          </a:xfrm>
        </p:spPr>
        <p:txBody>
          <a:bodyPr/>
          <a:lstStyle/>
          <a:p>
            <a:r>
              <a:rPr lang="en-NZ" sz="3200" b="1" dirty="0"/>
              <a:t>Dr Glenis </a:t>
            </a:r>
            <a:r>
              <a:rPr lang="en-NZ" sz="3200" b="1" dirty="0" smtClean="0"/>
              <a:t>Mark</a:t>
            </a:r>
          </a:p>
          <a:p>
            <a:r>
              <a:rPr lang="en-NZ" dirty="0" err="1" smtClean="0"/>
              <a:t>Whakauae</a:t>
            </a:r>
            <a:r>
              <a:rPr lang="en-NZ" dirty="0" smtClean="0"/>
              <a:t> </a:t>
            </a:r>
            <a:r>
              <a:rPr lang="en-NZ" dirty="0"/>
              <a:t>Research for </a:t>
            </a:r>
            <a:endParaRPr lang="en-NZ" dirty="0" smtClean="0"/>
          </a:p>
          <a:p>
            <a:r>
              <a:rPr lang="en-NZ" dirty="0" smtClean="0"/>
              <a:t>Māori </a:t>
            </a:r>
            <a:r>
              <a:rPr lang="en-NZ" dirty="0"/>
              <a:t>Health and Development</a:t>
            </a:r>
          </a:p>
          <a:p>
            <a:endParaRPr lang="en-NZ" dirty="0"/>
          </a:p>
        </p:txBody>
      </p:sp>
    </p:spTree>
    <p:extLst>
      <p:ext uri="{BB962C8B-B14F-4D97-AF65-F5344CB8AC3E}">
        <p14:creationId xmlns:p14="http://schemas.microsoft.com/office/powerpoint/2010/main" val="3627783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Perspectives of health</a:t>
            </a:r>
            <a:endParaRPr lang="en-NZ" dirty="0"/>
          </a:p>
        </p:txBody>
      </p:sp>
      <p:sp>
        <p:nvSpPr>
          <p:cNvPr id="3" name="Content Placeholder 2"/>
          <p:cNvSpPr>
            <a:spLocks noGrp="1"/>
          </p:cNvSpPr>
          <p:nvPr>
            <p:ph idx="1"/>
          </p:nvPr>
        </p:nvSpPr>
        <p:spPr/>
        <p:txBody>
          <a:bodyPr>
            <a:normAutofit/>
          </a:bodyPr>
          <a:lstStyle/>
          <a:p>
            <a:pPr marL="274320" lvl="1" indent="-274320">
              <a:buClr>
                <a:schemeClr val="accent3"/>
              </a:buClr>
              <a:buSzPct val="95000"/>
            </a:pPr>
            <a:r>
              <a:rPr lang="en-NZ" dirty="0"/>
              <a:t>Health </a:t>
            </a:r>
            <a:r>
              <a:rPr lang="en-NZ" dirty="0" smtClean="0"/>
              <a:t>behaviours </a:t>
            </a:r>
            <a:r>
              <a:rPr lang="en-NZ" dirty="0"/>
              <a:t>are heavily </a:t>
            </a:r>
            <a:r>
              <a:rPr lang="en-NZ" dirty="0" smtClean="0"/>
              <a:t>whānau-based</a:t>
            </a:r>
          </a:p>
          <a:p>
            <a:pPr marL="274320" lvl="1" indent="-274320">
              <a:buClr>
                <a:schemeClr val="accent3"/>
              </a:buClr>
              <a:buSzPct val="95000"/>
            </a:pPr>
            <a:endParaRPr lang="en-NZ" dirty="0"/>
          </a:p>
          <a:p>
            <a:pPr marL="548640" lvl="2" indent="-274320">
              <a:buClr>
                <a:schemeClr val="accent3"/>
              </a:buClr>
              <a:buSzPct val="95000"/>
            </a:pPr>
            <a:r>
              <a:rPr lang="en-NZ" sz="2400" i="1" dirty="0"/>
              <a:t>… getting the whole family involved including our </a:t>
            </a:r>
            <a:r>
              <a:rPr lang="en-NZ" sz="2400" i="1" dirty="0" err="1"/>
              <a:t>tamariki</a:t>
            </a:r>
            <a:r>
              <a:rPr lang="en-NZ" sz="2400" i="1" dirty="0"/>
              <a:t> (children) and our </a:t>
            </a:r>
            <a:r>
              <a:rPr lang="en-NZ" sz="2400" i="1" dirty="0" err="1"/>
              <a:t>mokopuna</a:t>
            </a:r>
            <a:r>
              <a:rPr lang="en-NZ" sz="2400" i="1" dirty="0"/>
              <a:t> (grandchildren) … in to doing exercise and not … getting trapped on </a:t>
            </a:r>
            <a:r>
              <a:rPr lang="en-NZ" sz="2400" i="1" dirty="0" err="1"/>
              <a:t>Playstations</a:t>
            </a:r>
            <a:r>
              <a:rPr lang="en-NZ" sz="2400" i="1" dirty="0"/>
              <a:t> and watching TV and … getting them interested in the environment … collecting shells off the beach … picking up ... </a:t>
            </a:r>
            <a:r>
              <a:rPr lang="en-NZ" sz="2400" i="1" dirty="0" err="1"/>
              <a:t>rimurimu</a:t>
            </a:r>
            <a:r>
              <a:rPr lang="en-NZ" sz="2400" i="1" dirty="0"/>
              <a:t> (seaweed) to make … fertiliser for the gardens … and a healthy life, eating </a:t>
            </a:r>
            <a:r>
              <a:rPr lang="en-NZ" sz="2400" i="1" dirty="0" err="1"/>
              <a:t>kaimoana</a:t>
            </a:r>
            <a:r>
              <a:rPr lang="en-NZ" sz="2400" i="1" dirty="0"/>
              <a:t> (seafood) off the beach …</a:t>
            </a:r>
          </a:p>
          <a:p>
            <a:pPr marL="274320" lvl="1" indent="-274320">
              <a:buClr>
                <a:schemeClr val="accent3"/>
              </a:buClr>
              <a:buSzPct val="95000"/>
            </a:pPr>
            <a:endParaRPr lang="en-NZ" dirty="0"/>
          </a:p>
          <a:p>
            <a:endParaRPr lang="en-NZ" b="1" dirty="0"/>
          </a:p>
          <a:p>
            <a:endParaRPr lang="en-NZ" dirty="0"/>
          </a:p>
          <a:p>
            <a:pPr lvl="1"/>
            <a:endParaRPr lang="en-NZ" dirty="0"/>
          </a:p>
          <a:p>
            <a:endParaRPr lang="en-NZ" dirty="0"/>
          </a:p>
        </p:txBody>
      </p:sp>
    </p:spTree>
    <p:extLst>
      <p:ext uri="{BB962C8B-B14F-4D97-AF65-F5344CB8AC3E}">
        <p14:creationId xmlns:p14="http://schemas.microsoft.com/office/powerpoint/2010/main" val="10953448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42337" y="1124744"/>
            <a:ext cx="2356625" cy="1767469"/>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1560" y="860714"/>
            <a:ext cx="3816424" cy="2544283"/>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31082" y="3861048"/>
            <a:ext cx="3323861" cy="2492896"/>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52353" y="3414142"/>
            <a:ext cx="2332774" cy="3110365"/>
          </a:xfrm>
          <a:prstGeom prst="rect">
            <a:avLst/>
          </a:prstGeom>
        </p:spPr>
      </p:pic>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481138" y="1578589"/>
            <a:ext cx="3419872" cy="2564904"/>
          </a:xfrm>
          <a:prstGeom prst="rect">
            <a:avLst/>
          </a:prstGeom>
        </p:spPr>
      </p:pic>
    </p:spTree>
    <p:extLst>
      <p:ext uri="{BB962C8B-B14F-4D97-AF65-F5344CB8AC3E}">
        <p14:creationId xmlns:p14="http://schemas.microsoft.com/office/powerpoint/2010/main" val="38646681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Perspectives of health</a:t>
            </a:r>
            <a:endParaRPr lang="en-NZ" dirty="0"/>
          </a:p>
        </p:txBody>
      </p:sp>
      <p:sp>
        <p:nvSpPr>
          <p:cNvPr id="3" name="Content Placeholder 2"/>
          <p:cNvSpPr>
            <a:spLocks noGrp="1"/>
          </p:cNvSpPr>
          <p:nvPr>
            <p:ph idx="1"/>
          </p:nvPr>
        </p:nvSpPr>
        <p:spPr/>
        <p:txBody>
          <a:bodyPr>
            <a:normAutofit/>
          </a:bodyPr>
          <a:lstStyle/>
          <a:p>
            <a:pPr marL="274320" lvl="1" indent="-274320">
              <a:buClr>
                <a:schemeClr val="accent3"/>
              </a:buClr>
              <a:buSzPct val="95000"/>
            </a:pPr>
            <a:r>
              <a:rPr lang="en-NZ" sz="2600" dirty="0" smtClean="0"/>
              <a:t>Positive </a:t>
            </a:r>
            <a:r>
              <a:rPr lang="en-NZ" sz="2600" dirty="0"/>
              <a:t>and negative motivation for being </a:t>
            </a:r>
            <a:r>
              <a:rPr lang="en-NZ" sz="2600" dirty="0" smtClean="0"/>
              <a:t>healthy</a:t>
            </a:r>
          </a:p>
          <a:p>
            <a:pPr lvl="1"/>
            <a:r>
              <a:rPr lang="en-NZ" sz="2600" i="1" dirty="0" smtClean="0"/>
              <a:t>… those </a:t>
            </a:r>
            <a:r>
              <a:rPr lang="en-NZ" sz="2600" i="1" dirty="0"/>
              <a:t>eighteen years I seen my uncles and aunties pass on because of being a diabetic and </a:t>
            </a:r>
            <a:r>
              <a:rPr lang="en-NZ" sz="2600" i="1" dirty="0" smtClean="0"/>
              <a:t>the … end </a:t>
            </a:r>
            <a:r>
              <a:rPr lang="en-NZ" sz="2600" i="1" dirty="0"/>
              <a:t>result was </a:t>
            </a:r>
            <a:r>
              <a:rPr lang="en-NZ" sz="2600" i="1" dirty="0" smtClean="0"/>
              <a:t>… </a:t>
            </a:r>
            <a:r>
              <a:rPr lang="en-NZ" sz="2600" i="1" dirty="0"/>
              <a:t>they weren’t looking after themselves … So I’m thinking with </a:t>
            </a:r>
            <a:r>
              <a:rPr lang="en-NZ" sz="2600" i="1" dirty="0" smtClean="0"/>
              <a:t>… my </a:t>
            </a:r>
            <a:r>
              <a:rPr lang="en-NZ" sz="2600" i="1" dirty="0"/>
              <a:t>dad, the grandfather, his brothers, they all died in between the years of fifty and sixty.  Now </a:t>
            </a:r>
            <a:r>
              <a:rPr lang="en-NZ" sz="2600" i="1" dirty="0" smtClean="0"/>
              <a:t>I </a:t>
            </a:r>
            <a:r>
              <a:rPr lang="en-NZ" sz="2600" i="1" dirty="0" err="1" smtClean="0"/>
              <a:t>wanna</a:t>
            </a:r>
            <a:r>
              <a:rPr lang="en-NZ" sz="2600" i="1" dirty="0" smtClean="0"/>
              <a:t> </a:t>
            </a:r>
            <a:r>
              <a:rPr lang="en-NZ" sz="2600" i="1" dirty="0"/>
              <a:t>beat that, okay?  … </a:t>
            </a:r>
            <a:r>
              <a:rPr lang="en-NZ" sz="2600" i="1" dirty="0" smtClean="0"/>
              <a:t>I </a:t>
            </a:r>
            <a:r>
              <a:rPr lang="en-NZ" sz="2600" i="1" dirty="0" err="1"/>
              <a:t>wanna</a:t>
            </a:r>
            <a:r>
              <a:rPr lang="en-NZ" sz="2600" i="1" dirty="0"/>
              <a:t> see my life as far as I can.  It’s like, </a:t>
            </a:r>
            <a:r>
              <a:rPr lang="en-NZ" sz="2600" i="1" dirty="0" smtClean="0"/>
              <a:t>how many </a:t>
            </a:r>
            <a:r>
              <a:rPr lang="en-NZ" sz="2600" i="1" dirty="0"/>
              <a:t>grandkids we got?  I said I </a:t>
            </a:r>
            <a:r>
              <a:rPr lang="en-NZ" sz="2600" i="1" dirty="0" err="1"/>
              <a:t>wanna</a:t>
            </a:r>
            <a:r>
              <a:rPr lang="en-NZ" sz="2600" i="1" dirty="0"/>
              <a:t> see the last one get to twenty one at least.</a:t>
            </a:r>
          </a:p>
          <a:p>
            <a:pPr marL="548640" lvl="2" indent="-274320">
              <a:buClr>
                <a:schemeClr val="accent3"/>
              </a:buClr>
              <a:buSzPct val="95000"/>
            </a:pPr>
            <a:endParaRPr lang="en-NZ" dirty="0"/>
          </a:p>
          <a:p>
            <a:pPr marL="548640" lvl="2" indent="-274320">
              <a:buClr>
                <a:schemeClr val="accent3"/>
              </a:buClr>
              <a:buSzPct val="95000"/>
            </a:pPr>
            <a:endParaRPr lang="en-NZ" dirty="0"/>
          </a:p>
          <a:p>
            <a:pPr marL="274320" lvl="2" indent="0">
              <a:buClr>
                <a:schemeClr val="accent3"/>
              </a:buClr>
              <a:buSzPct val="95000"/>
              <a:buNone/>
            </a:pPr>
            <a:endParaRPr lang="en-NZ" dirty="0"/>
          </a:p>
          <a:p>
            <a:endParaRPr lang="en-NZ" b="1" dirty="0"/>
          </a:p>
          <a:p>
            <a:endParaRPr lang="en-NZ" dirty="0"/>
          </a:p>
          <a:p>
            <a:pPr lvl="1"/>
            <a:endParaRPr lang="en-NZ" dirty="0"/>
          </a:p>
          <a:p>
            <a:endParaRPr lang="en-NZ" dirty="0"/>
          </a:p>
        </p:txBody>
      </p:sp>
    </p:spTree>
    <p:extLst>
      <p:ext uri="{BB962C8B-B14F-4D97-AF65-F5344CB8AC3E}">
        <p14:creationId xmlns:p14="http://schemas.microsoft.com/office/powerpoint/2010/main" val="32587880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72883" y="1484784"/>
            <a:ext cx="6079437" cy="4559578"/>
          </a:xfrm>
          <a:prstGeom prst="rect">
            <a:avLst/>
          </a:prstGeom>
        </p:spPr>
      </p:pic>
    </p:spTree>
    <p:extLst>
      <p:ext uri="{BB962C8B-B14F-4D97-AF65-F5344CB8AC3E}">
        <p14:creationId xmlns:p14="http://schemas.microsoft.com/office/powerpoint/2010/main" val="3412031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Perspectives on illness</a:t>
            </a:r>
            <a:endParaRPr lang="en-NZ" dirty="0"/>
          </a:p>
        </p:txBody>
      </p:sp>
      <p:sp>
        <p:nvSpPr>
          <p:cNvPr id="3" name="Content Placeholder 2"/>
          <p:cNvSpPr>
            <a:spLocks noGrp="1"/>
          </p:cNvSpPr>
          <p:nvPr>
            <p:ph idx="1"/>
          </p:nvPr>
        </p:nvSpPr>
        <p:spPr/>
        <p:txBody>
          <a:bodyPr>
            <a:normAutofit/>
          </a:bodyPr>
          <a:lstStyle/>
          <a:p>
            <a:pPr lvl="1"/>
            <a:endParaRPr lang="en-NZ" dirty="0"/>
          </a:p>
          <a:p>
            <a:pPr marL="274320" lvl="1" indent="-274320">
              <a:buClr>
                <a:schemeClr val="accent3"/>
              </a:buClr>
              <a:buSzPct val="95000"/>
            </a:pPr>
            <a:r>
              <a:rPr lang="en-NZ" dirty="0"/>
              <a:t>Wh</a:t>
            </a:r>
            <a:r>
              <a:rPr lang="en-NZ" dirty="0">
                <a:cs typeface="Calibri"/>
              </a:rPr>
              <a:t>ā</a:t>
            </a:r>
            <a:r>
              <a:rPr lang="en-NZ" dirty="0"/>
              <a:t>nau influences on illness</a:t>
            </a:r>
          </a:p>
          <a:p>
            <a:pPr lvl="1"/>
            <a:r>
              <a:rPr lang="en-NZ" i="1" dirty="0"/>
              <a:t>… health is a massive thing for us </a:t>
            </a:r>
            <a:r>
              <a:rPr lang="en-NZ" i="1" dirty="0" err="1"/>
              <a:t>cos</a:t>
            </a:r>
            <a:r>
              <a:rPr lang="en-NZ" i="1" dirty="0"/>
              <a:t> there’s a lot of … problems anyway within my family that we deal with quite a bit so health is always on our mind, you know … when stuff is going on for us, whether it’s a </a:t>
            </a:r>
            <a:r>
              <a:rPr lang="en-NZ" i="1" dirty="0" err="1"/>
              <a:t>tangi</a:t>
            </a:r>
            <a:r>
              <a:rPr lang="en-NZ" i="1" dirty="0"/>
              <a:t> (funeral) … we’re in a bad head space individually or with each other … and then of course the kids feel it and so they pick it up too </a:t>
            </a:r>
            <a:r>
              <a:rPr lang="en-NZ" i="1" dirty="0" smtClean="0"/>
              <a:t>…</a:t>
            </a:r>
            <a:endParaRPr lang="en-NZ" i="1" dirty="0"/>
          </a:p>
          <a:p>
            <a:pPr lvl="1"/>
            <a:endParaRPr lang="en-NZ" dirty="0"/>
          </a:p>
        </p:txBody>
      </p:sp>
    </p:spTree>
    <p:extLst>
      <p:ext uri="{BB962C8B-B14F-4D97-AF65-F5344CB8AC3E}">
        <p14:creationId xmlns:p14="http://schemas.microsoft.com/office/powerpoint/2010/main" val="6688645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3608" y="1052736"/>
            <a:ext cx="6890739" cy="5318744"/>
          </a:xfrm>
          <a:prstGeom prst="rect">
            <a:avLst/>
          </a:prstGeom>
        </p:spPr>
      </p:pic>
    </p:spTree>
    <p:extLst>
      <p:ext uri="{BB962C8B-B14F-4D97-AF65-F5344CB8AC3E}">
        <p14:creationId xmlns:p14="http://schemas.microsoft.com/office/powerpoint/2010/main" val="5974081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Perspectives on illness</a:t>
            </a:r>
            <a:endParaRPr lang="en-NZ" dirty="0"/>
          </a:p>
        </p:txBody>
      </p:sp>
      <p:sp>
        <p:nvSpPr>
          <p:cNvPr id="3" name="Content Placeholder 2"/>
          <p:cNvSpPr>
            <a:spLocks noGrp="1"/>
          </p:cNvSpPr>
          <p:nvPr>
            <p:ph idx="1"/>
          </p:nvPr>
        </p:nvSpPr>
        <p:spPr/>
        <p:txBody>
          <a:bodyPr>
            <a:normAutofit/>
          </a:bodyPr>
          <a:lstStyle/>
          <a:p>
            <a:pPr marL="393192" lvl="1" indent="0">
              <a:buNone/>
            </a:pPr>
            <a:endParaRPr lang="en-NZ" dirty="0"/>
          </a:p>
          <a:p>
            <a:pPr marL="274320" lvl="1" indent="-274320">
              <a:buClr>
                <a:schemeClr val="accent3"/>
              </a:buClr>
              <a:buSzPct val="95000"/>
            </a:pPr>
            <a:r>
              <a:rPr lang="en-NZ" dirty="0"/>
              <a:t>Coping with illness as a </a:t>
            </a:r>
            <a:r>
              <a:rPr lang="en-NZ" dirty="0" smtClean="0"/>
              <a:t>wh</a:t>
            </a:r>
            <a:r>
              <a:rPr lang="en-NZ" dirty="0" smtClean="0">
                <a:cs typeface="Calibri"/>
              </a:rPr>
              <a:t>ā</a:t>
            </a:r>
            <a:r>
              <a:rPr lang="en-NZ" dirty="0" smtClean="0"/>
              <a:t>nau</a:t>
            </a:r>
          </a:p>
          <a:p>
            <a:pPr marL="548640" lvl="2" indent="-274320">
              <a:buClr>
                <a:schemeClr val="accent3"/>
              </a:buClr>
              <a:buSzPct val="95000"/>
            </a:pPr>
            <a:r>
              <a:rPr lang="en-NZ" sz="2400" i="1" dirty="0" smtClean="0"/>
              <a:t>… </a:t>
            </a:r>
            <a:r>
              <a:rPr lang="en-NZ" sz="2400" i="1" dirty="0"/>
              <a:t>even my sisters from </a:t>
            </a:r>
            <a:r>
              <a:rPr lang="en-NZ" sz="2400" i="1" dirty="0" err="1"/>
              <a:t>Whanganui</a:t>
            </a:r>
            <a:r>
              <a:rPr lang="en-NZ" sz="2400" i="1" dirty="0"/>
              <a:t>, two of them came up as soon as they heard … they all came up with their families, you know, to look after the house and make sure … our daughter was alright and, you know, just to see how things were going.  Took them a week but they had to arrange things first and … they came up … they just wanted to be here to support.</a:t>
            </a:r>
          </a:p>
          <a:p>
            <a:endParaRPr lang="en-NZ" dirty="0"/>
          </a:p>
        </p:txBody>
      </p:sp>
    </p:spTree>
    <p:extLst>
      <p:ext uri="{BB962C8B-B14F-4D97-AF65-F5344CB8AC3E}">
        <p14:creationId xmlns:p14="http://schemas.microsoft.com/office/powerpoint/2010/main" val="33223793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568" y="1438300"/>
            <a:ext cx="4019220" cy="3014415"/>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03912" y="2708920"/>
            <a:ext cx="2808312" cy="3744416"/>
          </a:xfrm>
          <a:prstGeom prst="rect">
            <a:avLst/>
          </a:prstGeom>
        </p:spPr>
      </p:pic>
    </p:spTree>
    <p:extLst>
      <p:ext uri="{BB962C8B-B14F-4D97-AF65-F5344CB8AC3E}">
        <p14:creationId xmlns:p14="http://schemas.microsoft.com/office/powerpoint/2010/main" val="15341677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smtClean="0"/>
              <a:t>Implications</a:t>
            </a:r>
            <a:endParaRPr lang="en-NZ" dirty="0"/>
          </a:p>
        </p:txBody>
      </p:sp>
      <p:sp>
        <p:nvSpPr>
          <p:cNvPr id="3" name="Content Placeholder 2"/>
          <p:cNvSpPr>
            <a:spLocks noGrp="1"/>
          </p:cNvSpPr>
          <p:nvPr>
            <p:ph idx="1"/>
          </p:nvPr>
        </p:nvSpPr>
        <p:spPr/>
        <p:txBody>
          <a:bodyPr>
            <a:normAutofit/>
          </a:bodyPr>
          <a:lstStyle/>
          <a:p>
            <a:pPr marL="0" indent="0" algn="ctr">
              <a:buNone/>
            </a:pPr>
            <a:r>
              <a:rPr lang="en-NZ" dirty="0" smtClean="0"/>
              <a:t>THE IMPACT AND INFLUENCE OF WH</a:t>
            </a:r>
            <a:r>
              <a:rPr lang="en-NZ" dirty="0">
                <a:latin typeface="Constantia"/>
              </a:rPr>
              <a:t>Ā</a:t>
            </a:r>
            <a:r>
              <a:rPr lang="en-NZ" dirty="0" smtClean="0"/>
              <a:t>NAU ON M</a:t>
            </a:r>
            <a:r>
              <a:rPr lang="en-NZ" dirty="0"/>
              <a:t>Ā</a:t>
            </a:r>
            <a:r>
              <a:rPr lang="en-NZ" dirty="0" smtClean="0"/>
              <a:t>ORI </a:t>
            </a:r>
            <a:r>
              <a:rPr lang="en-NZ" dirty="0" smtClean="0"/>
              <a:t>HEALTH AND ILLNESS FOR </a:t>
            </a:r>
            <a:r>
              <a:rPr lang="en-NZ" dirty="0" smtClean="0"/>
              <a:t>MANAGING HEALTH AND ILLNESS COLLECTIVITY WITHIN EXTENDED FAMILIES</a:t>
            </a:r>
          </a:p>
          <a:p>
            <a:r>
              <a:rPr lang="en-NZ" dirty="0" smtClean="0"/>
              <a:t>Connectedness</a:t>
            </a:r>
          </a:p>
          <a:p>
            <a:r>
              <a:rPr lang="en-NZ" dirty="0" smtClean="0"/>
              <a:t>Cultural identity</a:t>
            </a:r>
          </a:p>
          <a:p>
            <a:r>
              <a:rPr lang="en-NZ" dirty="0" smtClean="0"/>
              <a:t>Interactions </a:t>
            </a:r>
            <a:r>
              <a:rPr lang="en-NZ" dirty="0"/>
              <a:t>with iwi, </a:t>
            </a:r>
            <a:r>
              <a:rPr lang="en-NZ" dirty="0" err="1" smtClean="0"/>
              <a:t>hap</a:t>
            </a:r>
            <a:r>
              <a:rPr lang="en-NZ" dirty="0" err="1" smtClean="0">
                <a:latin typeface="Constantia"/>
              </a:rPr>
              <a:t>ū</a:t>
            </a:r>
            <a:r>
              <a:rPr lang="en-NZ" dirty="0" smtClean="0"/>
              <a:t> </a:t>
            </a:r>
            <a:r>
              <a:rPr lang="en-NZ" dirty="0"/>
              <a:t>and </a:t>
            </a:r>
            <a:r>
              <a:rPr lang="en-NZ" dirty="0" smtClean="0"/>
              <a:t>marae</a:t>
            </a:r>
            <a:endParaRPr lang="en-NZ" dirty="0"/>
          </a:p>
          <a:p>
            <a:r>
              <a:rPr lang="en-NZ" dirty="0"/>
              <a:t>Source of identity, enablement and </a:t>
            </a:r>
            <a:r>
              <a:rPr lang="en-NZ" dirty="0" smtClean="0"/>
              <a:t>resources</a:t>
            </a:r>
            <a:endParaRPr lang="en-NZ" dirty="0"/>
          </a:p>
          <a:p>
            <a:r>
              <a:rPr lang="en-NZ" dirty="0"/>
              <a:t>Reciprocal </a:t>
            </a:r>
            <a:r>
              <a:rPr lang="en-NZ" dirty="0" smtClean="0"/>
              <a:t>relationships</a:t>
            </a:r>
            <a:endParaRPr lang="en-NZ" dirty="0"/>
          </a:p>
        </p:txBody>
      </p:sp>
    </p:spTree>
    <p:extLst>
      <p:ext uri="{BB962C8B-B14F-4D97-AF65-F5344CB8AC3E}">
        <p14:creationId xmlns:p14="http://schemas.microsoft.com/office/powerpoint/2010/main" val="16618743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Implications</a:t>
            </a:r>
            <a:endParaRPr lang="en-NZ" dirty="0"/>
          </a:p>
        </p:txBody>
      </p:sp>
      <p:sp>
        <p:nvSpPr>
          <p:cNvPr id="3" name="Content Placeholder 2"/>
          <p:cNvSpPr>
            <a:spLocks noGrp="1"/>
          </p:cNvSpPr>
          <p:nvPr>
            <p:ph idx="1"/>
          </p:nvPr>
        </p:nvSpPr>
        <p:spPr/>
        <p:txBody>
          <a:bodyPr>
            <a:normAutofit/>
          </a:bodyPr>
          <a:lstStyle/>
          <a:p>
            <a:r>
              <a:rPr lang="en-NZ" dirty="0"/>
              <a:t>Connectedness – the relationship Maori have with other whānau members or with other whānau groups </a:t>
            </a:r>
            <a:endParaRPr lang="en-NZ" dirty="0" smtClean="0"/>
          </a:p>
          <a:p>
            <a:pPr lvl="1"/>
            <a:endParaRPr lang="en-NZ" dirty="0" smtClean="0"/>
          </a:p>
          <a:p>
            <a:pPr lvl="1"/>
            <a:r>
              <a:rPr lang="en-NZ" dirty="0" smtClean="0"/>
              <a:t>Health </a:t>
            </a:r>
            <a:r>
              <a:rPr lang="en-NZ" dirty="0"/>
              <a:t>and illness whānau connectedness</a:t>
            </a:r>
            <a:r>
              <a:rPr lang="en-NZ" dirty="0" smtClean="0"/>
              <a:t> </a:t>
            </a:r>
          </a:p>
          <a:p>
            <a:pPr lvl="2"/>
            <a:r>
              <a:rPr lang="en-NZ" dirty="0"/>
              <a:t>Creating whānau health behaviour activities</a:t>
            </a:r>
          </a:p>
          <a:p>
            <a:pPr lvl="2"/>
            <a:r>
              <a:rPr lang="en-NZ" dirty="0"/>
              <a:t>Whānau health screening days</a:t>
            </a:r>
          </a:p>
          <a:p>
            <a:pPr lvl="1"/>
            <a:r>
              <a:rPr lang="en-NZ" dirty="0" smtClean="0"/>
              <a:t>Wh</a:t>
            </a:r>
            <a:r>
              <a:rPr lang="en-NZ" dirty="0" smtClean="0">
                <a:latin typeface="Constantia"/>
              </a:rPr>
              <a:t>ānau communication</a:t>
            </a:r>
          </a:p>
          <a:p>
            <a:pPr lvl="2"/>
            <a:r>
              <a:rPr lang="en-NZ" dirty="0"/>
              <a:t>Extended whānau networks to promote healthy messages</a:t>
            </a:r>
          </a:p>
          <a:p>
            <a:pPr marL="667512" lvl="2" indent="0">
              <a:buNone/>
            </a:pPr>
            <a:r>
              <a:rPr lang="en-NZ" dirty="0" smtClean="0">
                <a:latin typeface="Constantia"/>
              </a:rPr>
              <a:t/>
            </a:r>
            <a:br>
              <a:rPr lang="en-NZ" dirty="0" smtClean="0">
                <a:latin typeface="Constantia"/>
              </a:rPr>
            </a:br>
            <a:endParaRPr lang="en-NZ" dirty="0"/>
          </a:p>
        </p:txBody>
      </p:sp>
    </p:spTree>
    <p:extLst>
      <p:ext uri="{BB962C8B-B14F-4D97-AF65-F5344CB8AC3E}">
        <p14:creationId xmlns:p14="http://schemas.microsoft.com/office/powerpoint/2010/main" val="35132903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M</a:t>
            </a:r>
            <a:r>
              <a:rPr lang="en-NZ" dirty="0" smtClean="0">
                <a:latin typeface="Constantia"/>
              </a:rPr>
              <a:t>āori Whānau (Family)</a:t>
            </a:r>
            <a:endParaRPr lang="en-NZ" dirty="0"/>
          </a:p>
        </p:txBody>
      </p:sp>
      <p:sp>
        <p:nvSpPr>
          <p:cNvPr id="3" name="Content Placeholder 2"/>
          <p:cNvSpPr>
            <a:spLocks noGrp="1"/>
          </p:cNvSpPr>
          <p:nvPr>
            <p:ph idx="1"/>
          </p:nvPr>
        </p:nvSpPr>
        <p:spPr/>
        <p:txBody>
          <a:bodyPr>
            <a:normAutofit lnSpcReduction="10000"/>
          </a:bodyPr>
          <a:lstStyle/>
          <a:p>
            <a:r>
              <a:rPr lang="en-NZ" dirty="0"/>
              <a:t>Basic social institution of Maori society that focuses on the collective rather than the individual</a:t>
            </a:r>
          </a:p>
          <a:p>
            <a:endParaRPr lang="en-NZ" dirty="0"/>
          </a:p>
          <a:p>
            <a:r>
              <a:rPr lang="en-NZ" dirty="0" smtClean="0"/>
              <a:t>Wh</a:t>
            </a:r>
            <a:r>
              <a:rPr lang="en-NZ" dirty="0" smtClean="0">
                <a:latin typeface="Constantia"/>
              </a:rPr>
              <a:t>ā</a:t>
            </a:r>
            <a:r>
              <a:rPr lang="en-NZ" dirty="0" smtClean="0"/>
              <a:t>nau </a:t>
            </a:r>
            <a:r>
              <a:rPr lang="en-NZ" dirty="0"/>
              <a:t>refers to a range of groups, some based on descent, others </a:t>
            </a:r>
            <a:r>
              <a:rPr lang="en-NZ" dirty="0" smtClean="0"/>
              <a:t>based on a </a:t>
            </a:r>
            <a:r>
              <a:rPr lang="en-NZ" dirty="0"/>
              <a:t>shared interest or work towards a common purpose</a:t>
            </a:r>
          </a:p>
          <a:p>
            <a:pPr marL="0" indent="0">
              <a:buNone/>
            </a:pPr>
            <a:r>
              <a:rPr lang="en-NZ" dirty="0"/>
              <a:t> </a:t>
            </a:r>
          </a:p>
          <a:p>
            <a:pPr marL="0" indent="0" algn="ctr">
              <a:buNone/>
            </a:pPr>
            <a:r>
              <a:rPr lang="en-NZ" i="1" dirty="0"/>
              <a:t>“a diffuse unit based on a common whakapapa, descent from a shared ancestor or ancestors, and within which certain responsibilities and obligations are maintained</a:t>
            </a:r>
            <a:r>
              <a:rPr lang="en-NZ" i="1" dirty="0" smtClean="0"/>
              <a:t>” (</a:t>
            </a:r>
            <a:r>
              <a:rPr lang="en-NZ" dirty="0" smtClean="0"/>
              <a:t>Cunningham</a:t>
            </a:r>
            <a:r>
              <a:rPr lang="en-NZ" dirty="0"/>
              <a:t>, </a:t>
            </a:r>
            <a:r>
              <a:rPr lang="en-NZ" dirty="0" smtClean="0"/>
              <a:t>Stevenson</a:t>
            </a:r>
            <a:r>
              <a:rPr lang="en-NZ" dirty="0"/>
              <a:t>, </a:t>
            </a:r>
            <a:r>
              <a:rPr lang="en-NZ" dirty="0" err="1" smtClean="0"/>
              <a:t>Tassell</a:t>
            </a:r>
            <a:r>
              <a:rPr lang="en-NZ" dirty="0"/>
              <a:t>, </a:t>
            </a:r>
            <a:r>
              <a:rPr lang="en-NZ" dirty="0" smtClean="0"/>
              <a:t>2005, p. 8). </a:t>
            </a:r>
            <a:endParaRPr lang="en-NZ" i="1" dirty="0"/>
          </a:p>
          <a:p>
            <a:endParaRPr lang="en-NZ" dirty="0"/>
          </a:p>
        </p:txBody>
      </p:sp>
    </p:spTree>
    <p:extLst>
      <p:ext uri="{BB962C8B-B14F-4D97-AF65-F5344CB8AC3E}">
        <p14:creationId xmlns:p14="http://schemas.microsoft.com/office/powerpoint/2010/main" val="2504077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Implications</a:t>
            </a:r>
            <a:endParaRPr lang="en-NZ" dirty="0"/>
          </a:p>
        </p:txBody>
      </p:sp>
      <p:sp>
        <p:nvSpPr>
          <p:cNvPr id="3" name="Content Placeholder 2"/>
          <p:cNvSpPr>
            <a:spLocks noGrp="1"/>
          </p:cNvSpPr>
          <p:nvPr>
            <p:ph idx="1"/>
          </p:nvPr>
        </p:nvSpPr>
        <p:spPr/>
        <p:txBody>
          <a:bodyPr>
            <a:normAutofit/>
          </a:bodyPr>
          <a:lstStyle/>
          <a:p>
            <a:r>
              <a:rPr lang="en-NZ" dirty="0" smtClean="0"/>
              <a:t>Cultural identity - it is through whānau that certain beliefs, values and norms are fostered enabling whānau members to be socialised into wider society</a:t>
            </a:r>
          </a:p>
          <a:p>
            <a:endParaRPr lang="en-NZ" dirty="0" smtClean="0"/>
          </a:p>
          <a:p>
            <a:pPr lvl="1"/>
            <a:r>
              <a:rPr lang="en-NZ" dirty="0" smtClean="0"/>
              <a:t>Wh</a:t>
            </a:r>
            <a:r>
              <a:rPr lang="en-NZ" dirty="0" smtClean="0">
                <a:latin typeface="Constantia"/>
              </a:rPr>
              <a:t>ānau health beliefs, values and norms</a:t>
            </a:r>
          </a:p>
          <a:p>
            <a:pPr lvl="2"/>
            <a:r>
              <a:rPr lang="en-NZ" dirty="0" smtClean="0">
                <a:latin typeface="Constantia"/>
              </a:rPr>
              <a:t>Teaching the children about healthy eating, exercise</a:t>
            </a:r>
          </a:p>
          <a:p>
            <a:pPr lvl="2"/>
            <a:r>
              <a:rPr lang="en-NZ" dirty="0" smtClean="0">
                <a:latin typeface="Constantia"/>
              </a:rPr>
              <a:t>Modifying traditional dishes into healthier options</a:t>
            </a:r>
          </a:p>
          <a:p>
            <a:pPr lvl="2"/>
            <a:r>
              <a:rPr lang="en-NZ" dirty="0" smtClean="0">
                <a:latin typeface="Constantia"/>
              </a:rPr>
              <a:t>Making being healthy the Māori societal norm</a:t>
            </a:r>
          </a:p>
        </p:txBody>
      </p:sp>
    </p:spTree>
    <p:extLst>
      <p:ext uri="{BB962C8B-B14F-4D97-AF65-F5344CB8AC3E}">
        <p14:creationId xmlns:p14="http://schemas.microsoft.com/office/powerpoint/2010/main" val="35132903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Implications</a:t>
            </a:r>
            <a:endParaRPr lang="en-NZ" dirty="0"/>
          </a:p>
        </p:txBody>
      </p:sp>
      <p:sp>
        <p:nvSpPr>
          <p:cNvPr id="3" name="Content Placeholder 2"/>
          <p:cNvSpPr>
            <a:spLocks noGrp="1"/>
          </p:cNvSpPr>
          <p:nvPr>
            <p:ph idx="1"/>
          </p:nvPr>
        </p:nvSpPr>
        <p:spPr/>
        <p:txBody>
          <a:bodyPr>
            <a:normAutofit/>
          </a:bodyPr>
          <a:lstStyle/>
          <a:p>
            <a:r>
              <a:rPr lang="en-NZ" dirty="0"/>
              <a:t>Interactions with iwi, </a:t>
            </a:r>
            <a:r>
              <a:rPr lang="en-NZ" dirty="0" err="1" smtClean="0"/>
              <a:t>hap</a:t>
            </a:r>
            <a:r>
              <a:rPr lang="en-NZ" dirty="0" err="1" smtClean="0">
                <a:latin typeface="Constantia"/>
              </a:rPr>
              <a:t>ū</a:t>
            </a:r>
            <a:r>
              <a:rPr lang="en-NZ" dirty="0" smtClean="0"/>
              <a:t> </a:t>
            </a:r>
            <a:r>
              <a:rPr lang="en-NZ" dirty="0"/>
              <a:t>and marae – maintaining contact with the greater tribe, sub-tribe and local meeting </a:t>
            </a:r>
            <a:r>
              <a:rPr lang="en-NZ" dirty="0" smtClean="0"/>
              <a:t>place</a:t>
            </a:r>
          </a:p>
          <a:p>
            <a:endParaRPr lang="en-NZ" dirty="0" smtClean="0"/>
          </a:p>
          <a:p>
            <a:pPr lvl="1"/>
            <a:r>
              <a:rPr lang="en-NZ" dirty="0" smtClean="0"/>
              <a:t>Utilising the wider M</a:t>
            </a:r>
            <a:r>
              <a:rPr lang="en-NZ" dirty="0" smtClean="0">
                <a:latin typeface="Constantia"/>
              </a:rPr>
              <a:t>āori community to promote the health message </a:t>
            </a:r>
          </a:p>
          <a:p>
            <a:pPr lvl="1"/>
            <a:r>
              <a:rPr lang="en-NZ" dirty="0" smtClean="0">
                <a:latin typeface="Constantia"/>
              </a:rPr>
              <a:t>Making health and wellbeing of Māori a tribal concern</a:t>
            </a:r>
          </a:p>
          <a:p>
            <a:pPr lvl="1"/>
            <a:r>
              <a:rPr lang="en-NZ" dirty="0" smtClean="0">
                <a:latin typeface="Constantia"/>
              </a:rPr>
              <a:t>Creating health interactions </a:t>
            </a:r>
            <a:r>
              <a:rPr lang="en-NZ" dirty="0" err="1" smtClean="0">
                <a:latin typeface="Constantia"/>
              </a:rPr>
              <a:t>eg</a:t>
            </a:r>
            <a:r>
              <a:rPr lang="en-NZ" dirty="0" smtClean="0">
                <a:latin typeface="Constantia"/>
              </a:rPr>
              <a:t> community sports days</a:t>
            </a:r>
            <a:endParaRPr lang="en-NZ" dirty="0" smtClean="0"/>
          </a:p>
          <a:p>
            <a:pPr lvl="1"/>
            <a:endParaRPr lang="en-NZ" dirty="0"/>
          </a:p>
          <a:p>
            <a:endParaRPr lang="en-NZ" dirty="0"/>
          </a:p>
        </p:txBody>
      </p:sp>
    </p:spTree>
    <p:extLst>
      <p:ext uri="{BB962C8B-B14F-4D97-AF65-F5344CB8AC3E}">
        <p14:creationId xmlns:p14="http://schemas.microsoft.com/office/powerpoint/2010/main" val="35132903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Implications</a:t>
            </a:r>
            <a:endParaRPr lang="en-NZ" dirty="0"/>
          </a:p>
        </p:txBody>
      </p:sp>
      <p:sp>
        <p:nvSpPr>
          <p:cNvPr id="3" name="Content Placeholder 2"/>
          <p:cNvSpPr>
            <a:spLocks noGrp="1"/>
          </p:cNvSpPr>
          <p:nvPr>
            <p:ph idx="1"/>
          </p:nvPr>
        </p:nvSpPr>
        <p:spPr/>
        <p:txBody>
          <a:bodyPr>
            <a:normAutofit/>
          </a:bodyPr>
          <a:lstStyle/>
          <a:p>
            <a:r>
              <a:rPr lang="en-NZ" dirty="0" smtClean="0"/>
              <a:t>Source of identity, enablement and resources –providing support networks</a:t>
            </a:r>
          </a:p>
          <a:p>
            <a:endParaRPr lang="en-NZ" dirty="0" smtClean="0"/>
          </a:p>
          <a:p>
            <a:pPr lvl="1"/>
            <a:r>
              <a:rPr lang="en-NZ" dirty="0" smtClean="0"/>
              <a:t>Acknowledging the importance of support networks in crisis health situations for patients to provide more than just physical support</a:t>
            </a:r>
          </a:p>
          <a:p>
            <a:pPr lvl="1"/>
            <a:r>
              <a:rPr lang="en-NZ" dirty="0" smtClean="0"/>
              <a:t>Enabling the patient to achieve more with the help of others in the wh</a:t>
            </a:r>
            <a:r>
              <a:rPr lang="en-NZ" dirty="0" smtClean="0">
                <a:latin typeface="Constantia"/>
              </a:rPr>
              <a:t>ānau</a:t>
            </a:r>
            <a:endParaRPr lang="en-NZ" dirty="0" smtClean="0"/>
          </a:p>
          <a:p>
            <a:pPr lvl="1"/>
            <a:r>
              <a:rPr lang="en-NZ" dirty="0" smtClean="0"/>
              <a:t>Wh</a:t>
            </a:r>
            <a:r>
              <a:rPr lang="en-NZ" dirty="0" smtClean="0">
                <a:latin typeface="Constantia"/>
              </a:rPr>
              <a:t>ānau presence and assistance during times  of illness</a:t>
            </a:r>
            <a:endParaRPr lang="en-NZ" dirty="0"/>
          </a:p>
        </p:txBody>
      </p:sp>
    </p:spTree>
    <p:extLst>
      <p:ext uri="{BB962C8B-B14F-4D97-AF65-F5344CB8AC3E}">
        <p14:creationId xmlns:p14="http://schemas.microsoft.com/office/powerpoint/2010/main" val="35132903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Implications</a:t>
            </a:r>
            <a:endParaRPr lang="en-NZ" dirty="0"/>
          </a:p>
        </p:txBody>
      </p:sp>
      <p:sp>
        <p:nvSpPr>
          <p:cNvPr id="3" name="Content Placeholder 2"/>
          <p:cNvSpPr>
            <a:spLocks noGrp="1"/>
          </p:cNvSpPr>
          <p:nvPr>
            <p:ph idx="1"/>
          </p:nvPr>
        </p:nvSpPr>
        <p:spPr/>
        <p:txBody>
          <a:bodyPr>
            <a:normAutofit/>
          </a:bodyPr>
          <a:lstStyle/>
          <a:p>
            <a:r>
              <a:rPr lang="en-NZ" dirty="0"/>
              <a:t>Reciprocal relationships – nurturing the relationships between individuals and </a:t>
            </a:r>
            <a:r>
              <a:rPr lang="en-NZ" dirty="0" smtClean="0"/>
              <a:t>wh</a:t>
            </a:r>
            <a:r>
              <a:rPr lang="en-NZ" dirty="0" smtClean="0">
                <a:latin typeface="Constantia"/>
              </a:rPr>
              <a:t>ānau</a:t>
            </a:r>
            <a:endParaRPr lang="en-NZ" dirty="0" smtClean="0"/>
          </a:p>
          <a:p>
            <a:endParaRPr lang="en-NZ" dirty="0" smtClean="0"/>
          </a:p>
          <a:p>
            <a:pPr lvl="1"/>
            <a:r>
              <a:rPr lang="en-NZ" dirty="0" smtClean="0"/>
              <a:t>Health focused relationships between patients and their wh</a:t>
            </a:r>
            <a:r>
              <a:rPr lang="en-NZ" dirty="0" smtClean="0">
                <a:latin typeface="Constantia"/>
              </a:rPr>
              <a:t>ānau</a:t>
            </a:r>
            <a:endParaRPr lang="en-NZ" dirty="0" smtClean="0"/>
          </a:p>
        </p:txBody>
      </p:sp>
    </p:spTree>
    <p:extLst>
      <p:ext uri="{BB962C8B-B14F-4D97-AF65-F5344CB8AC3E}">
        <p14:creationId xmlns:p14="http://schemas.microsoft.com/office/powerpoint/2010/main" val="25543338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Conclusion</a:t>
            </a:r>
            <a:endParaRPr lang="en-NZ" dirty="0"/>
          </a:p>
        </p:txBody>
      </p:sp>
      <p:sp>
        <p:nvSpPr>
          <p:cNvPr id="3" name="Content Placeholder 2"/>
          <p:cNvSpPr>
            <a:spLocks noGrp="1"/>
          </p:cNvSpPr>
          <p:nvPr>
            <p:ph idx="1"/>
          </p:nvPr>
        </p:nvSpPr>
        <p:spPr/>
        <p:txBody>
          <a:bodyPr/>
          <a:lstStyle/>
          <a:p>
            <a:pPr marL="0" indent="0">
              <a:buNone/>
            </a:pPr>
            <a:r>
              <a:rPr lang="en-NZ" dirty="0" smtClean="0"/>
              <a:t>USEFULNESS OF WH</a:t>
            </a:r>
            <a:r>
              <a:rPr lang="en-NZ" dirty="0" smtClean="0">
                <a:latin typeface="Constantia"/>
              </a:rPr>
              <a:t>Ā</a:t>
            </a:r>
            <a:r>
              <a:rPr lang="en-NZ" dirty="0" smtClean="0"/>
              <a:t>NAU FOR M</a:t>
            </a:r>
            <a:r>
              <a:rPr lang="en-NZ" dirty="0" smtClean="0">
                <a:latin typeface="Constantia"/>
              </a:rPr>
              <a:t>ĀORI HEALTH</a:t>
            </a:r>
            <a:endParaRPr lang="en-NZ" dirty="0" smtClean="0"/>
          </a:p>
          <a:p>
            <a:endParaRPr lang="en-NZ" dirty="0"/>
          </a:p>
          <a:p>
            <a:r>
              <a:rPr lang="en-NZ" dirty="0" smtClean="0"/>
              <a:t>Promoting health messages to M</a:t>
            </a:r>
            <a:r>
              <a:rPr lang="en-NZ" dirty="0" smtClean="0">
                <a:latin typeface="Constantia"/>
              </a:rPr>
              <a:t>āori</a:t>
            </a:r>
          </a:p>
          <a:p>
            <a:endParaRPr lang="en-NZ" dirty="0">
              <a:latin typeface="Constantia"/>
            </a:endParaRPr>
          </a:p>
          <a:p>
            <a:r>
              <a:rPr lang="en-NZ" dirty="0" smtClean="0">
                <a:latin typeface="Constantia"/>
              </a:rPr>
              <a:t>Strong </a:t>
            </a:r>
            <a:r>
              <a:rPr lang="en-NZ" smtClean="0">
                <a:latin typeface="Constantia"/>
              </a:rPr>
              <a:t>support networks in </a:t>
            </a:r>
            <a:r>
              <a:rPr lang="en-NZ" dirty="0" smtClean="0">
                <a:latin typeface="Constantia"/>
              </a:rPr>
              <a:t>times of illness</a:t>
            </a:r>
          </a:p>
          <a:p>
            <a:endParaRPr lang="en-NZ" dirty="0" smtClean="0">
              <a:latin typeface="Constantia"/>
            </a:endParaRPr>
          </a:p>
          <a:p>
            <a:endParaRPr lang="en-NZ" dirty="0" smtClean="0">
              <a:latin typeface="Constantia"/>
            </a:endParaRPr>
          </a:p>
        </p:txBody>
      </p:sp>
    </p:spTree>
    <p:extLst>
      <p:ext uri="{BB962C8B-B14F-4D97-AF65-F5344CB8AC3E}">
        <p14:creationId xmlns:p14="http://schemas.microsoft.com/office/powerpoint/2010/main" val="190080695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NZ" dirty="0" err="1" smtClean="0"/>
              <a:t>T</a:t>
            </a:r>
            <a:r>
              <a:rPr lang="en-NZ" dirty="0" err="1" smtClean="0">
                <a:latin typeface="Constantia"/>
              </a:rPr>
              <a:t>ātou</a:t>
            </a:r>
            <a:r>
              <a:rPr lang="en-NZ" dirty="0" smtClean="0">
                <a:latin typeface="Constantia"/>
              </a:rPr>
              <a:t> </a:t>
            </a:r>
            <a:r>
              <a:rPr lang="en-NZ" dirty="0" err="1" smtClean="0">
                <a:latin typeface="Constantia"/>
              </a:rPr>
              <a:t>Tātou</a:t>
            </a:r>
            <a:endParaRPr lang="en-NZ" dirty="0"/>
          </a:p>
        </p:txBody>
      </p:sp>
      <p:sp>
        <p:nvSpPr>
          <p:cNvPr id="3" name="Content Placeholder 2"/>
          <p:cNvSpPr>
            <a:spLocks noGrp="1"/>
          </p:cNvSpPr>
          <p:nvPr>
            <p:ph idx="1"/>
          </p:nvPr>
        </p:nvSpPr>
        <p:spPr/>
        <p:txBody>
          <a:bodyPr>
            <a:normAutofit fontScale="77500" lnSpcReduction="20000"/>
          </a:bodyPr>
          <a:lstStyle/>
          <a:p>
            <a:pPr algn="ctr"/>
            <a:endParaRPr lang="en-NZ" dirty="0" smtClean="0"/>
          </a:p>
          <a:p>
            <a:pPr algn="ctr"/>
            <a:r>
              <a:rPr lang="en-NZ" dirty="0" smtClean="0"/>
              <a:t>We are in all in this together</a:t>
            </a:r>
          </a:p>
          <a:p>
            <a:pPr algn="ctr"/>
            <a:endParaRPr lang="en-NZ" dirty="0" smtClean="0"/>
          </a:p>
          <a:p>
            <a:pPr algn="ctr"/>
            <a:r>
              <a:rPr lang="en-NZ" dirty="0" smtClean="0"/>
              <a:t>What’s yours is mine</a:t>
            </a:r>
          </a:p>
          <a:p>
            <a:pPr algn="ctr"/>
            <a:endParaRPr lang="en-NZ" dirty="0"/>
          </a:p>
          <a:p>
            <a:pPr algn="ctr"/>
            <a:r>
              <a:rPr lang="en-NZ" dirty="0" err="1" smtClean="0"/>
              <a:t>Mi</a:t>
            </a:r>
            <a:r>
              <a:rPr lang="en-NZ" dirty="0" smtClean="0"/>
              <a:t> casa </a:t>
            </a:r>
            <a:r>
              <a:rPr lang="en-NZ" dirty="0" err="1" smtClean="0"/>
              <a:t>es</a:t>
            </a:r>
            <a:r>
              <a:rPr lang="en-NZ" dirty="0" smtClean="0"/>
              <a:t> </a:t>
            </a:r>
            <a:r>
              <a:rPr lang="en-NZ" dirty="0" err="1" smtClean="0"/>
              <a:t>su</a:t>
            </a:r>
            <a:r>
              <a:rPr lang="en-NZ" dirty="0" smtClean="0"/>
              <a:t> casa</a:t>
            </a:r>
          </a:p>
          <a:p>
            <a:pPr algn="ctr"/>
            <a:endParaRPr lang="en-NZ" dirty="0"/>
          </a:p>
          <a:p>
            <a:pPr algn="ctr"/>
            <a:r>
              <a:rPr lang="en-NZ" dirty="0"/>
              <a:t>Nous </a:t>
            </a:r>
            <a:r>
              <a:rPr lang="en-NZ" dirty="0" err="1"/>
              <a:t>sommes</a:t>
            </a:r>
            <a:r>
              <a:rPr lang="en-NZ" dirty="0"/>
              <a:t> </a:t>
            </a:r>
            <a:r>
              <a:rPr lang="en-NZ" dirty="0" err="1"/>
              <a:t>tous</a:t>
            </a:r>
            <a:r>
              <a:rPr lang="en-NZ" dirty="0"/>
              <a:t> </a:t>
            </a:r>
            <a:r>
              <a:rPr lang="en-NZ" dirty="0" smtClean="0"/>
              <a:t>un</a:t>
            </a:r>
            <a:endParaRPr lang="en-NZ" dirty="0"/>
          </a:p>
          <a:p>
            <a:pPr algn="ctr"/>
            <a:endParaRPr lang="en-NZ" dirty="0"/>
          </a:p>
          <a:p>
            <a:pPr algn="ctr"/>
            <a:r>
              <a:rPr lang="en-NZ" dirty="0" smtClean="0"/>
              <a:t>All my ancestors</a:t>
            </a:r>
          </a:p>
          <a:p>
            <a:pPr algn="ctr"/>
            <a:endParaRPr lang="en-NZ" dirty="0"/>
          </a:p>
          <a:p>
            <a:pPr algn="ctr"/>
            <a:r>
              <a:rPr lang="en-NZ" dirty="0" smtClean="0"/>
              <a:t>We are all one</a:t>
            </a:r>
          </a:p>
          <a:p>
            <a:pPr algn="ctr"/>
            <a:endParaRPr lang="en-NZ" dirty="0"/>
          </a:p>
          <a:p>
            <a:pPr algn="ctr"/>
            <a:r>
              <a:rPr lang="en-NZ" dirty="0" smtClean="0"/>
              <a:t>We are all interconnected</a:t>
            </a:r>
          </a:p>
          <a:p>
            <a:pPr algn="ctr"/>
            <a:endParaRPr lang="en-NZ" dirty="0"/>
          </a:p>
        </p:txBody>
      </p:sp>
    </p:spTree>
    <p:extLst>
      <p:ext uri="{BB962C8B-B14F-4D97-AF65-F5344CB8AC3E}">
        <p14:creationId xmlns:p14="http://schemas.microsoft.com/office/powerpoint/2010/main" val="26035791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Acknowledgements	</a:t>
            </a:r>
            <a:endParaRPr lang="en-NZ" dirty="0"/>
          </a:p>
        </p:txBody>
      </p:sp>
      <p:sp>
        <p:nvSpPr>
          <p:cNvPr id="3" name="Content Placeholder 2"/>
          <p:cNvSpPr>
            <a:spLocks noGrp="1"/>
          </p:cNvSpPr>
          <p:nvPr>
            <p:ph idx="1"/>
          </p:nvPr>
        </p:nvSpPr>
        <p:spPr/>
        <p:txBody>
          <a:bodyPr/>
          <a:lstStyle/>
          <a:p>
            <a:endParaRPr lang="en-NZ" dirty="0" smtClean="0"/>
          </a:p>
          <a:p>
            <a:r>
              <a:rPr lang="en-NZ" dirty="0" smtClean="0"/>
              <a:t>To all the research participants</a:t>
            </a:r>
          </a:p>
          <a:p>
            <a:endParaRPr lang="en-NZ" dirty="0"/>
          </a:p>
          <a:p>
            <a:r>
              <a:rPr lang="en-NZ" dirty="0" err="1" smtClean="0"/>
              <a:t>Whakauae</a:t>
            </a:r>
            <a:r>
              <a:rPr lang="en-NZ" dirty="0" smtClean="0"/>
              <a:t> Research for M</a:t>
            </a:r>
            <a:r>
              <a:rPr lang="en-NZ" dirty="0" smtClean="0">
                <a:latin typeface="Constantia"/>
              </a:rPr>
              <a:t>āori Health</a:t>
            </a:r>
          </a:p>
          <a:p>
            <a:pPr marL="0" indent="0">
              <a:buNone/>
            </a:pPr>
            <a:r>
              <a:rPr lang="en-NZ" dirty="0" smtClean="0">
                <a:latin typeface="Constantia"/>
              </a:rPr>
              <a:t>    and Development</a:t>
            </a:r>
          </a:p>
          <a:p>
            <a:endParaRPr lang="en-NZ" dirty="0">
              <a:latin typeface="Constantia"/>
            </a:endParaRPr>
          </a:p>
          <a:p>
            <a:r>
              <a:rPr lang="en-NZ" dirty="0" smtClean="0">
                <a:latin typeface="Constantia"/>
              </a:rPr>
              <a:t>Health Research Council</a:t>
            </a:r>
          </a:p>
          <a:p>
            <a:endParaRPr lang="en-NZ" dirty="0">
              <a:latin typeface="Constantia"/>
            </a:endParaRPr>
          </a:p>
          <a:p>
            <a:r>
              <a:rPr lang="en-NZ" dirty="0" smtClean="0">
                <a:latin typeface="Constantia"/>
              </a:rPr>
              <a:t>European Health Psychology Society</a:t>
            </a:r>
            <a:endParaRPr lang="en-NZ" dirty="0"/>
          </a:p>
        </p:txBody>
      </p:sp>
      <p:pic>
        <p:nvPicPr>
          <p:cNvPr id="4" name="Picture 2" descr="C:\Users\Glenis\Documents\Whakauae Mahi\Misc\WRS 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8224" y="3140968"/>
            <a:ext cx="1809750" cy="1428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670655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REFERENCES</a:t>
            </a:r>
            <a:endParaRPr lang="en-NZ" dirty="0"/>
          </a:p>
        </p:txBody>
      </p:sp>
      <p:sp>
        <p:nvSpPr>
          <p:cNvPr id="3" name="Content Placeholder 2"/>
          <p:cNvSpPr>
            <a:spLocks noGrp="1"/>
          </p:cNvSpPr>
          <p:nvPr>
            <p:ph idx="1"/>
          </p:nvPr>
        </p:nvSpPr>
        <p:spPr/>
        <p:txBody>
          <a:bodyPr>
            <a:normAutofit/>
          </a:bodyPr>
          <a:lstStyle/>
          <a:p>
            <a:endParaRPr lang="en-NZ" dirty="0" smtClean="0"/>
          </a:p>
          <a:p>
            <a:r>
              <a:rPr lang="en-NZ" dirty="0" smtClean="0"/>
              <a:t>Cunningham</a:t>
            </a:r>
            <a:r>
              <a:rPr lang="en-NZ" dirty="0"/>
              <a:t>, C., Stevenson, B., </a:t>
            </a:r>
            <a:r>
              <a:rPr lang="en-NZ" dirty="0" err="1"/>
              <a:t>Tassell</a:t>
            </a:r>
            <a:r>
              <a:rPr lang="en-NZ" dirty="0"/>
              <a:t>, N.  (2005).  </a:t>
            </a:r>
            <a:r>
              <a:rPr lang="en-NZ" i="1" dirty="0"/>
              <a:t>Analysis of the characteristics of whānau in Aotearoa</a:t>
            </a:r>
            <a:r>
              <a:rPr lang="en-NZ" dirty="0"/>
              <a:t>. </a:t>
            </a:r>
            <a:r>
              <a:rPr lang="en-NZ" dirty="0" smtClean="0"/>
              <a:t>Wellington: </a:t>
            </a:r>
            <a:r>
              <a:rPr lang="en-NZ" dirty="0"/>
              <a:t>Ministry of </a:t>
            </a:r>
            <a:r>
              <a:rPr lang="en-NZ" dirty="0" smtClean="0"/>
              <a:t>Education.</a:t>
            </a:r>
          </a:p>
          <a:p>
            <a:endParaRPr lang="en-NZ" dirty="0"/>
          </a:p>
          <a:p>
            <a:endParaRPr lang="en-NZ" dirty="0"/>
          </a:p>
          <a:p>
            <a:endParaRPr lang="en-NZ" dirty="0"/>
          </a:p>
        </p:txBody>
      </p:sp>
    </p:spTree>
    <p:extLst>
      <p:ext uri="{BB962C8B-B14F-4D97-AF65-F5344CB8AC3E}">
        <p14:creationId xmlns:p14="http://schemas.microsoft.com/office/powerpoint/2010/main" val="10137907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latin typeface="Constantia"/>
              </a:rPr>
              <a:t>Whānau (Family</a:t>
            </a:r>
            <a:r>
              <a:rPr lang="en-NZ" dirty="0" smtClean="0">
                <a:latin typeface="Constantia"/>
              </a:rPr>
              <a:t>) Values</a:t>
            </a:r>
            <a:endParaRPr lang="en-NZ" dirty="0"/>
          </a:p>
        </p:txBody>
      </p:sp>
      <p:sp>
        <p:nvSpPr>
          <p:cNvPr id="3" name="Content Placeholder 2"/>
          <p:cNvSpPr>
            <a:spLocks noGrp="1"/>
          </p:cNvSpPr>
          <p:nvPr>
            <p:ph idx="1"/>
          </p:nvPr>
        </p:nvSpPr>
        <p:spPr/>
        <p:txBody>
          <a:bodyPr>
            <a:normAutofit fontScale="92500" lnSpcReduction="20000"/>
          </a:bodyPr>
          <a:lstStyle/>
          <a:p>
            <a:r>
              <a:rPr lang="en-NZ" dirty="0"/>
              <a:t>Connectedness – the relationship </a:t>
            </a:r>
            <a:r>
              <a:rPr lang="en-NZ" dirty="0" smtClean="0"/>
              <a:t>M</a:t>
            </a:r>
            <a:r>
              <a:rPr lang="en-NZ" dirty="0" smtClean="0">
                <a:latin typeface="Constantia"/>
              </a:rPr>
              <a:t>ā</a:t>
            </a:r>
            <a:r>
              <a:rPr lang="en-NZ" dirty="0" smtClean="0"/>
              <a:t>ori </a:t>
            </a:r>
            <a:r>
              <a:rPr lang="en-NZ" dirty="0"/>
              <a:t>have with other whānau members or with other whānau groups </a:t>
            </a:r>
          </a:p>
          <a:p>
            <a:r>
              <a:rPr lang="en-NZ" dirty="0"/>
              <a:t>Cultural identity - it is through whānau that certain beliefs, values and norms are fostered enabling whānau members to be socialised into wider </a:t>
            </a:r>
            <a:r>
              <a:rPr lang="en-NZ" dirty="0" smtClean="0"/>
              <a:t>society</a:t>
            </a:r>
            <a:endParaRPr lang="en-NZ" dirty="0"/>
          </a:p>
          <a:p>
            <a:r>
              <a:rPr lang="en-NZ" dirty="0"/>
              <a:t>Interactions with iwi, </a:t>
            </a:r>
            <a:r>
              <a:rPr lang="en-NZ" dirty="0" err="1" smtClean="0"/>
              <a:t>hap</a:t>
            </a:r>
            <a:r>
              <a:rPr lang="en-NZ" dirty="0" err="1" smtClean="0">
                <a:latin typeface="Constantia"/>
              </a:rPr>
              <a:t>ū</a:t>
            </a:r>
            <a:r>
              <a:rPr lang="en-NZ" dirty="0" smtClean="0"/>
              <a:t> </a:t>
            </a:r>
            <a:r>
              <a:rPr lang="en-NZ" dirty="0"/>
              <a:t>and marae – maintaining contact with the greater tribe, sub-tribe and local meeting place</a:t>
            </a:r>
          </a:p>
          <a:p>
            <a:r>
              <a:rPr lang="en-NZ" dirty="0" smtClean="0"/>
              <a:t>Source </a:t>
            </a:r>
            <a:r>
              <a:rPr lang="en-NZ" dirty="0"/>
              <a:t>of identity, enablement and resources –providing support networks</a:t>
            </a:r>
          </a:p>
          <a:p>
            <a:r>
              <a:rPr lang="en-NZ" dirty="0" smtClean="0"/>
              <a:t>Reciprocal </a:t>
            </a:r>
            <a:r>
              <a:rPr lang="en-NZ" dirty="0"/>
              <a:t>relationships – nurturing the relationships between individuals and families </a:t>
            </a:r>
            <a:r>
              <a:rPr lang="en-NZ" i="1" dirty="0"/>
              <a:t>(</a:t>
            </a:r>
            <a:r>
              <a:rPr lang="en-NZ" dirty="0"/>
              <a:t>Cunningham, Stevenson, </a:t>
            </a:r>
            <a:r>
              <a:rPr lang="en-NZ" dirty="0" err="1"/>
              <a:t>Tassell</a:t>
            </a:r>
            <a:r>
              <a:rPr lang="en-NZ" dirty="0"/>
              <a:t>, </a:t>
            </a:r>
            <a:r>
              <a:rPr lang="en-NZ" dirty="0" smtClean="0"/>
              <a:t>2005)</a:t>
            </a:r>
            <a:endParaRPr lang="en-NZ" dirty="0"/>
          </a:p>
          <a:p>
            <a:pPr algn="ctr"/>
            <a:endParaRPr lang="en-NZ" dirty="0"/>
          </a:p>
        </p:txBody>
      </p:sp>
    </p:spTree>
    <p:extLst>
      <p:ext uri="{BB962C8B-B14F-4D97-AF65-F5344CB8AC3E}">
        <p14:creationId xmlns:p14="http://schemas.microsoft.com/office/powerpoint/2010/main" val="23483778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Research Aim</a:t>
            </a:r>
            <a:endParaRPr lang="en-NZ" dirty="0"/>
          </a:p>
        </p:txBody>
      </p:sp>
      <p:sp>
        <p:nvSpPr>
          <p:cNvPr id="3" name="Content Placeholder 2"/>
          <p:cNvSpPr>
            <a:spLocks noGrp="1"/>
          </p:cNvSpPr>
          <p:nvPr>
            <p:ph idx="1"/>
          </p:nvPr>
        </p:nvSpPr>
        <p:spPr/>
        <p:txBody>
          <a:bodyPr>
            <a:normAutofit/>
          </a:bodyPr>
          <a:lstStyle/>
          <a:p>
            <a:endParaRPr lang="en-NZ" dirty="0" smtClean="0"/>
          </a:p>
          <a:p>
            <a:r>
              <a:rPr lang="en-NZ" dirty="0" smtClean="0"/>
              <a:t>To understand M</a:t>
            </a:r>
            <a:r>
              <a:rPr lang="en-NZ" dirty="0" smtClean="0">
                <a:cs typeface="Calibri"/>
              </a:rPr>
              <a:t>āori perspectives of health and illness within the context of the family (wh</a:t>
            </a:r>
            <a:r>
              <a:rPr lang="en-NZ" dirty="0" smtClean="0">
                <a:latin typeface="Constantia"/>
                <a:cs typeface="Calibri"/>
              </a:rPr>
              <a:t>ā</a:t>
            </a:r>
            <a:r>
              <a:rPr lang="en-NZ" dirty="0" smtClean="0">
                <a:cs typeface="Calibri"/>
              </a:rPr>
              <a:t>nau) system</a:t>
            </a:r>
          </a:p>
          <a:p>
            <a:endParaRPr lang="en-NZ" dirty="0" smtClean="0"/>
          </a:p>
          <a:p>
            <a:r>
              <a:rPr lang="en-NZ" dirty="0" smtClean="0"/>
              <a:t>To consider </a:t>
            </a:r>
            <a:r>
              <a:rPr lang="en-NZ" dirty="0"/>
              <a:t>how M</a:t>
            </a:r>
            <a:r>
              <a:rPr lang="en-NZ" dirty="0">
                <a:cs typeface="Calibri"/>
              </a:rPr>
              <a:t>āori </a:t>
            </a:r>
            <a:r>
              <a:rPr lang="en-NZ" dirty="0" smtClean="0"/>
              <a:t>health </a:t>
            </a:r>
            <a:r>
              <a:rPr lang="en-NZ" dirty="0"/>
              <a:t>behaviours are influenced by </a:t>
            </a:r>
            <a:r>
              <a:rPr lang="en-NZ" dirty="0" smtClean="0"/>
              <a:t>their collective </a:t>
            </a:r>
            <a:r>
              <a:rPr lang="en-NZ" dirty="0"/>
              <a:t>and collaborative worldviews</a:t>
            </a:r>
            <a:endParaRPr lang="en-NZ" dirty="0" smtClean="0"/>
          </a:p>
          <a:p>
            <a:endParaRPr lang="en-NZ" dirty="0"/>
          </a:p>
        </p:txBody>
      </p:sp>
    </p:spTree>
    <p:extLst>
      <p:ext uri="{BB962C8B-B14F-4D97-AF65-F5344CB8AC3E}">
        <p14:creationId xmlns:p14="http://schemas.microsoft.com/office/powerpoint/2010/main" val="810115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Research Methods</a:t>
            </a:r>
            <a:endParaRPr lang="en-NZ" dirty="0"/>
          </a:p>
        </p:txBody>
      </p:sp>
      <p:sp>
        <p:nvSpPr>
          <p:cNvPr id="3" name="Content Placeholder 2"/>
          <p:cNvSpPr>
            <a:spLocks noGrp="1"/>
          </p:cNvSpPr>
          <p:nvPr>
            <p:ph idx="1"/>
          </p:nvPr>
        </p:nvSpPr>
        <p:spPr/>
        <p:txBody>
          <a:bodyPr>
            <a:normAutofit lnSpcReduction="10000"/>
          </a:bodyPr>
          <a:lstStyle/>
          <a:p>
            <a:r>
              <a:rPr lang="en-NZ" dirty="0"/>
              <a:t>Sixteen M</a:t>
            </a:r>
            <a:r>
              <a:rPr lang="en-NZ" dirty="0">
                <a:cs typeface="Calibri"/>
              </a:rPr>
              <a:t>āori patients of health treatment</a:t>
            </a:r>
          </a:p>
          <a:p>
            <a:r>
              <a:rPr lang="en-NZ" dirty="0">
                <a:cs typeface="Calibri"/>
              </a:rPr>
              <a:t>Northland and </a:t>
            </a:r>
            <a:r>
              <a:rPr lang="en-NZ" dirty="0" smtClean="0">
                <a:cs typeface="Calibri"/>
              </a:rPr>
              <a:t>Auckland regions of New Zealand</a:t>
            </a:r>
            <a:endParaRPr lang="en-NZ" dirty="0">
              <a:cs typeface="Calibri"/>
            </a:endParaRPr>
          </a:p>
          <a:p>
            <a:r>
              <a:rPr lang="en-NZ" dirty="0" smtClean="0">
                <a:cs typeface="Calibri"/>
              </a:rPr>
              <a:t>Photovoice cultural adaptation:  Two </a:t>
            </a:r>
            <a:r>
              <a:rPr lang="en-NZ" dirty="0">
                <a:cs typeface="Calibri"/>
              </a:rPr>
              <a:t>semi-structured interviews with photos</a:t>
            </a:r>
          </a:p>
          <a:p>
            <a:pPr marL="0" indent="0">
              <a:buNone/>
            </a:pPr>
            <a:r>
              <a:rPr lang="en-NZ" dirty="0">
                <a:cs typeface="Calibri"/>
              </a:rPr>
              <a:t>	Interview One:  Focused on Māori health, illness, 	health treatment</a:t>
            </a:r>
          </a:p>
          <a:p>
            <a:pPr marL="0" indent="0">
              <a:buNone/>
            </a:pPr>
            <a:r>
              <a:rPr lang="en-NZ" dirty="0">
                <a:cs typeface="Calibri"/>
              </a:rPr>
              <a:t>	Participant photo taking</a:t>
            </a:r>
          </a:p>
          <a:p>
            <a:pPr marL="0" indent="0">
              <a:buNone/>
            </a:pPr>
            <a:r>
              <a:rPr lang="en-NZ" dirty="0">
                <a:cs typeface="Calibri"/>
              </a:rPr>
              <a:t>	Interview Two:  Focused on photo story telling 	</a:t>
            </a:r>
            <a:r>
              <a:rPr lang="en-NZ" dirty="0" smtClean="0">
                <a:cs typeface="Calibri"/>
              </a:rPr>
              <a:t>component</a:t>
            </a:r>
          </a:p>
          <a:p>
            <a:r>
              <a:rPr lang="en-NZ" dirty="0" smtClean="0">
                <a:cs typeface="Calibri"/>
              </a:rPr>
              <a:t>Thematic analysis</a:t>
            </a:r>
            <a:endParaRPr lang="en-NZ" dirty="0">
              <a:cs typeface="Calibri"/>
            </a:endParaRPr>
          </a:p>
          <a:p>
            <a:endParaRPr lang="en-NZ" dirty="0"/>
          </a:p>
        </p:txBody>
      </p:sp>
    </p:spTree>
    <p:extLst>
      <p:ext uri="{BB962C8B-B14F-4D97-AF65-F5344CB8AC3E}">
        <p14:creationId xmlns:p14="http://schemas.microsoft.com/office/powerpoint/2010/main" val="10073960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Research Results Overview</a:t>
            </a:r>
            <a:endParaRPr lang="en-NZ" dirty="0"/>
          </a:p>
        </p:txBody>
      </p:sp>
      <p:sp>
        <p:nvSpPr>
          <p:cNvPr id="3" name="Content Placeholder 2"/>
          <p:cNvSpPr>
            <a:spLocks noGrp="1"/>
          </p:cNvSpPr>
          <p:nvPr>
            <p:ph idx="1"/>
          </p:nvPr>
        </p:nvSpPr>
        <p:spPr/>
        <p:txBody>
          <a:bodyPr/>
          <a:lstStyle/>
          <a:p>
            <a:r>
              <a:rPr lang="en-NZ" b="1" dirty="0" smtClean="0"/>
              <a:t>M</a:t>
            </a:r>
            <a:r>
              <a:rPr lang="en-NZ" b="1" dirty="0">
                <a:ea typeface="Verdana" pitchFamily="34" charset="0"/>
                <a:cs typeface="Verdana" pitchFamily="34" charset="0"/>
              </a:rPr>
              <a:t>Ā</a:t>
            </a:r>
            <a:r>
              <a:rPr lang="en-NZ" b="1" dirty="0" smtClean="0"/>
              <a:t>ORI WH</a:t>
            </a:r>
            <a:r>
              <a:rPr lang="en-NZ" b="1" dirty="0">
                <a:ea typeface="Verdana" pitchFamily="34" charset="0"/>
                <a:cs typeface="Verdana" pitchFamily="34" charset="0"/>
              </a:rPr>
              <a:t>Ā</a:t>
            </a:r>
            <a:r>
              <a:rPr lang="en-NZ" b="1" dirty="0" smtClean="0"/>
              <a:t>NAU PERSPECTIVES OF HEALTH </a:t>
            </a:r>
          </a:p>
          <a:p>
            <a:endParaRPr lang="en-NZ" b="1" dirty="0"/>
          </a:p>
          <a:p>
            <a:pPr lvl="1"/>
            <a:r>
              <a:rPr lang="en-NZ" dirty="0"/>
              <a:t>Responsibility for health is </a:t>
            </a:r>
            <a:r>
              <a:rPr lang="en-NZ" dirty="0" smtClean="0"/>
              <a:t>a </a:t>
            </a:r>
            <a:r>
              <a:rPr lang="en-NZ" dirty="0"/>
              <a:t>collective responsibility</a:t>
            </a:r>
          </a:p>
          <a:p>
            <a:pPr lvl="1"/>
            <a:r>
              <a:rPr lang="en-NZ" dirty="0"/>
              <a:t>Health </a:t>
            </a:r>
            <a:r>
              <a:rPr lang="en-NZ" dirty="0" smtClean="0"/>
              <a:t>behaviours </a:t>
            </a:r>
            <a:r>
              <a:rPr lang="en-NZ" dirty="0"/>
              <a:t>are heavily whānau-based</a:t>
            </a:r>
          </a:p>
          <a:p>
            <a:pPr lvl="1"/>
            <a:r>
              <a:rPr lang="en-NZ" dirty="0" smtClean="0"/>
              <a:t>Wh</a:t>
            </a:r>
            <a:r>
              <a:rPr lang="en-NZ" dirty="0">
                <a:cs typeface="Calibri"/>
              </a:rPr>
              <a:t>ā</a:t>
            </a:r>
            <a:r>
              <a:rPr lang="en-NZ" dirty="0" smtClean="0"/>
              <a:t>nau </a:t>
            </a:r>
            <a:r>
              <a:rPr lang="en-NZ" dirty="0"/>
              <a:t>become positive and negative motivation for being healthy</a:t>
            </a:r>
          </a:p>
          <a:p>
            <a:pPr lvl="1"/>
            <a:endParaRPr lang="en-NZ" dirty="0"/>
          </a:p>
          <a:p>
            <a:endParaRPr lang="en-NZ" dirty="0"/>
          </a:p>
        </p:txBody>
      </p:sp>
    </p:spTree>
    <p:extLst>
      <p:ext uri="{BB962C8B-B14F-4D97-AF65-F5344CB8AC3E}">
        <p14:creationId xmlns:p14="http://schemas.microsoft.com/office/powerpoint/2010/main" val="12616396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Research Results Overview</a:t>
            </a:r>
            <a:endParaRPr lang="en-NZ" dirty="0"/>
          </a:p>
        </p:txBody>
      </p:sp>
      <p:sp>
        <p:nvSpPr>
          <p:cNvPr id="3" name="Content Placeholder 2"/>
          <p:cNvSpPr>
            <a:spLocks noGrp="1"/>
          </p:cNvSpPr>
          <p:nvPr>
            <p:ph idx="1"/>
          </p:nvPr>
        </p:nvSpPr>
        <p:spPr/>
        <p:txBody>
          <a:bodyPr/>
          <a:lstStyle/>
          <a:p>
            <a:r>
              <a:rPr lang="en-NZ" b="1" dirty="0" smtClean="0"/>
              <a:t>M</a:t>
            </a:r>
            <a:r>
              <a:rPr lang="en-NZ" b="1" dirty="0">
                <a:ea typeface="Verdana" pitchFamily="34" charset="0"/>
                <a:cs typeface="Verdana" pitchFamily="34" charset="0"/>
              </a:rPr>
              <a:t>Ā</a:t>
            </a:r>
            <a:r>
              <a:rPr lang="en-NZ" b="1" dirty="0" smtClean="0"/>
              <a:t>ORI WH</a:t>
            </a:r>
            <a:r>
              <a:rPr lang="en-NZ" b="1" dirty="0">
                <a:ea typeface="Verdana" pitchFamily="34" charset="0"/>
                <a:cs typeface="Verdana" pitchFamily="34" charset="0"/>
              </a:rPr>
              <a:t>Ā</a:t>
            </a:r>
            <a:r>
              <a:rPr lang="en-NZ" b="1" dirty="0" smtClean="0"/>
              <a:t>NAU PERSPECTIVES ON ILLNESS</a:t>
            </a:r>
          </a:p>
          <a:p>
            <a:endParaRPr lang="en-NZ" dirty="0"/>
          </a:p>
          <a:p>
            <a:pPr lvl="1"/>
            <a:r>
              <a:rPr lang="en-NZ" dirty="0" smtClean="0"/>
              <a:t>Wh</a:t>
            </a:r>
            <a:r>
              <a:rPr lang="en-NZ" dirty="0">
                <a:cs typeface="Calibri"/>
              </a:rPr>
              <a:t>ā</a:t>
            </a:r>
            <a:r>
              <a:rPr lang="en-NZ" dirty="0" smtClean="0"/>
              <a:t>nau </a:t>
            </a:r>
            <a:r>
              <a:rPr lang="en-NZ" dirty="0"/>
              <a:t>influences on illness</a:t>
            </a:r>
          </a:p>
          <a:p>
            <a:pPr lvl="1"/>
            <a:r>
              <a:rPr lang="en-NZ" dirty="0"/>
              <a:t>Coping with illness as a </a:t>
            </a:r>
            <a:r>
              <a:rPr lang="en-NZ" dirty="0" smtClean="0"/>
              <a:t>wh</a:t>
            </a:r>
            <a:r>
              <a:rPr lang="en-NZ" dirty="0">
                <a:cs typeface="Calibri"/>
              </a:rPr>
              <a:t>ā</a:t>
            </a:r>
            <a:r>
              <a:rPr lang="en-NZ" dirty="0" smtClean="0"/>
              <a:t>nau</a:t>
            </a:r>
            <a:endParaRPr lang="en-NZ" dirty="0"/>
          </a:p>
          <a:p>
            <a:pPr lvl="1"/>
            <a:endParaRPr lang="en-NZ" dirty="0"/>
          </a:p>
          <a:p>
            <a:endParaRPr lang="en-NZ" dirty="0"/>
          </a:p>
        </p:txBody>
      </p:sp>
    </p:spTree>
    <p:extLst>
      <p:ext uri="{BB962C8B-B14F-4D97-AF65-F5344CB8AC3E}">
        <p14:creationId xmlns:p14="http://schemas.microsoft.com/office/powerpoint/2010/main" val="38418093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Perspectives of health</a:t>
            </a:r>
            <a:endParaRPr lang="en-NZ" dirty="0"/>
          </a:p>
        </p:txBody>
      </p:sp>
      <p:sp>
        <p:nvSpPr>
          <p:cNvPr id="3" name="Content Placeholder 2"/>
          <p:cNvSpPr>
            <a:spLocks noGrp="1"/>
          </p:cNvSpPr>
          <p:nvPr>
            <p:ph idx="1"/>
          </p:nvPr>
        </p:nvSpPr>
        <p:spPr/>
        <p:txBody>
          <a:bodyPr>
            <a:normAutofit/>
          </a:bodyPr>
          <a:lstStyle/>
          <a:p>
            <a:r>
              <a:rPr lang="en-NZ" dirty="0" smtClean="0"/>
              <a:t>Responsibility </a:t>
            </a:r>
            <a:r>
              <a:rPr lang="en-NZ" dirty="0"/>
              <a:t>for health is a collective </a:t>
            </a:r>
            <a:r>
              <a:rPr lang="en-NZ" dirty="0" smtClean="0"/>
              <a:t>responsibility</a:t>
            </a:r>
          </a:p>
          <a:p>
            <a:endParaRPr lang="en-NZ" dirty="0"/>
          </a:p>
          <a:p>
            <a:pPr lvl="1"/>
            <a:r>
              <a:rPr lang="en-NZ" i="1" dirty="0"/>
              <a:t>… all the people … are your responsibility, you know?  To keep healthy, to keep safe ...  everybody who walks through our door is sacred, you know?  And they’re beloved, not just of God and their ancestors, but their families.  And so it’s our responsibility to treat them with that respect and then it’ll be like … </a:t>
            </a:r>
            <a:r>
              <a:rPr lang="en-NZ" i="1" dirty="0" err="1"/>
              <a:t>aroha</a:t>
            </a:r>
            <a:r>
              <a:rPr lang="en-NZ" i="1" dirty="0"/>
              <a:t> </a:t>
            </a:r>
            <a:r>
              <a:rPr lang="en-NZ" i="1" dirty="0" err="1"/>
              <a:t>mai</a:t>
            </a:r>
            <a:r>
              <a:rPr lang="en-NZ" i="1" dirty="0"/>
              <a:t>, </a:t>
            </a:r>
            <a:r>
              <a:rPr lang="en-NZ" i="1" dirty="0" err="1"/>
              <a:t>aroha</a:t>
            </a:r>
            <a:r>
              <a:rPr lang="en-NZ" i="1" dirty="0"/>
              <a:t> </a:t>
            </a:r>
            <a:r>
              <a:rPr lang="en-NZ" i="1" dirty="0" err="1" smtClean="0"/>
              <a:t>atu</a:t>
            </a:r>
            <a:r>
              <a:rPr lang="en-NZ" i="1" dirty="0" smtClean="0"/>
              <a:t> (giving and receiving love)  </a:t>
            </a:r>
            <a:r>
              <a:rPr lang="en-NZ" i="1" dirty="0"/>
              <a:t>… that respect for each other, your own </a:t>
            </a:r>
            <a:r>
              <a:rPr lang="en-NZ" i="1" dirty="0" smtClean="0"/>
              <a:t>families, </a:t>
            </a:r>
            <a:r>
              <a:rPr lang="en-NZ" i="1" dirty="0"/>
              <a:t>as well as other people and their </a:t>
            </a:r>
            <a:r>
              <a:rPr lang="en-NZ" i="1" dirty="0" smtClean="0"/>
              <a:t>families, </a:t>
            </a:r>
            <a:r>
              <a:rPr lang="en-NZ" i="1" dirty="0"/>
              <a:t>is another pathway to health.</a:t>
            </a:r>
          </a:p>
          <a:p>
            <a:endParaRPr lang="en-NZ" dirty="0"/>
          </a:p>
          <a:p>
            <a:pPr lvl="1"/>
            <a:endParaRPr lang="en-NZ" dirty="0"/>
          </a:p>
          <a:p>
            <a:endParaRPr lang="en-NZ" dirty="0"/>
          </a:p>
        </p:txBody>
      </p:sp>
    </p:spTree>
    <p:extLst>
      <p:ext uri="{BB962C8B-B14F-4D97-AF65-F5344CB8AC3E}">
        <p14:creationId xmlns:p14="http://schemas.microsoft.com/office/powerpoint/2010/main" val="39577175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5576" y="980728"/>
            <a:ext cx="3039931" cy="2279948"/>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92080" y="4239090"/>
            <a:ext cx="3491880" cy="2618910"/>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59632" y="3978746"/>
            <a:ext cx="3347864" cy="2510898"/>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18885" y="1454696"/>
            <a:ext cx="3995936" cy="2996952"/>
          </a:xfrm>
          <a:prstGeom prst="rect">
            <a:avLst/>
          </a:prstGeom>
        </p:spPr>
      </p:pic>
    </p:spTree>
    <p:extLst>
      <p:ext uri="{BB962C8B-B14F-4D97-AF65-F5344CB8AC3E}">
        <p14:creationId xmlns:p14="http://schemas.microsoft.com/office/powerpoint/2010/main" val="112680332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1261</TotalTime>
  <Words>1110</Words>
  <Application>Microsoft Office PowerPoint</Application>
  <PresentationFormat>On-screen Show (4:3)</PresentationFormat>
  <Paragraphs>142</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Flow</vt:lpstr>
      <vt:lpstr>FAMILY-BASED SYSTEMS OF ACHIEVING HEALTH AND COPING WITH ILLNESS:  A MĀORI CULTURAL PERSPECTIVE</vt:lpstr>
      <vt:lpstr>Māori Whānau (Family)</vt:lpstr>
      <vt:lpstr>Whānau (Family) Values</vt:lpstr>
      <vt:lpstr>Research Aim</vt:lpstr>
      <vt:lpstr>Research Methods</vt:lpstr>
      <vt:lpstr>Research Results Overview</vt:lpstr>
      <vt:lpstr>Research Results Overview</vt:lpstr>
      <vt:lpstr>Perspectives of health</vt:lpstr>
      <vt:lpstr>PowerPoint Presentation</vt:lpstr>
      <vt:lpstr>Perspectives of health</vt:lpstr>
      <vt:lpstr>PowerPoint Presentation</vt:lpstr>
      <vt:lpstr>Perspectives of health</vt:lpstr>
      <vt:lpstr>PowerPoint Presentation</vt:lpstr>
      <vt:lpstr>Perspectives on illness</vt:lpstr>
      <vt:lpstr>PowerPoint Presentation</vt:lpstr>
      <vt:lpstr>Perspectives on illness</vt:lpstr>
      <vt:lpstr>PowerPoint Presentation</vt:lpstr>
      <vt:lpstr>Implications</vt:lpstr>
      <vt:lpstr>Implications</vt:lpstr>
      <vt:lpstr>Implications</vt:lpstr>
      <vt:lpstr>Implications</vt:lpstr>
      <vt:lpstr>Implications</vt:lpstr>
      <vt:lpstr>Implications</vt:lpstr>
      <vt:lpstr>Conclusion</vt:lpstr>
      <vt:lpstr>Tātou Tātou</vt:lpstr>
      <vt:lpstr>Acknowledgements </vt:lpstr>
      <vt:lpstr>REFERENCES</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FAMILY-BASED SYSTEMS OF ACHIEVING HEALTH AND COPING WITH ILLNESS:  A MĀORI CULTURAL PERSPECTIVE</dc:title>
  <dc:creator>Glenis</dc:creator>
  <cp:lastModifiedBy>Glenis</cp:lastModifiedBy>
  <cp:revision>65</cp:revision>
  <dcterms:created xsi:type="dcterms:W3CDTF">2013-07-02T21:31:59Z</dcterms:created>
  <dcterms:modified xsi:type="dcterms:W3CDTF">2013-07-09T21:39:32Z</dcterms:modified>
</cp:coreProperties>
</file>