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80" r:id="rId1"/>
  </p:sldMasterIdLst>
  <p:notesMasterIdLst>
    <p:notesMasterId r:id="rId28"/>
  </p:notesMasterIdLst>
  <p:sldIdLst>
    <p:sldId id="256" r:id="rId2"/>
    <p:sldId id="257" r:id="rId3"/>
    <p:sldId id="260" r:id="rId4"/>
    <p:sldId id="264" r:id="rId5"/>
    <p:sldId id="265" r:id="rId6"/>
    <p:sldId id="261" r:id="rId7"/>
    <p:sldId id="263" r:id="rId8"/>
    <p:sldId id="262" r:id="rId9"/>
    <p:sldId id="266" r:id="rId10"/>
    <p:sldId id="268" r:id="rId11"/>
    <p:sldId id="274" r:id="rId12"/>
    <p:sldId id="269" r:id="rId13"/>
    <p:sldId id="267" r:id="rId14"/>
    <p:sldId id="270" r:id="rId15"/>
    <p:sldId id="276" r:id="rId16"/>
    <p:sldId id="271" r:id="rId17"/>
    <p:sldId id="275" r:id="rId18"/>
    <p:sldId id="278" r:id="rId19"/>
    <p:sldId id="281" r:id="rId20"/>
    <p:sldId id="272" r:id="rId21"/>
    <p:sldId id="277" r:id="rId22"/>
    <p:sldId id="279" r:id="rId23"/>
    <p:sldId id="282" r:id="rId24"/>
    <p:sldId id="273" r:id="rId25"/>
    <p:sldId id="258" r:id="rId26"/>
    <p:sldId id="259" r:id="rId27"/>
  </p:sldIdLst>
  <p:sldSz cx="9144000" cy="6858000" type="screen4x3"/>
  <p:notesSz cx="666273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72291" autoAdjust="0"/>
  </p:normalViewPr>
  <p:slideViewPr>
    <p:cSldViewPr>
      <p:cViewPr>
        <p:scale>
          <a:sx n="66" d="100"/>
          <a:sy n="66" d="100"/>
        </p:scale>
        <p:origin x="-1422"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7186" cy="496332"/>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774010" y="0"/>
            <a:ext cx="2887186" cy="496332"/>
          </a:xfrm>
          <a:prstGeom prst="rect">
            <a:avLst/>
          </a:prstGeom>
        </p:spPr>
        <p:txBody>
          <a:bodyPr vert="horz" lIns="91440" tIns="45720" rIns="91440" bIns="45720" rtlCol="0"/>
          <a:lstStyle>
            <a:lvl1pPr algn="r">
              <a:defRPr sz="1200"/>
            </a:lvl1pPr>
          </a:lstStyle>
          <a:p>
            <a:fld id="{DE17D1F9-5F83-4C0D-B69A-46F6FA8E3C1B}" type="datetimeFigureOut">
              <a:rPr lang="en-NZ" smtClean="0"/>
              <a:t>28/09/2012</a:t>
            </a:fld>
            <a:endParaRPr lang="en-NZ"/>
          </a:p>
        </p:txBody>
      </p:sp>
      <p:sp>
        <p:nvSpPr>
          <p:cNvPr id="4" name="Slide Image Placeholder 3"/>
          <p:cNvSpPr>
            <a:spLocks noGrp="1" noRot="1" noChangeAspect="1"/>
          </p:cNvSpPr>
          <p:nvPr>
            <p:ph type="sldImg" idx="2"/>
          </p:nvPr>
        </p:nvSpPr>
        <p:spPr>
          <a:xfrm>
            <a:off x="850900" y="744538"/>
            <a:ext cx="4962525" cy="3722687"/>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66274" y="4715153"/>
            <a:ext cx="533019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9428583"/>
            <a:ext cx="2887186" cy="496332"/>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774010" y="9428583"/>
            <a:ext cx="2887186" cy="496332"/>
          </a:xfrm>
          <a:prstGeom prst="rect">
            <a:avLst/>
          </a:prstGeom>
        </p:spPr>
        <p:txBody>
          <a:bodyPr vert="horz" lIns="91440" tIns="45720" rIns="91440" bIns="45720" rtlCol="0" anchor="b"/>
          <a:lstStyle>
            <a:lvl1pPr algn="r">
              <a:defRPr sz="1200"/>
            </a:lvl1pPr>
          </a:lstStyle>
          <a:p>
            <a:fld id="{21E4E17F-B591-4652-BAD6-D09420B30D5F}" type="slidenum">
              <a:rPr lang="en-NZ" smtClean="0"/>
              <a:t>‹#›</a:t>
            </a:fld>
            <a:endParaRPr lang="en-NZ"/>
          </a:p>
        </p:txBody>
      </p:sp>
    </p:spTree>
    <p:extLst>
      <p:ext uri="{BB962C8B-B14F-4D97-AF65-F5344CB8AC3E}">
        <p14:creationId xmlns:p14="http://schemas.microsoft.com/office/powerpoint/2010/main" val="20687825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1E4E17F-B591-4652-BAD6-D09420B30D5F}" type="slidenum">
              <a:rPr lang="en-NZ" smtClean="0"/>
              <a:t>1</a:t>
            </a:fld>
            <a:endParaRPr lang="en-NZ"/>
          </a:p>
        </p:txBody>
      </p:sp>
    </p:spTree>
    <p:extLst>
      <p:ext uri="{BB962C8B-B14F-4D97-AF65-F5344CB8AC3E}">
        <p14:creationId xmlns:p14="http://schemas.microsoft.com/office/powerpoint/2010/main" val="29315290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1E4E17F-B591-4652-BAD6-D09420B30D5F}" type="slidenum">
              <a:rPr lang="en-NZ" smtClean="0"/>
              <a:t>10</a:t>
            </a:fld>
            <a:endParaRPr lang="en-NZ"/>
          </a:p>
        </p:txBody>
      </p:sp>
    </p:spTree>
    <p:extLst>
      <p:ext uri="{BB962C8B-B14F-4D97-AF65-F5344CB8AC3E}">
        <p14:creationId xmlns:p14="http://schemas.microsoft.com/office/powerpoint/2010/main" val="27414325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1E4E17F-B591-4652-BAD6-D09420B30D5F}" type="slidenum">
              <a:rPr lang="en-NZ" smtClean="0"/>
              <a:t>11</a:t>
            </a:fld>
            <a:endParaRPr lang="en-NZ"/>
          </a:p>
        </p:txBody>
      </p:sp>
    </p:spTree>
    <p:extLst>
      <p:ext uri="{BB962C8B-B14F-4D97-AF65-F5344CB8AC3E}">
        <p14:creationId xmlns:p14="http://schemas.microsoft.com/office/powerpoint/2010/main" val="26459984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1E4E17F-B591-4652-BAD6-D09420B30D5F}" type="slidenum">
              <a:rPr lang="en-NZ" smtClean="0"/>
              <a:t>12</a:t>
            </a:fld>
            <a:endParaRPr lang="en-NZ"/>
          </a:p>
        </p:txBody>
      </p:sp>
    </p:spTree>
    <p:extLst>
      <p:ext uri="{BB962C8B-B14F-4D97-AF65-F5344CB8AC3E}">
        <p14:creationId xmlns:p14="http://schemas.microsoft.com/office/powerpoint/2010/main" val="28778171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21E4E17F-B591-4652-BAD6-D09420B30D5F}" type="slidenum">
              <a:rPr lang="en-NZ" smtClean="0"/>
              <a:t>13</a:t>
            </a:fld>
            <a:endParaRPr lang="en-NZ"/>
          </a:p>
        </p:txBody>
      </p:sp>
    </p:spTree>
    <p:extLst>
      <p:ext uri="{BB962C8B-B14F-4D97-AF65-F5344CB8AC3E}">
        <p14:creationId xmlns:p14="http://schemas.microsoft.com/office/powerpoint/2010/main" val="30106587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21E4E17F-B591-4652-BAD6-D09420B30D5F}" type="slidenum">
              <a:rPr lang="en-NZ" smtClean="0"/>
              <a:t>14</a:t>
            </a:fld>
            <a:endParaRPr lang="en-NZ"/>
          </a:p>
        </p:txBody>
      </p:sp>
    </p:spTree>
    <p:extLst>
      <p:ext uri="{BB962C8B-B14F-4D97-AF65-F5344CB8AC3E}">
        <p14:creationId xmlns:p14="http://schemas.microsoft.com/office/powerpoint/2010/main" val="30991568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21E4E17F-B591-4652-BAD6-D09420B30D5F}" type="slidenum">
              <a:rPr lang="en-NZ" smtClean="0"/>
              <a:t>15</a:t>
            </a:fld>
            <a:endParaRPr lang="en-NZ"/>
          </a:p>
        </p:txBody>
      </p:sp>
    </p:spTree>
    <p:extLst>
      <p:ext uri="{BB962C8B-B14F-4D97-AF65-F5344CB8AC3E}">
        <p14:creationId xmlns:p14="http://schemas.microsoft.com/office/powerpoint/2010/main" val="30991568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21E4E17F-B591-4652-BAD6-D09420B30D5F}" type="slidenum">
              <a:rPr lang="en-NZ" smtClean="0"/>
              <a:t>16</a:t>
            </a:fld>
            <a:endParaRPr lang="en-NZ"/>
          </a:p>
        </p:txBody>
      </p:sp>
    </p:spTree>
    <p:extLst>
      <p:ext uri="{BB962C8B-B14F-4D97-AF65-F5344CB8AC3E}">
        <p14:creationId xmlns:p14="http://schemas.microsoft.com/office/powerpoint/2010/main" val="4898903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1E4E17F-B591-4652-BAD6-D09420B30D5F}" type="slidenum">
              <a:rPr lang="en-NZ" smtClean="0"/>
              <a:t>17</a:t>
            </a:fld>
            <a:endParaRPr lang="en-NZ"/>
          </a:p>
        </p:txBody>
      </p:sp>
    </p:spTree>
    <p:extLst>
      <p:ext uri="{BB962C8B-B14F-4D97-AF65-F5344CB8AC3E}">
        <p14:creationId xmlns:p14="http://schemas.microsoft.com/office/powerpoint/2010/main" val="15437522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1E4E17F-B591-4652-BAD6-D09420B30D5F}" type="slidenum">
              <a:rPr lang="en-NZ" smtClean="0"/>
              <a:t>18</a:t>
            </a:fld>
            <a:endParaRPr lang="en-NZ"/>
          </a:p>
        </p:txBody>
      </p:sp>
    </p:spTree>
    <p:extLst>
      <p:ext uri="{BB962C8B-B14F-4D97-AF65-F5344CB8AC3E}">
        <p14:creationId xmlns:p14="http://schemas.microsoft.com/office/powerpoint/2010/main" val="39826855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1E4E17F-B591-4652-BAD6-D09420B30D5F}" type="slidenum">
              <a:rPr lang="en-NZ" smtClean="0"/>
              <a:t>19</a:t>
            </a:fld>
            <a:endParaRPr lang="en-NZ"/>
          </a:p>
        </p:txBody>
      </p:sp>
    </p:spTree>
    <p:extLst>
      <p:ext uri="{BB962C8B-B14F-4D97-AF65-F5344CB8AC3E}">
        <p14:creationId xmlns:p14="http://schemas.microsoft.com/office/powerpoint/2010/main" val="29846747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1E4E17F-B591-4652-BAD6-D09420B30D5F}" type="slidenum">
              <a:rPr lang="en-NZ" smtClean="0"/>
              <a:t>2</a:t>
            </a:fld>
            <a:endParaRPr lang="en-NZ"/>
          </a:p>
        </p:txBody>
      </p:sp>
    </p:spTree>
    <p:extLst>
      <p:ext uri="{BB962C8B-B14F-4D97-AF65-F5344CB8AC3E}">
        <p14:creationId xmlns:p14="http://schemas.microsoft.com/office/powerpoint/2010/main" val="18191140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1E4E17F-B591-4652-BAD6-D09420B30D5F}" type="slidenum">
              <a:rPr lang="en-NZ" smtClean="0"/>
              <a:t>20</a:t>
            </a:fld>
            <a:endParaRPr lang="en-NZ"/>
          </a:p>
        </p:txBody>
      </p:sp>
    </p:spTree>
    <p:extLst>
      <p:ext uri="{BB962C8B-B14F-4D97-AF65-F5344CB8AC3E}">
        <p14:creationId xmlns:p14="http://schemas.microsoft.com/office/powerpoint/2010/main" val="24755243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1E4E17F-B591-4652-BAD6-D09420B30D5F}" type="slidenum">
              <a:rPr lang="en-NZ" smtClean="0"/>
              <a:t>21</a:t>
            </a:fld>
            <a:endParaRPr lang="en-NZ"/>
          </a:p>
        </p:txBody>
      </p:sp>
    </p:spTree>
    <p:extLst>
      <p:ext uri="{BB962C8B-B14F-4D97-AF65-F5344CB8AC3E}">
        <p14:creationId xmlns:p14="http://schemas.microsoft.com/office/powerpoint/2010/main" val="27510327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1E4E17F-B591-4652-BAD6-D09420B30D5F}" type="slidenum">
              <a:rPr lang="en-NZ" smtClean="0"/>
              <a:t>22</a:t>
            </a:fld>
            <a:endParaRPr lang="en-NZ"/>
          </a:p>
        </p:txBody>
      </p:sp>
    </p:spTree>
    <p:extLst>
      <p:ext uri="{BB962C8B-B14F-4D97-AF65-F5344CB8AC3E}">
        <p14:creationId xmlns:p14="http://schemas.microsoft.com/office/powerpoint/2010/main" val="4313593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1E4E17F-B591-4652-BAD6-D09420B30D5F}" type="slidenum">
              <a:rPr lang="en-NZ" smtClean="0"/>
              <a:t>23</a:t>
            </a:fld>
            <a:endParaRPr lang="en-NZ"/>
          </a:p>
        </p:txBody>
      </p:sp>
    </p:spTree>
    <p:extLst>
      <p:ext uri="{BB962C8B-B14F-4D97-AF65-F5344CB8AC3E}">
        <p14:creationId xmlns:p14="http://schemas.microsoft.com/office/powerpoint/2010/main" val="21262586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1E4E17F-B591-4652-BAD6-D09420B30D5F}" type="slidenum">
              <a:rPr lang="en-NZ" smtClean="0"/>
              <a:t>24</a:t>
            </a:fld>
            <a:endParaRPr lang="en-NZ"/>
          </a:p>
        </p:txBody>
      </p:sp>
    </p:spTree>
    <p:extLst>
      <p:ext uri="{BB962C8B-B14F-4D97-AF65-F5344CB8AC3E}">
        <p14:creationId xmlns:p14="http://schemas.microsoft.com/office/powerpoint/2010/main" val="16225998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1E4E17F-B591-4652-BAD6-D09420B30D5F}" type="slidenum">
              <a:rPr lang="en-NZ" smtClean="0"/>
              <a:t>25</a:t>
            </a:fld>
            <a:endParaRPr lang="en-NZ"/>
          </a:p>
        </p:txBody>
      </p:sp>
    </p:spTree>
    <p:extLst>
      <p:ext uri="{BB962C8B-B14F-4D97-AF65-F5344CB8AC3E}">
        <p14:creationId xmlns:p14="http://schemas.microsoft.com/office/powerpoint/2010/main" val="392242335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1E4E17F-B591-4652-BAD6-D09420B30D5F}" type="slidenum">
              <a:rPr lang="en-NZ" smtClean="0"/>
              <a:t>26</a:t>
            </a:fld>
            <a:endParaRPr lang="en-NZ"/>
          </a:p>
        </p:txBody>
      </p:sp>
    </p:spTree>
    <p:extLst>
      <p:ext uri="{BB962C8B-B14F-4D97-AF65-F5344CB8AC3E}">
        <p14:creationId xmlns:p14="http://schemas.microsoft.com/office/powerpoint/2010/main" val="16111292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21E4E17F-B591-4652-BAD6-D09420B30D5F}" type="slidenum">
              <a:rPr lang="en-NZ" smtClean="0"/>
              <a:t>3</a:t>
            </a:fld>
            <a:endParaRPr lang="en-NZ"/>
          </a:p>
        </p:txBody>
      </p:sp>
    </p:spTree>
    <p:extLst>
      <p:ext uri="{BB962C8B-B14F-4D97-AF65-F5344CB8AC3E}">
        <p14:creationId xmlns:p14="http://schemas.microsoft.com/office/powerpoint/2010/main" val="32827424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1E4E17F-B591-4652-BAD6-D09420B30D5F}" type="slidenum">
              <a:rPr lang="en-NZ" smtClean="0"/>
              <a:t>4</a:t>
            </a:fld>
            <a:endParaRPr lang="en-NZ"/>
          </a:p>
        </p:txBody>
      </p:sp>
    </p:spTree>
    <p:extLst>
      <p:ext uri="{BB962C8B-B14F-4D97-AF65-F5344CB8AC3E}">
        <p14:creationId xmlns:p14="http://schemas.microsoft.com/office/powerpoint/2010/main" val="23645980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1E4E17F-B591-4652-BAD6-D09420B30D5F}" type="slidenum">
              <a:rPr lang="en-NZ" smtClean="0"/>
              <a:t>5</a:t>
            </a:fld>
            <a:endParaRPr lang="en-NZ"/>
          </a:p>
        </p:txBody>
      </p:sp>
    </p:spTree>
    <p:extLst>
      <p:ext uri="{BB962C8B-B14F-4D97-AF65-F5344CB8AC3E}">
        <p14:creationId xmlns:p14="http://schemas.microsoft.com/office/powerpoint/2010/main" val="26710427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21E4E17F-B591-4652-BAD6-D09420B30D5F}" type="slidenum">
              <a:rPr lang="en-NZ" smtClean="0"/>
              <a:t>6</a:t>
            </a:fld>
            <a:endParaRPr lang="en-NZ"/>
          </a:p>
        </p:txBody>
      </p:sp>
    </p:spTree>
    <p:extLst>
      <p:ext uri="{BB962C8B-B14F-4D97-AF65-F5344CB8AC3E}">
        <p14:creationId xmlns:p14="http://schemas.microsoft.com/office/powerpoint/2010/main" val="42326963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1E4E17F-B591-4652-BAD6-D09420B30D5F}" type="slidenum">
              <a:rPr lang="en-NZ" smtClean="0"/>
              <a:t>7</a:t>
            </a:fld>
            <a:endParaRPr lang="en-NZ"/>
          </a:p>
        </p:txBody>
      </p:sp>
    </p:spTree>
    <p:extLst>
      <p:ext uri="{BB962C8B-B14F-4D97-AF65-F5344CB8AC3E}">
        <p14:creationId xmlns:p14="http://schemas.microsoft.com/office/powerpoint/2010/main" val="38934276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1E4E17F-B591-4652-BAD6-D09420B30D5F}" type="slidenum">
              <a:rPr lang="en-NZ" smtClean="0"/>
              <a:t>8</a:t>
            </a:fld>
            <a:endParaRPr lang="en-NZ"/>
          </a:p>
        </p:txBody>
      </p:sp>
    </p:spTree>
    <p:extLst>
      <p:ext uri="{BB962C8B-B14F-4D97-AF65-F5344CB8AC3E}">
        <p14:creationId xmlns:p14="http://schemas.microsoft.com/office/powerpoint/2010/main" val="30056097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21E4E17F-B591-4652-BAD6-D09420B30D5F}" type="slidenum">
              <a:rPr lang="en-NZ" smtClean="0"/>
              <a:t>9</a:t>
            </a:fld>
            <a:endParaRPr lang="en-NZ"/>
          </a:p>
        </p:txBody>
      </p:sp>
    </p:spTree>
    <p:extLst>
      <p:ext uri="{BB962C8B-B14F-4D97-AF65-F5344CB8AC3E}">
        <p14:creationId xmlns:p14="http://schemas.microsoft.com/office/powerpoint/2010/main" val="806269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6EFDCE87-AD2F-482E-B941-9C1456F68DCF}" type="datetimeFigureOut">
              <a:rPr lang="en-NZ" smtClean="0"/>
              <a:t>28/09/2012</a:t>
            </a:fld>
            <a:endParaRPr lang="en-NZ"/>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BD3B00E8-1E1C-4739-B7D5-DBC8CD750189}" type="slidenum">
              <a:rPr lang="en-NZ" smtClean="0"/>
              <a:t>‹#›</a:t>
            </a:fld>
            <a:endParaRPr lang="en-NZ"/>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NZ"/>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EFDCE87-AD2F-482E-B941-9C1456F68DCF}" type="datetimeFigureOut">
              <a:rPr lang="en-NZ" smtClean="0"/>
              <a:t>28/09/2012</a:t>
            </a:fld>
            <a:endParaRPr lang="en-NZ"/>
          </a:p>
        </p:txBody>
      </p:sp>
      <p:sp>
        <p:nvSpPr>
          <p:cNvPr id="5" name="Footer Placeholder 4"/>
          <p:cNvSpPr>
            <a:spLocks noGrp="1"/>
          </p:cNvSpPr>
          <p:nvPr>
            <p:ph type="ftr" sz="quarter" idx="11"/>
          </p:nvPr>
        </p:nvSpPr>
        <p:spPr/>
        <p:txBody>
          <a:bodyPr/>
          <a:lstStyle>
            <a:extLst/>
          </a:lstStyle>
          <a:p>
            <a:endParaRPr lang="en-NZ"/>
          </a:p>
        </p:txBody>
      </p:sp>
      <p:sp>
        <p:nvSpPr>
          <p:cNvPr id="6" name="Slide Number Placeholder 5"/>
          <p:cNvSpPr>
            <a:spLocks noGrp="1"/>
          </p:cNvSpPr>
          <p:nvPr>
            <p:ph type="sldNum" sz="quarter" idx="12"/>
          </p:nvPr>
        </p:nvSpPr>
        <p:spPr/>
        <p:txBody>
          <a:bodyPr/>
          <a:lstStyle>
            <a:extLst/>
          </a:lstStyle>
          <a:p>
            <a:fld id="{BD3B00E8-1E1C-4739-B7D5-DBC8CD750189}" type="slidenum">
              <a:rPr lang="en-NZ" smtClean="0"/>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EFDCE87-AD2F-482E-B941-9C1456F68DCF}" type="datetimeFigureOut">
              <a:rPr lang="en-NZ" smtClean="0"/>
              <a:t>28/09/2012</a:t>
            </a:fld>
            <a:endParaRPr lang="en-NZ"/>
          </a:p>
        </p:txBody>
      </p:sp>
      <p:sp>
        <p:nvSpPr>
          <p:cNvPr id="5" name="Footer Placeholder 4"/>
          <p:cNvSpPr>
            <a:spLocks noGrp="1"/>
          </p:cNvSpPr>
          <p:nvPr>
            <p:ph type="ftr" sz="quarter" idx="11"/>
          </p:nvPr>
        </p:nvSpPr>
        <p:spPr/>
        <p:txBody>
          <a:bodyPr/>
          <a:lstStyle>
            <a:extLst/>
          </a:lstStyle>
          <a:p>
            <a:endParaRPr lang="en-NZ"/>
          </a:p>
        </p:txBody>
      </p:sp>
      <p:sp>
        <p:nvSpPr>
          <p:cNvPr id="6" name="Slide Number Placeholder 5"/>
          <p:cNvSpPr>
            <a:spLocks noGrp="1"/>
          </p:cNvSpPr>
          <p:nvPr>
            <p:ph type="sldNum" sz="quarter" idx="12"/>
          </p:nvPr>
        </p:nvSpPr>
        <p:spPr/>
        <p:txBody>
          <a:bodyPr/>
          <a:lstStyle>
            <a:extLst/>
          </a:lstStyle>
          <a:p>
            <a:fld id="{BD3B00E8-1E1C-4739-B7D5-DBC8CD750189}" type="slidenum">
              <a:rPr lang="en-NZ" smtClean="0"/>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flipV="1">
            <a:off x="1187624" y="1433731"/>
            <a:ext cx="7545784" cy="45719"/>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1102916" y="282438"/>
            <a:ext cx="7715200" cy="1143000"/>
          </a:xfrm>
        </p:spPr>
        <p:txBody>
          <a:bodyPr/>
          <a:lstStyle>
            <a:extLst/>
          </a:lstStyle>
          <a:p>
            <a:r>
              <a:rPr kumimoji="0" lang="en-US" dirty="0" smtClean="0"/>
              <a:t>Click to edit Master title style</a:t>
            </a:r>
            <a:endParaRPr kumimoji="0" lang="en-US" dirty="0"/>
          </a:p>
        </p:txBody>
      </p:sp>
      <p:sp>
        <p:nvSpPr>
          <p:cNvPr id="3" name="Content Placeholder 2"/>
          <p:cNvSpPr>
            <a:spLocks noGrp="1"/>
          </p:cNvSpPr>
          <p:nvPr>
            <p:ph idx="1"/>
          </p:nvPr>
        </p:nvSpPr>
        <p:spPr>
          <a:xfrm>
            <a:off x="971599" y="1700808"/>
            <a:ext cx="8148047" cy="4526280"/>
          </a:xfrm>
        </p:spPr>
        <p:txBody>
          <a:bodyPr/>
          <a:lstStyle>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Date Placeholder 3"/>
          <p:cNvSpPr>
            <a:spLocks noGrp="1"/>
          </p:cNvSpPr>
          <p:nvPr>
            <p:ph type="dt" sz="half" idx="10"/>
          </p:nvPr>
        </p:nvSpPr>
        <p:spPr/>
        <p:txBody>
          <a:bodyPr/>
          <a:lstStyle>
            <a:extLst/>
          </a:lstStyle>
          <a:p>
            <a:fld id="{6EFDCE87-AD2F-482E-B941-9C1456F68DCF}" type="datetimeFigureOut">
              <a:rPr lang="en-NZ" smtClean="0"/>
              <a:t>28/09/2012</a:t>
            </a:fld>
            <a:endParaRPr lang="en-NZ"/>
          </a:p>
        </p:txBody>
      </p:sp>
      <p:sp>
        <p:nvSpPr>
          <p:cNvPr id="5" name="Footer Placeholder 4"/>
          <p:cNvSpPr>
            <a:spLocks noGrp="1"/>
          </p:cNvSpPr>
          <p:nvPr>
            <p:ph type="ftr" sz="quarter" idx="11"/>
          </p:nvPr>
        </p:nvSpPr>
        <p:spPr/>
        <p:txBody>
          <a:bodyPr/>
          <a:lstStyle>
            <a:extLst/>
          </a:lstStyle>
          <a:p>
            <a:endParaRPr lang="en-NZ"/>
          </a:p>
        </p:txBody>
      </p:sp>
      <p:sp>
        <p:nvSpPr>
          <p:cNvPr id="6" name="Slide Number Placeholder 5"/>
          <p:cNvSpPr>
            <a:spLocks noGrp="1"/>
          </p:cNvSpPr>
          <p:nvPr>
            <p:ph type="sldNum" sz="quarter" idx="12"/>
          </p:nvPr>
        </p:nvSpPr>
        <p:spPr/>
        <p:txBody>
          <a:bodyPr/>
          <a:lstStyle>
            <a:extLst/>
          </a:lstStyle>
          <a:p>
            <a:fld id="{BD3B00E8-1E1C-4739-B7D5-DBC8CD750189}" type="slidenum">
              <a:rPr lang="en-NZ" smtClean="0"/>
              <a:t>‹#›</a:t>
            </a:fld>
            <a:endParaRPr lang="en-NZ"/>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6EFDCE87-AD2F-482E-B941-9C1456F68DCF}" type="datetimeFigureOut">
              <a:rPr lang="en-NZ" smtClean="0"/>
              <a:t>28/09/2012</a:t>
            </a:fld>
            <a:endParaRPr lang="en-NZ"/>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BD3B00E8-1E1C-4739-B7D5-DBC8CD750189}" type="slidenum">
              <a:rPr lang="en-NZ" smtClean="0"/>
              <a:t>‹#›</a:t>
            </a:fld>
            <a:endParaRPr lang="en-NZ"/>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EFDCE87-AD2F-482E-B941-9C1456F68DCF}" type="datetimeFigureOut">
              <a:rPr lang="en-NZ" smtClean="0"/>
              <a:t>28/09/2012</a:t>
            </a:fld>
            <a:endParaRPr lang="en-NZ"/>
          </a:p>
        </p:txBody>
      </p:sp>
      <p:sp>
        <p:nvSpPr>
          <p:cNvPr id="6" name="Footer Placeholder 5"/>
          <p:cNvSpPr>
            <a:spLocks noGrp="1"/>
          </p:cNvSpPr>
          <p:nvPr>
            <p:ph type="ftr" sz="quarter" idx="11"/>
          </p:nvPr>
        </p:nvSpPr>
        <p:spPr/>
        <p:txBody>
          <a:bodyPr/>
          <a:lstStyle>
            <a:extLst/>
          </a:lstStyle>
          <a:p>
            <a:endParaRPr lang="en-NZ"/>
          </a:p>
        </p:txBody>
      </p:sp>
      <p:sp>
        <p:nvSpPr>
          <p:cNvPr id="7" name="Slide Number Placeholder 6"/>
          <p:cNvSpPr>
            <a:spLocks noGrp="1"/>
          </p:cNvSpPr>
          <p:nvPr>
            <p:ph type="sldNum" sz="quarter" idx="12"/>
          </p:nvPr>
        </p:nvSpPr>
        <p:spPr>
          <a:xfrm>
            <a:off x="8641080" y="6514568"/>
            <a:ext cx="464288" cy="274320"/>
          </a:xfrm>
        </p:spPr>
        <p:txBody>
          <a:bodyPr/>
          <a:lstStyle>
            <a:extLst/>
          </a:lstStyle>
          <a:p>
            <a:fld id="{BD3B00E8-1E1C-4739-B7D5-DBC8CD750189}" type="slidenum">
              <a:rPr lang="en-NZ" smtClean="0"/>
              <a:t>‹#›</a:t>
            </a:fld>
            <a:endParaRPr lang="en-NZ"/>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6EFDCE87-AD2F-482E-B941-9C1456F68DCF}" type="datetimeFigureOut">
              <a:rPr lang="en-NZ" smtClean="0"/>
              <a:t>28/09/2012</a:t>
            </a:fld>
            <a:endParaRPr lang="en-NZ"/>
          </a:p>
        </p:txBody>
      </p:sp>
      <p:sp>
        <p:nvSpPr>
          <p:cNvPr id="8" name="Footer Placeholder 7"/>
          <p:cNvSpPr>
            <a:spLocks noGrp="1"/>
          </p:cNvSpPr>
          <p:nvPr>
            <p:ph type="ftr" sz="quarter" idx="11"/>
          </p:nvPr>
        </p:nvSpPr>
        <p:spPr/>
        <p:txBody>
          <a:bodyPr/>
          <a:lstStyle>
            <a:extLst/>
          </a:lstStyle>
          <a:p>
            <a:endParaRPr lang="en-NZ"/>
          </a:p>
        </p:txBody>
      </p:sp>
      <p:sp>
        <p:nvSpPr>
          <p:cNvPr id="9" name="Slide Number Placeholder 8"/>
          <p:cNvSpPr>
            <a:spLocks noGrp="1"/>
          </p:cNvSpPr>
          <p:nvPr>
            <p:ph type="sldNum" sz="quarter" idx="12"/>
          </p:nvPr>
        </p:nvSpPr>
        <p:spPr>
          <a:xfrm>
            <a:off x="8641080" y="6514568"/>
            <a:ext cx="464288" cy="274320"/>
          </a:xfrm>
        </p:spPr>
        <p:txBody>
          <a:bodyPr/>
          <a:lstStyle>
            <a:extLst/>
          </a:lstStyle>
          <a:p>
            <a:fld id="{BD3B00E8-1E1C-4739-B7D5-DBC8CD750189}" type="slidenum">
              <a:rPr lang="en-NZ" smtClean="0"/>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6EFDCE87-AD2F-482E-B941-9C1456F68DCF}" type="datetimeFigureOut">
              <a:rPr lang="en-NZ" smtClean="0"/>
              <a:t>28/09/2012</a:t>
            </a:fld>
            <a:endParaRPr lang="en-NZ"/>
          </a:p>
        </p:txBody>
      </p:sp>
      <p:sp>
        <p:nvSpPr>
          <p:cNvPr id="4" name="Footer Placeholder 3"/>
          <p:cNvSpPr>
            <a:spLocks noGrp="1"/>
          </p:cNvSpPr>
          <p:nvPr>
            <p:ph type="ftr" sz="quarter" idx="11"/>
          </p:nvPr>
        </p:nvSpPr>
        <p:spPr/>
        <p:txBody>
          <a:bodyPr/>
          <a:lstStyle>
            <a:extLst/>
          </a:lstStyle>
          <a:p>
            <a:endParaRPr lang="en-NZ"/>
          </a:p>
        </p:txBody>
      </p:sp>
      <p:sp>
        <p:nvSpPr>
          <p:cNvPr id="5" name="Slide Number Placeholder 4"/>
          <p:cNvSpPr>
            <a:spLocks noGrp="1"/>
          </p:cNvSpPr>
          <p:nvPr>
            <p:ph type="sldNum" sz="quarter" idx="12"/>
          </p:nvPr>
        </p:nvSpPr>
        <p:spPr/>
        <p:txBody>
          <a:bodyPr/>
          <a:lstStyle>
            <a:extLst/>
          </a:lstStyle>
          <a:p>
            <a:fld id="{BD3B00E8-1E1C-4739-B7D5-DBC8CD750189}" type="slidenum">
              <a:rPr lang="en-NZ" smtClean="0"/>
              <a:t>‹#›</a:t>
            </a:fld>
            <a:endParaRPr lang="en-NZ"/>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6EFDCE87-AD2F-482E-B941-9C1456F68DCF}" type="datetimeFigureOut">
              <a:rPr lang="en-NZ" smtClean="0"/>
              <a:t>28/09/2012</a:t>
            </a:fld>
            <a:endParaRPr lang="en-NZ"/>
          </a:p>
        </p:txBody>
      </p:sp>
      <p:sp>
        <p:nvSpPr>
          <p:cNvPr id="3" name="Footer Placeholder 2"/>
          <p:cNvSpPr>
            <a:spLocks noGrp="1"/>
          </p:cNvSpPr>
          <p:nvPr>
            <p:ph type="ftr" sz="quarter" idx="11"/>
          </p:nvPr>
        </p:nvSpPr>
        <p:spPr/>
        <p:txBody>
          <a:bodyPr/>
          <a:lstStyle>
            <a:extLst/>
          </a:lstStyle>
          <a:p>
            <a:endParaRPr lang="en-NZ"/>
          </a:p>
        </p:txBody>
      </p:sp>
      <p:sp>
        <p:nvSpPr>
          <p:cNvPr id="4" name="Slide Number Placeholder 3"/>
          <p:cNvSpPr>
            <a:spLocks noGrp="1"/>
          </p:cNvSpPr>
          <p:nvPr>
            <p:ph type="sldNum" sz="quarter" idx="12"/>
          </p:nvPr>
        </p:nvSpPr>
        <p:spPr/>
        <p:txBody>
          <a:bodyPr/>
          <a:lstStyle>
            <a:extLst/>
          </a:lstStyle>
          <a:p>
            <a:fld id="{BD3B00E8-1E1C-4739-B7D5-DBC8CD750189}" type="slidenum">
              <a:rPr lang="en-NZ" smtClean="0"/>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6EFDCE87-AD2F-482E-B941-9C1456F68DCF}" type="datetimeFigureOut">
              <a:rPr lang="en-NZ" smtClean="0"/>
              <a:t>28/09/2012</a:t>
            </a:fld>
            <a:endParaRPr lang="en-NZ"/>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BD3B00E8-1E1C-4739-B7D5-DBC8CD750189}" type="slidenum">
              <a:rPr lang="en-NZ" smtClean="0"/>
              <a:t>‹#›</a:t>
            </a:fld>
            <a:endParaRPr lang="en-NZ"/>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6EFDCE87-AD2F-482E-B941-9C1456F68DCF}" type="datetimeFigureOut">
              <a:rPr lang="en-NZ" smtClean="0"/>
              <a:t>28/09/2012</a:t>
            </a:fld>
            <a:endParaRPr lang="en-NZ"/>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BD3B00E8-1E1C-4739-B7D5-DBC8CD750189}" type="slidenum">
              <a:rPr lang="en-NZ" smtClean="0"/>
              <a:t>‹#›</a:t>
            </a:fld>
            <a:endParaRPr lang="en-NZ"/>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67000"/>
            <a:duotone>
              <a:schemeClr val="bg2">
                <a:shade val="30000"/>
                <a:satMod val="120000"/>
              </a:schemeClr>
              <a:schemeClr val="bg2">
                <a:tint val="70000"/>
                <a:satMod val="250000"/>
              </a:schemeClr>
            </a:duotone>
            <a:lum/>
            <a:extLst>
              <a:ext uri="{BEBA8EAE-BF5A-486C-A8C5-ECC9F3942E4B}">
                <a14:imgProps xmlns:a14="http://schemas.microsoft.com/office/drawing/2010/main">
                  <a14:imgLayer r:embed="rId14">
                    <a14:imgEffect>
                      <a14:sharpenSoften amount="-25000"/>
                    </a14:imgEffect>
                  </a14:imgLayer>
                </a14:imgProps>
              </a:ext>
            </a:extLst>
          </a:blip>
          <a:srcRect/>
          <a:tile tx="0" ty="0" sx="50000" sy="50000" flip="none" algn="t"/>
        </a:blipFill>
        <a:effectLst/>
      </p:bgPr>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kumimoji="0" lang="en-US">
              <a:solidFill>
                <a:schemeClr val="tx1">
                  <a:shade val="50000"/>
                </a:schemeClr>
              </a:solidFill>
            </a:endParaRPr>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pPr eaLnBrk="1" latinLnBrk="0" hangingPunct="1"/>
            <a:fld id="{7CB97365-EBCA-4027-87D5-99FC1D4DF0BB}" type="datetimeFigureOut">
              <a:rPr lang="en-US" smtClean="0"/>
              <a:pPr eaLnBrk="1" latinLnBrk="0" hangingPunct="1"/>
              <a:t>9/28/2012</a:t>
            </a:fld>
            <a:endParaRPr lang="en-US">
              <a:solidFill>
                <a:schemeClr val="tx1">
                  <a:shade val="50000"/>
                </a:schemeClr>
              </a:solidFill>
            </a:endParaRPr>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69E29E33-B620-47F9-BB04-8846C2A5AFCC}" type="slidenum">
              <a:rPr kumimoji="0" lang="en-US" smtClean="0"/>
              <a:pPr eaLnBrk="1" latinLnBrk="0" hangingPunct="1"/>
              <a:t>‹#›</a:t>
            </a:fld>
            <a:endParaRPr kumimoji="0" lang="en-US" dirty="0">
              <a:solidFill>
                <a:schemeClr val="tx1">
                  <a:shade val="50000"/>
                </a:schemeClr>
              </a:solidFill>
            </a:endParaRPr>
          </a:p>
        </p:txBody>
      </p:sp>
      <p:sp>
        <p:nvSpPr>
          <p:cNvPr id="22" name="Title Placeholder 21"/>
          <p:cNvSpPr>
            <a:spLocks noGrp="1"/>
          </p:cNvSpPr>
          <p:nvPr>
            <p:ph type="title"/>
          </p:nvPr>
        </p:nvSpPr>
        <p:spPr>
          <a:xfrm>
            <a:off x="969962" y="253536"/>
            <a:ext cx="7716838"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dirty="0" smtClean="0"/>
              <a:t>Click to edit Master title style</a:t>
            </a:r>
            <a:endParaRPr kumimoji="0" lang="en-US" dirty="0"/>
          </a:p>
        </p:txBody>
      </p:sp>
      <p:sp>
        <p:nvSpPr>
          <p:cNvPr id="13" name="Text Placeholder 12"/>
          <p:cNvSpPr>
            <a:spLocks noGrp="1"/>
          </p:cNvSpPr>
          <p:nvPr>
            <p:ph type="body" idx="1"/>
          </p:nvPr>
        </p:nvSpPr>
        <p:spPr>
          <a:xfrm>
            <a:off x="969962" y="1646237"/>
            <a:ext cx="7716838" cy="4526280"/>
          </a:xfrm>
          <a:prstGeom prst="rect">
            <a:avLst/>
          </a:prstGeom>
        </p:spPr>
        <p:txBody>
          <a:bodyPr>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pic>
        <p:nvPicPr>
          <p:cNvPr id="1026" name="Picture 2"/>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2" y="-49923"/>
            <a:ext cx="969963" cy="69079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dk1" tx1="lt1" bg2="dk2" tx2="lt2" accent1="accent1" accent2="accent2" accent3="accent3" accent4="accent4" accent5="accent5" accent6="accent6" hlink="hlink" folHlink="folHlink"/>
  <p:sldLayoutIdLst>
    <p:sldLayoutId id="2147484081" r:id="rId1"/>
    <p:sldLayoutId id="2147484082" r:id="rId2"/>
    <p:sldLayoutId id="2147484083" r:id="rId3"/>
    <p:sldLayoutId id="2147484084" r:id="rId4"/>
    <p:sldLayoutId id="2147484085" r:id="rId5"/>
    <p:sldLayoutId id="2147484086" r:id="rId6"/>
    <p:sldLayoutId id="2147484087" r:id="rId7"/>
    <p:sldLayoutId id="2147484088" r:id="rId8"/>
    <p:sldLayoutId id="2147484089" r:id="rId9"/>
    <p:sldLayoutId id="2147484090" r:id="rId10"/>
    <p:sldLayoutId id="2147484091" r:id="rId11"/>
  </p:sldLayoutIdLst>
  <p:timing>
    <p:tnLst>
      <p:par>
        <p:cTn id="1" dur="indefinite" restart="never" nodeType="tmRoot"/>
      </p:par>
    </p:tnLst>
  </p:timing>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15616" y="404664"/>
            <a:ext cx="7747047" cy="2209800"/>
          </a:xfrm>
        </p:spPr>
        <p:txBody>
          <a:bodyPr>
            <a:normAutofit fontScale="90000"/>
          </a:bodyPr>
          <a:lstStyle/>
          <a:p>
            <a:r>
              <a:rPr lang="en-NZ" dirty="0"/>
              <a:t>Supporting Traditional Healing Practices in a Contemporary Context</a:t>
            </a:r>
          </a:p>
        </p:txBody>
      </p:sp>
      <p:sp>
        <p:nvSpPr>
          <p:cNvPr id="3" name="Subtitle 2"/>
          <p:cNvSpPr>
            <a:spLocks noGrp="1"/>
          </p:cNvSpPr>
          <p:nvPr>
            <p:ph type="subTitle" idx="1"/>
          </p:nvPr>
        </p:nvSpPr>
        <p:spPr/>
        <p:txBody>
          <a:bodyPr>
            <a:normAutofit fontScale="92500"/>
          </a:bodyPr>
          <a:lstStyle/>
          <a:p>
            <a:r>
              <a:rPr lang="en-NZ" dirty="0"/>
              <a:t>A Boulton &amp; G Pirikahu</a:t>
            </a:r>
          </a:p>
          <a:p>
            <a:r>
              <a:rPr lang="en-NZ" dirty="0"/>
              <a:t>INIHKD Conference, Brisbane, Australia </a:t>
            </a:r>
          </a:p>
          <a:p>
            <a:r>
              <a:rPr lang="en-NZ" dirty="0"/>
              <a:t>24-28 September 2012</a:t>
            </a:r>
          </a:p>
          <a:p>
            <a:endParaRPr lang="en-NZ"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814" y="-31598"/>
            <a:ext cx="971600" cy="6889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803971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Challenges - research</a:t>
            </a:r>
            <a:endParaRPr lang="en-NZ" dirty="0"/>
          </a:p>
        </p:txBody>
      </p:sp>
      <p:sp>
        <p:nvSpPr>
          <p:cNvPr id="3" name="Content Placeholder 2"/>
          <p:cNvSpPr>
            <a:spLocks noGrp="1"/>
          </p:cNvSpPr>
          <p:nvPr>
            <p:ph idx="1"/>
          </p:nvPr>
        </p:nvSpPr>
        <p:spPr>
          <a:xfrm>
            <a:off x="971599" y="1700808"/>
            <a:ext cx="8148047" cy="4968552"/>
          </a:xfrm>
        </p:spPr>
        <p:txBody>
          <a:bodyPr>
            <a:normAutofit/>
          </a:bodyPr>
          <a:lstStyle/>
          <a:p>
            <a:r>
              <a:rPr lang="en-NZ" dirty="0" smtClean="0"/>
              <a:t>“You don’t know what you don’t know”</a:t>
            </a:r>
          </a:p>
          <a:p>
            <a:endParaRPr lang="en-NZ" dirty="0"/>
          </a:p>
          <a:p>
            <a:r>
              <a:rPr lang="en-NZ" dirty="0" smtClean="0"/>
              <a:t>We don’t yet have the big                               picture, but we are working                                towards it</a:t>
            </a:r>
          </a:p>
          <a:p>
            <a:pPr marL="0" indent="0">
              <a:buNone/>
            </a:pPr>
            <a:endParaRPr lang="en-NZ" dirty="0"/>
          </a:p>
          <a:p>
            <a:r>
              <a:rPr lang="en-NZ" dirty="0" smtClean="0"/>
              <a:t>Issue of distance - team members scattered across various locations</a:t>
            </a:r>
          </a:p>
          <a:p>
            <a:endParaRPr lang="en-NZ" dirty="0"/>
          </a:p>
          <a:p>
            <a:endParaRPr lang="en-NZ" dirty="0"/>
          </a:p>
          <a:p>
            <a:endParaRPr lang="en-NZ"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4168" y="2564904"/>
            <a:ext cx="2880320" cy="2160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07583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Challenges - sector</a:t>
            </a:r>
            <a:endParaRPr lang="en-NZ" dirty="0"/>
          </a:p>
        </p:txBody>
      </p:sp>
      <p:sp>
        <p:nvSpPr>
          <p:cNvPr id="3" name="Content Placeholder 2"/>
          <p:cNvSpPr>
            <a:spLocks noGrp="1"/>
          </p:cNvSpPr>
          <p:nvPr>
            <p:ph idx="1"/>
          </p:nvPr>
        </p:nvSpPr>
        <p:spPr>
          <a:xfrm>
            <a:off x="971599" y="1700808"/>
            <a:ext cx="8148047" cy="4968552"/>
          </a:xfrm>
        </p:spPr>
        <p:txBody>
          <a:bodyPr>
            <a:normAutofit/>
          </a:bodyPr>
          <a:lstStyle/>
          <a:p>
            <a:r>
              <a:rPr lang="en-NZ" dirty="0" smtClean="0"/>
              <a:t>Sector has undergone significant change since the original application for funding submitted in 2010</a:t>
            </a:r>
          </a:p>
          <a:p>
            <a:endParaRPr lang="en-NZ" dirty="0"/>
          </a:p>
          <a:p>
            <a:r>
              <a:rPr lang="en-NZ" dirty="0" smtClean="0"/>
              <a:t>Politically </a:t>
            </a:r>
            <a:r>
              <a:rPr lang="en-NZ" dirty="0"/>
              <a:t>sensitive </a:t>
            </a:r>
            <a:r>
              <a:rPr lang="en-NZ" dirty="0" smtClean="0"/>
              <a:t>sector, great degree of scrutiny</a:t>
            </a:r>
          </a:p>
          <a:p>
            <a:endParaRPr lang="en-NZ" dirty="0"/>
          </a:p>
          <a:p>
            <a:r>
              <a:rPr lang="en-NZ" dirty="0" smtClean="0"/>
              <a:t>Historically poorly funded, so funding for research viewed with a degree of suspicion</a:t>
            </a:r>
          </a:p>
          <a:p>
            <a:endParaRPr lang="en-NZ" dirty="0"/>
          </a:p>
          <a:p>
            <a:endParaRPr lang="en-NZ" dirty="0"/>
          </a:p>
          <a:p>
            <a:endParaRPr lang="en-NZ" dirty="0"/>
          </a:p>
          <a:p>
            <a:endParaRPr lang="en-NZ" dirty="0"/>
          </a:p>
        </p:txBody>
      </p:sp>
    </p:spTree>
    <p:extLst>
      <p:ext uri="{BB962C8B-B14F-4D97-AF65-F5344CB8AC3E}">
        <p14:creationId xmlns:p14="http://schemas.microsoft.com/office/powerpoint/2010/main" val="10264596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What’s working well</a:t>
            </a:r>
            <a:endParaRPr lang="en-NZ" dirty="0"/>
          </a:p>
        </p:txBody>
      </p:sp>
      <p:sp>
        <p:nvSpPr>
          <p:cNvPr id="3" name="Content Placeholder 2"/>
          <p:cNvSpPr>
            <a:spLocks noGrp="1"/>
          </p:cNvSpPr>
          <p:nvPr>
            <p:ph idx="1"/>
          </p:nvPr>
        </p:nvSpPr>
        <p:spPr>
          <a:xfrm>
            <a:off x="971599" y="1700808"/>
            <a:ext cx="8148047" cy="5157192"/>
          </a:xfrm>
        </p:spPr>
        <p:txBody>
          <a:bodyPr>
            <a:normAutofit lnSpcReduction="10000"/>
          </a:bodyPr>
          <a:lstStyle/>
          <a:p>
            <a:r>
              <a:rPr lang="en-NZ" dirty="0" smtClean="0"/>
              <a:t>Team approach</a:t>
            </a:r>
          </a:p>
          <a:p>
            <a:pPr lvl="1"/>
            <a:r>
              <a:rPr lang="en-NZ" dirty="0"/>
              <a:t>b</a:t>
            </a:r>
            <a:r>
              <a:rPr lang="en-NZ" dirty="0" smtClean="0"/>
              <a:t>ringing the team together for practical hands-on training wherever possible</a:t>
            </a:r>
          </a:p>
          <a:p>
            <a:pPr lvl="1"/>
            <a:r>
              <a:rPr lang="en-NZ" dirty="0"/>
              <a:t>i</a:t>
            </a:r>
            <a:r>
              <a:rPr lang="en-NZ" dirty="0" smtClean="0"/>
              <a:t>nformal mentoring</a:t>
            </a:r>
          </a:p>
          <a:p>
            <a:pPr lvl="1"/>
            <a:r>
              <a:rPr lang="en-NZ" dirty="0" smtClean="0"/>
              <a:t>assigning tasks to different team members</a:t>
            </a:r>
          </a:p>
          <a:p>
            <a:pPr lvl="1"/>
            <a:r>
              <a:rPr lang="en-NZ" dirty="0"/>
              <a:t>u</a:t>
            </a:r>
            <a:r>
              <a:rPr lang="en-NZ" dirty="0" smtClean="0"/>
              <a:t>se of </a:t>
            </a:r>
            <a:r>
              <a:rPr lang="en-NZ" dirty="0" err="1" smtClean="0"/>
              <a:t>skype</a:t>
            </a:r>
            <a:r>
              <a:rPr lang="en-NZ" dirty="0" smtClean="0"/>
              <a:t> and teleconferencing</a:t>
            </a:r>
          </a:p>
          <a:p>
            <a:pPr lvl="1"/>
            <a:endParaRPr lang="en-NZ" sz="2000" dirty="0" smtClean="0"/>
          </a:p>
          <a:p>
            <a:r>
              <a:rPr lang="en-NZ" dirty="0" smtClean="0"/>
              <a:t>Valuing and using each members’ skills and knowledge to ensure the work meets it objectives</a:t>
            </a:r>
          </a:p>
          <a:p>
            <a:endParaRPr lang="en-NZ" sz="2000" dirty="0" smtClean="0"/>
          </a:p>
          <a:p>
            <a:r>
              <a:rPr lang="en-NZ" dirty="0"/>
              <a:t>D</a:t>
            </a:r>
            <a:r>
              <a:rPr lang="en-NZ" dirty="0" smtClean="0"/>
              <a:t>eveloping a relationship with the healers</a:t>
            </a:r>
            <a:endParaRPr lang="en-NZ" dirty="0"/>
          </a:p>
        </p:txBody>
      </p:sp>
    </p:spTree>
    <p:extLst>
      <p:ext uri="{BB962C8B-B14F-4D97-AF65-F5344CB8AC3E}">
        <p14:creationId xmlns:p14="http://schemas.microsoft.com/office/powerpoint/2010/main" val="12833244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Preliminary Findings</a:t>
            </a:r>
            <a:endParaRPr lang="en-NZ" dirty="0"/>
          </a:p>
        </p:txBody>
      </p:sp>
      <p:sp>
        <p:nvSpPr>
          <p:cNvPr id="3" name="Content Placeholder 2"/>
          <p:cNvSpPr>
            <a:spLocks noGrp="1"/>
          </p:cNvSpPr>
          <p:nvPr>
            <p:ph idx="1"/>
          </p:nvPr>
        </p:nvSpPr>
        <p:spPr/>
        <p:txBody>
          <a:bodyPr/>
          <a:lstStyle/>
          <a:p>
            <a:r>
              <a:rPr lang="en-NZ" dirty="0" smtClean="0"/>
              <a:t>Interviews with thirteen key informants</a:t>
            </a:r>
          </a:p>
          <a:p>
            <a:endParaRPr lang="en-NZ" sz="2000" dirty="0" smtClean="0"/>
          </a:p>
          <a:p>
            <a:r>
              <a:rPr lang="en-NZ" dirty="0" smtClean="0"/>
              <a:t>Funders, planners of rongoā services and some healers</a:t>
            </a:r>
          </a:p>
          <a:p>
            <a:endParaRPr lang="en-NZ" sz="2000" dirty="0" smtClean="0"/>
          </a:p>
          <a:p>
            <a:r>
              <a:rPr lang="en-NZ" dirty="0" smtClean="0"/>
              <a:t>Purpose of the interviews </a:t>
            </a:r>
            <a:r>
              <a:rPr lang="en-NZ" dirty="0"/>
              <a:t>to </a:t>
            </a:r>
            <a:r>
              <a:rPr lang="en-NZ" dirty="0" smtClean="0"/>
              <a:t>find out how rongoā </a:t>
            </a:r>
            <a:r>
              <a:rPr lang="en-NZ" dirty="0"/>
              <a:t>is currently delivered, the challenges to this delivery and what is needed to better support rongoā service </a:t>
            </a:r>
            <a:r>
              <a:rPr lang="en-NZ" dirty="0" smtClean="0"/>
              <a:t>provision</a:t>
            </a:r>
            <a:endParaRPr lang="en-NZ" dirty="0"/>
          </a:p>
        </p:txBody>
      </p:sp>
    </p:spTree>
    <p:extLst>
      <p:ext uri="{BB962C8B-B14F-4D97-AF65-F5344CB8AC3E}">
        <p14:creationId xmlns:p14="http://schemas.microsoft.com/office/powerpoint/2010/main" val="7203448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Preliminary Findings</a:t>
            </a:r>
          </a:p>
        </p:txBody>
      </p:sp>
      <p:sp>
        <p:nvSpPr>
          <p:cNvPr id="3" name="Content Placeholder 2"/>
          <p:cNvSpPr>
            <a:spLocks noGrp="1"/>
          </p:cNvSpPr>
          <p:nvPr>
            <p:ph idx="1"/>
          </p:nvPr>
        </p:nvSpPr>
        <p:spPr>
          <a:xfrm>
            <a:off x="971599" y="1700808"/>
            <a:ext cx="8148047" cy="4968552"/>
          </a:xfrm>
        </p:spPr>
        <p:txBody>
          <a:bodyPr>
            <a:normAutofit/>
          </a:bodyPr>
          <a:lstStyle/>
          <a:p>
            <a:r>
              <a:rPr lang="en-NZ" dirty="0" smtClean="0"/>
              <a:t>Importance of rongoā</a:t>
            </a:r>
          </a:p>
          <a:p>
            <a:pPr lvl="1"/>
            <a:r>
              <a:rPr lang="en-NZ" dirty="0"/>
              <a:t>i</a:t>
            </a:r>
            <a:r>
              <a:rPr lang="en-NZ" dirty="0" smtClean="0"/>
              <a:t>ssue of choice for </a:t>
            </a:r>
            <a:r>
              <a:rPr lang="en-NZ" dirty="0" err="1" smtClean="0"/>
              <a:t>tangata</a:t>
            </a:r>
            <a:r>
              <a:rPr lang="en-NZ" dirty="0" smtClean="0"/>
              <a:t> whenua</a:t>
            </a:r>
          </a:p>
          <a:p>
            <a:pPr lvl="1"/>
            <a:endParaRPr lang="en-NZ" sz="1000" dirty="0" smtClean="0"/>
          </a:p>
          <a:p>
            <a:pPr lvl="1"/>
            <a:r>
              <a:rPr lang="en-NZ" dirty="0" smtClean="0"/>
              <a:t>Rangatiratanga – being able to determine the needs  of the people and how to best meet those needs</a:t>
            </a:r>
          </a:p>
          <a:p>
            <a:pPr lvl="1"/>
            <a:endParaRPr lang="en-NZ" sz="1000" dirty="0" smtClean="0"/>
          </a:p>
          <a:p>
            <a:pPr lvl="1"/>
            <a:r>
              <a:rPr lang="en-NZ" dirty="0" smtClean="0"/>
              <a:t>Intrinsic to the concept of Whānau Ora</a:t>
            </a:r>
          </a:p>
          <a:p>
            <a:pPr lvl="1"/>
            <a:endParaRPr lang="en-NZ" sz="1000" dirty="0" smtClean="0"/>
          </a:p>
          <a:p>
            <a:pPr lvl="1"/>
            <a:r>
              <a:rPr lang="en-NZ" dirty="0" smtClean="0"/>
              <a:t>“Rongoā in all its diverse forms is uniquely Māori” </a:t>
            </a:r>
          </a:p>
          <a:p>
            <a:pPr marL="411480" lvl="1" indent="0">
              <a:buNone/>
            </a:pPr>
            <a:endParaRPr lang="en-NZ" dirty="0" smtClean="0"/>
          </a:p>
          <a:p>
            <a:endParaRPr lang="en-NZ" sz="1200" dirty="0"/>
          </a:p>
        </p:txBody>
      </p:sp>
    </p:spTree>
    <p:extLst>
      <p:ext uri="{BB962C8B-B14F-4D97-AF65-F5344CB8AC3E}">
        <p14:creationId xmlns:p14="http://schemas.microsoft.com/office/powerpoint/2010/main" val="31607711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Importance of Rongoā</a:t>
            </a:r>
            <a:endParaRPr lang="en-NZ" dirty="0"/>
          </a:p>
        </p:txBody>
      </p:sp>
      <p:sp>
        <p:nvSpPr>
          <p:cNvPr id="3" name="Content Placeholder 2"/>
          <p:cNvSpPr>
            <a:spLocks noGrp="1"/>
          </p:cNvSpPr>
          <p:nvPr>
            <p:ph idx="1"/>
          </p:nvPr>
        </p:nvSpPr>
        <p:spPr>
          <a:xfrm>
            <a:off x="971599" y="1700808"/>
            <a:ext cx="8148047" cy="4968552"/>
          </a:xfrm>
        </p:spPr>
        <p:txBody>
          <a:bodyPr>
            <a:normAutofit/>
          </a:bodyPr>
          <a:lstStyle/>
          <a:p>
            <a:endParaRPr lang="en-NZ" sz="1200" dirty="0"/>
          </a:p>
          <a:p>
            <a:pPr marL="0" indent="0">
              <a:buNone/>
            </a:pPr>
            <a:r>
              <a:rPr lang="en-NZ" dirty="0" smtClean="0"/>
              <a:t>“This Western system needs to ensure that our people have the opportunity of choice and are able to access a Māori therapeutic milieu which is totally outside of this system … ensuring this mainstream system respects and acknowledges the needs of our Māori, hapū (sub-tribes), iwi (tribes) in terms of healing and rongoā … to preserve and acknowledge … the mahi (work)  of our tupuna (ancestors)” KI01</a:t>
            </a:r>
            <a:endParaRPr lang="en-NZ" dirty="0"/>
          </a:p>
        </p:txBody>
      </p:sp>
    </p:spTree>
    <p:extLst>
      <p:ext uri="{BB962C8B-B14F-4D97-AF65-F5344CB8AC3E}">
        <p14:creationId xmlns:p14="http://schemas.microsoft.com/office/powerpoint/2010/main" val="20015113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Features of the current system</a:t>
            </a:r>
            <a:endParaRPr lang="en-NZ" dirty="0"/>
          </a:p>
        </p:txBody>
      </p:sp>
      <p:sp>
        <p:nvSpPr>
          <p:cNvPr id="3" name="Content Placeholder 2"/>
          <p:cNvSpPr>
            <a:spLocks noGrp="1"/>
          </p:cNvSpPr>
          <p:nvPr>
            <p:ph idx="1"/>
          </p:nvPr>
        </p:nvSpPr>
        <p:spPr>
          <a:xfrm>
            <a:off x="995953" y="1628800"/>
            <a:ext cx="8148047" cy="5085184"/>
          </a:xfrm>
        </p:spPr>
        <p:txBody>
          <a:bodyPr>
            <a:normAutofit/>
          </a:bodyPr>
          <a:lstStyle/>
          <a:p>
            <a:r>
              <a:rPr lang="en-NZ" dirty="0"/>
              <a:t>I</a:t>
            </a:r>
            <a:r>
              <a:rPr lang="en-NZ" dirty="0" smtClean="0"/>
              <a:t>nputs and outputs focused</a:t>
            </a:r>
          </a:p>
          <a:p>
            <a:endParaRPr lang="en-NZ" sz="1000" dirty="0" smtClean="0"/>
          </a:p>
          <a:p>
            <a:r>
              <a:rPr lang="en-NZ" dirty="0" smtClean="0"/>
              <a:t>Great diversity – modes, size, funding, structures  </a:t>
            </a:r>
          </a:p>
          <a:p>
            <a:pPr marL="63500" indent="0">
              <a:buNone/>
            </a:pPr>
            <a:endParaRPr lang="en-NZ" sz="1000" dirty="0" smtClean="0"/>
          </a:p>
          <a:p>
            <a:r>
              <a:rPr lang="en-NZ" dirty="0" smtClean="0"/>
              <a:t>Highly politicised environment</a:t>
            </a:r>
          </a:p>
          <a:p>
            <a:endParaRPr lang="en-NZ" sz="1000" dirty="0" smtClean="0"/>
          </a:p>
          <a:p>
            <a:r>
              <a:rPr lang="en-NZ" dirty="0" smtClean="0"/>
              <a:t>Tensions between the desire to heal and accepting Crown funding to run a service</a:t>
            </a:r>
          </a:p>
          <a:p>
            <a:endParaRPr lang="en-NZ" sz="1000" dirty="0"/>
          </a:p>
          <a:p>
            <a:r>
              <a:rPr lang="en-NZ" dirty="0"/>
              <a:t>H</a:t>
            </a:r>
            <a:r>
              <a:rPr lang="en-NZ" dirty="0" smtClean="0"/>
              <a:t>igh </a:t>
            </a:r>
            <a:r>
              <a:rPr lang="en-NZ" dirty="0"/>
              <a:t>levels of compliance and scrutiny</a:t>
            </a:r>
          </a:p>
          <a:p>
            <a:pPr marL="63500" indent="0">
              <a:buNone/>
            </a:pPr>
            <a:endParaRPr lang="en-NZ" sz="1000" dirty="0" smtClean="0"/>
          </a:p>
          <a:p>
            <a:r>
              <a:rPr lang="en-NZ" dirty="0"/>
              <a:t>A</a:t>
            </a:r>
            <a:r>
              <a:rPr lang="en-NZ" dirty="0" smtClean="0"/>
              <a:t>ccountability issues</a:t>
            </a:r>
          </a:p>
        </p:txBody>
      </p:sp>
    </p:spTree>
    <p:extLst>
      <p:ext uri="{BB962C8B-B14F-4D97-AF65-F5344CB8AC3E}">
        <p14:creationId xmlns:p14="http://schemas.microsoft.com/office/powerpoint/2010/main" val="3054492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2000" fill="hold"/>
                                        <p:tgtEl>
                                          <p:spTgt spid="3">
                                            <p:txEl>
                                              <p:pRg st="0" end="0"/>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Current Delivery</a:t>
            </a:r>
            <a:endParaRPr lang="en-NZ" dirty="0"/>
          </a:p>
        </p:txBody>
      </p:sp>
      <p:sp>
        <p:nvSpPr>
          <p:cNvPr id="3" name="Content Placeholder 2"/>
          <p:cNvSpPr>
            <a:spLocks noGrp="1"/>
          </p:cNvSpPr>
          <p:nvPr>
            <p:ph idx="1"/>
          </p:nvPr>
        </p:nvSpPr>
        <p:spPr/>
        <p:txBody>
          <a:bodyPr>
            <a:normAutofit/>
          </a:bodyPr>
          <a:lstStyle/>
          <a:p>
            <a:pPr marL="0" indent="0">
              <a:buNone/>
            </a:pPr>
            <a:endParaRPr lang="en-NZ" dirty="0" smtClean="0"/>
          </a:p>
          <a:p>
            <a:pPr marL="0" indent="0">
              <a:buNone/>
            </a:pPr>
            <a:r>
              <a:rPr lang="en-NZ" dirty="0" smtClean="0"/>
              <a:t>So </a:t>
            </a:r>
            <a:r>
              <a:rPr lang="en-NZ" dirty="0"/>
              <a:t>they just fund </a:t>
            </a:r>
            <a:r>
              <a:rPr lang="en-NZ" dirty="0" err="1" smtClean="0"/>
              <a:t>kōrero</a:t>
            </a:r>
            <a:r>
              <a:rPr lang="en-NZ" dirty="0" smtClean="0"/>
              <a:t> (talking). Yeah ‘</a:t>
            </a:r>
            <a:r>
              <a:rPr lang="en-NZ" dirty="0" err="1" smtClean="0"/>
              <a:t>cos</a:t>
            </a:r>
            <a:r>
              <a:rPr lang="en-NZ" dirty="0" smtClean="0"/>
              <a:t> </a:t>
            </a:r>
            <a:r>
              <a:rPr lang="en-NZ" dirty="0"/>
              <a:t>the difficulty </a:t>
            </a:r>
            <a:r>
              <a:rPr lang="en-NZ" dirty="0" smtClean="0"/>
              <a:t>is rongoā </a:t>
            </a:r>
            <a:r>
              <a:rPr lang="en-NZ" dirty="0"/>
              <a:t>is a </a:t>
            </a:r>
            <a:r>
              <a:rPr lang="en-NZ" dirty="0" err="1" smtClean="0"/>
              <a:t>wairua</a:t>
            </a:r>
            <a:r>
              <a:rPr lang="en-NZ" dirty="0" smtClean="0"/>
              <a:t> (spiritual) </a:t>
            </a:r>
            <a:r>
              <a:rPr lang="en-NZ" dirty="0"/>
              <a:t>thing, isn’t it?  </a:t>
            </a:r>
            <a:r>
              <a:rPr lang="en-NZ" dirty="0" smtClean="0"/>
              <a:t>… It’s </a:t>
            </a:r>
            <a:r>
              <a:rPr lang="en-NZ" dirty="0"/>
              <a:t>a </a:t>
            </a:r>
            <a:r>
              <a:rPr lang="en-NZ" dirty="0" err="1"/>
              <a:t>wairua</a:t>
            </a:r>
            <a:r>
              <a:rPr lang="en-NZ" dirty="0"/>
              <a:t> thing so how do you fund </a:t>
            </a:r>
            <a:r>
              <a:rPr lang="en-NZ" dirty="0" err="1"/>
              <a:t>wairua</a:t>
            </a:r>
            <a:r>
              <a:rPr lang="en-NZ" dirty="0"/>
              <a:t>?  How do you, you know?  How do you show evidence that it was because of that </a:t>
            </a:r>
            <a:r>
              <a:rPr lang="en-NZ" dirty="0" smtClean="0"/>
              <a:t>rongoā that </a:t>
            </a:r>
            <a:r>
              <a:rPr lang="en-NZ" dirty="0"/>
              <a:t>the </a:t>
            </a:r>
            <a:r>
              <a:rPr lang="en-NZ" dirty="0" err="1"/>
              <a:t>wairua</a:t>
            </a:r>
            <a:r>
              <a:rPr lang="en-NZ" dirty="0"/>
              <a:t> is much better?  </a:t>
            </a:r>
            <a:r>
              <a:rPr lang="en-NZ" dirty="0" smtClean="0"/>
              <a:t>KI06</a:t>
            </a:r>
            <a:endParaRPr lang="en-NZ" dirty="0"/>
          </a:p>
        </p:txBody>
      </p:sp>
    </p:spTree>
    <p:extLst>
      <p:ext uri="{BB962C8B-B14F-4D97-AF65-F5344CB8AC3E}">
        <p14:creationId xmlns:p14="http://schemas.microsoft.com/office/powerpoint/2010/main" val="9951667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Challenges to current delivery</a:t>
            </a:r>
            <a:endParaRPr lang="en-NZ" dirty="0"/>
          </a:p>
        </p:txBody>
      </p:sp>
      <p:sp>
        <p:nvSpPr>
          <p:cNvPr id="3" name="Content Placeholder 2"/>
          <p:cNvSpPr>
            <a:spLocks noGrp="1"/>
          </p:cNvSpPr>
          <p:nvPr>
            <p:ph idx="1"/>
          </p:nvPr>
        </p:nvSpPr>
        <p:spPr>
          <a:xfrm>
            <a:off x="971599" y="1700808"/>
            <a:ext cx="8148047" cy="5157192"/>
          </a:xfrm>
        </p:spPr>
        <p:txBody>
          <a:bodyPr/>
          <a:lstStyle/>
          <a:p>
            <a:r>
              <a:rPr lang="en-NZ" dirty="0" smtClean="0"/>
              <a:t>Range of beliefs in the sector around how rongoā is/should be practised</a:t>
            </a:r>
            <a:r>
              <a:rPr lang="en-NZ" dirty="0"/>
              <a:t> </a:t>
            </a:r>
            <a:r>
              <a:rPr lang="en-NZ" dirty="0" smtClean="0"/>
              <a:t>and funded</a:t>
            </a:r>
          </a:p>
          <a:p>
            <a:endParaRPr lang="en-NZ" sz="1000" dirty="0" smtClean="0"/>
          </a:p>
          <a:p>
            <a:r>
              <a:rPr lang="en-NZ" dirty="0" smtClean="0"/>
              <a:t>Regulatory and statutory requirements</a:t>
            </a:r>
            <a:endParaRPr lang="en-NZ" dirty="0"/>
          </a:p>
          <a:p>
            <a:pPr lvl="1"/>
            <a:r>
              <a:rPr lang="en-NZ" dirty="0" smtClean="0"/>
              <a:t>e.g. the Medicines Act, Health and Safety Act </a:t>
            </a:r>
          </a:p>
          <a:p>
            <a:pPr lvl="1"/>
            <a:endParaRPr lang="en-NZ" sz="1000" dirty="0" smtClean="0"/>
          </a:p>
          <a:p>
            <a:r>
              <a:rPr lang="en-NZ" dirty="0" smtClean="0"/>
              <a:t>Issues around evidence and research</a:t>
            </a:r>
          </a:p>
          <a:p>
            <a:endParaRPr lang="en-NZ" sz="1000" dirty="0" smtClean="0"/>
          </a:p>
          <a:p>
            <a:r>
              <a:rPr lang="en-NZ" dirty="0" smtClean="0"/>
              <a:t>Health sector inherently risk averse </a:t>
            </a:r>
          </a:p>
          <a:p>
            <a:endParaRPr lang="en-NZ" sz="1000" dirty="0" smtClean="0"/>
          </a:p>
          <a:p>
            <a:r>
              <a:rPr lang="en-NZ" dirty="0" smtClean="0"/>
              <a:t>Comparatively small amounts of funding </a:t>
            </a:r>
          </a:p>
          <a:p>
            <a:endParaRPr lang="en-NZ" sz="1000" dirty="0" smtClean="0"/>
          </a:p>
          <a:p>
            <a:r>
              <a:rPr lang="en-NZ" dirty="0" smtClean="0"/>
              <a:t>Training and workforce development</a:t>
            </a:r>
          </a:p>
        </p:txBody>
      </p:sp>
    </p:spTree>
    <p:extLst>
      <p:ext uri="{BB962C8B-B14F-4D97-AF65-F5344CB8AC3E}">
        <p14:creationId xmlns:p14="http://schemas.microsoft.com/office/powerpoint/2010/main" val="312191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2000" fill="hold"/>
                                        <p:tgtEl>
                                          <p:spTgt spid="3">
                                            <p:txEl>
                                              <p:pRg st="5" end="5"/>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Current Delivery</a:t>
            </a:r>
            <a:endParaRPr lang="en-NZ" dirty="0"/>
          </a:p>
        </p:txBody>
      </p:sp>
      <p:sp>
        <p:nvSpPr>
          <p:cNvPr id="3" name="Content Placeholder 2"/>
          <p:cNvSpPr>
            <a:spLocks noGrp="1"/>
          </p:cNvSpPr>
          <p:nvPr>
            <p:ph idx="1"/>
          </p:nvPr>
        </p:nvSpPr>
        <p:spPr/>
        <p:txBody>
          <a:bodyPr>
            <a:normAutofit/>
          </a:bodyPr>
          <a:lstStyle/>
          <a:p>
            <a:pPr marL="0" indent="0">
              <a:buNone/>
            </a:pPr>
            <a:endParaRPr lang="en-NZ" dirty="0" smtClean="0"/>
          </a:p>
          <a:p>
            <a:pPr marL="0" indent="0">
              <a:buNone/>
            </a:pPr>
            <a:r>
              <a:rPr lang="en-NZ" dirty="0" smtClean="0"/>
              <a:t>I </a:t>
            </a:r>
            <a:r>
              <a:rPr lang="en-NZ" dirty="0"/>
              <a:t>think </a:t>
            </a:r>
            <a:r>
              <a:rPr lang="en-NZ" dirty="0" smtClean="0"/>
              <a:t>[the current environment for rongoā services] is insecure … </a:t>
            </a:r>
            <a:r>
              <a:rPr lang="en-NZ" dirty="0"/>
              <a:t>and it’s insecure because there’s not enough evidence that </a:t>
            </a:r>
            <a:r>
              <a:rPr lang="en-NZ" dirty="0" smtClean="0"/>
              <a:t>rongoā </a:t>
            </a:r>
            <a:r>
              <a:rPr lang="en-NZ" dirty="0"/>
              <a:t>actually helps or actually helps, you know, improves the health </a:t>
            </a:r>
            <a:r>
              <a:rPr lang="en-NZ" dirty="0" smtClean="0"/>
              <a:t>of people</a:t>
            </a:r>
            <a:r>
              <a:rPr lang="en-NZ" dirty="0"/>
              <a:t>.  Whether it’s Maori or non Maori. </a:t>
            </a:r>
            <a:r>
              <a:rPr lang="en-NZ" dirty="0" smtClean="0"/>
              <a:t>I </a:t>
            </a:r>
            <a:r>
              <a:rPr lang="en-NZ" dirty="0"/>
              <a:t>think it’s at risk</a:t>
            </a:r>
            <a:r>
              <a:rPr lang="en-NZ" dirty="0" smtClean="0"/>
              <a:t>.  KI06</a:t>
            </a:r>
            <a:endParaRPr lang="en-NZ" dirty="0"/>
          </a:p>
        </p:txBody>
      </p:sp>
    </p:spTree>
    <p:extLst>
      <p:ext uri="{BB962C8B-B14F-4D97-AF65-F5344CB8AC3E}">
        <p14:creationId xmlns:p14="http://schemas.microsoft.com/office/powerpoint/2010/main" val="41159347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smtClean="0"/>
              <a:t>Overview</a:t>
            </a:r>
            <a:endParaRPr lang="en-NZ" dirty="0"/>
          </a:p>
        </p:txBody>
      </p:sp>
      <p:sp>
        <p:nvSpPr>
          <p:cNvPr id="3" name="Content Placeholder 2"/>
          <p:cNvSpPr>
            <a:spLocks noGrp="1"/>
          </p:cNvSpPr>
          <p:nvPr>
            <p:ph idx="1"/>
          </p:nvPr>
        </p:nvSpPr>
        <p:spPr/>
        <p:txBody>
          <a:bodyPr/>
          <a:lstStyle/>
          <a:p>
            <a:r>
              <a:rPr lang="en-NZ" dirty="0" smtClean="0"/>
              <a:t>Background and context for the study</a:t>
            </a:r>
          </a:p>
          <a:p>
            <a:endParaRPr lang="en-NZ" sz="1000" dirty="0" smtClean="0"/>
          </a:p>
          <a:p>
            <a:r>
              <a:rPr lang="en-NZ" dirty="0" smtClean="0"/>
              <a:t>Aims and objectives</a:t>
            </a:r>
          </a:p>
          <a:p>
            <a:endParaRPr lang="en-NZ" sz="1000" dirty="0" smtClean="0"/>
          </a:p>
          <a:p>
            <a:r>
              <a:rPr lang="en-NZ" dirty="0" smtClean="0"/>
              <a:t>Methods</a:t>
            </a:r>
          </a:p>
          <a:p>
            <a:endParaRPr lang="en-NZ" sz="1000" dirty="0" smtClean="0"/>
          </a:p>
          <a:p>
            <a:r>
              <a:rPr lang="en-NZ" dirty="0" smtClean="0"/>
              <a:t>Capacity building components</a:t>
            </a:r>
          </a:p>
          <a:p>
            <a:endParaRPr lang="en-NZ" sz="1000" dirty="0" smtClean="0"/>
          </a:p>
          <a:p>
            <a:r>
              <a:rPr lang="en-NZ" dirty="0" smtClean="0"/>
              <a:t>Early findings from the first                            nine months of the project</a:t>
            </a:r>
          </a:p>
          <a:p>
            <a:endParaRPr lang="en-NZ" dirty="0"/>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07732" y="4634263"/>
            <a:ext cx="2904153" cy="21921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249542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Integration</a:t>
            </a:r>
            <a:endParaRPr lang="en-NZ" dirty="0"/>
          </a:p>
        </p:txBody>
      </p:sp>
      <p:sp>
        <p:nvSpPr>
          <p:cNvPr id="3" name="Content Placeholder 2"/>
          <p:cNvSpPr>
            <a:spLocks noGrp="1"/>
          </p:cNvSpPr>
          <p:nvPr>
            <p:ph idx="1"/>
          </p:nvPr>
        </p:nvSpPr>
        <p:spPr/>
        <p:txBody>
          <a:bodyPr>
            <a:normAutofit/>
          </a:bodyPr>
          <a:lstStyle/>
          <a:p>
            <a:r>
              <a:rPr lang="en-NZ" dirty="0" smtClean="0"/>
              <a:t>Need for better integration</a:t>
            </a:r>
          </a:p>
          <a:p>
            <a:pPr lvl="1"/>
            <a:r>
              <a:rPr lang="en-NZ" dirty="0"/>
              <a:t>p</a:t>
            </a:r>
            <a:r>
              <a:rPr lang="en-NZ" dirty="0" smtClean="0"/>
              <a:t>articularly with GP services, i.e. primary care</a:t>
            </a:r>
          </a:p>
          <a:p>
            <a:pPr lvl="1"/>
            <a:endParaRPr lang="en-NZ" sz="1000" dirty="0" smtClean="0"/>
          </a:p>
          <a:p>
            <a:pPr lvl="1"/>
            <a:r>
              <a:rPr lang="en-NZ" dirty="0"/>
              <a:t>at a community health </a:t>
            </a:r>
            <a:r>
              <a:rPr lang="en-NZ" dirty="0" smtClean="0"/>
              <a:t>level creative means  exist to fund rongoā, e.g. use of primary care palliative care funds to “pay” for rongoā services</a:t>
            </a:r>
          </a:p>
          <a:p>
            <a:pPr lvl="1"/>
            <a:endParaRPr lang="en-NZ" sz="1000" dirty="0" smtClean="0"/>
          </a:p>
          <a:p>
            <a:pPr lvl="1"/>
            <a:r>
              <a:rPr lang="en-NZ" dirty="0" smtClean="0"/>
              <a:t>focus on patient-centred care and comprehensive  care plans means that rongoā practitioners and clinicians should be working together to provide seamless care</a:t>
            </a:r>
            <a:endParaRPr lang="en-NZ" dirty="0"/>
          </a:p>
        </p:txBody>
      </p:sp>
    </p:spTree>
    <p:extLst>
      <p:ext uri="{BB962C8B-B14F-4D97-AF65-F5344CB8AC3E}">
        <p14:creationId xmlns:p14="http://schemas.microsoft.com/office/powerpoint/2010/main" val="305449231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Integration</a:t>
            </a:r>
            <a:endParaRPr lang="en-NZ" dirty="0"/>
          </a:p>
        </p:txBody>
      </p:sp>
      <p:sp>
        <p:nvSpPr>
          <p:cNvPr id="3" name="Content Placeholder 2"/>
          <p:cNvSpPr>
            <a:spLocks noGrp="1"/>
          </p:cNvSpPr>
          <p:nvPr>
            <p:ph idx="1"/>
          </p:nvPr>
        </p:nvSpPr>
        <p:spPr>
          <a:xfrm>
            <a:off x="971599" y="1700808"/>
            <a:ext cx="8148047" cy="4968552"/>
          </a:xfrm>
        </p:spPr>
        <p:txBody>
          <a:bodyPr>
            <a:normAutofit/>
          </a:bodyPr>
          <a:lstStyle/>
          <a:p>
            <a:pPr marL="0" indent="0">
              <a:buNone/>
            </a:pPr>
            <a:r>
              <a:rPr lang="en-NZ" dirty="0" smtClean="0"/>
              <a:t>“It’s </a:t>
            </a:r>
            <a:r>
              <a:rPr lang="en-NZ" dirty="0"/>
              <a:t>really important that you link up with your </a:t>
            </a:r>
            <a:r>
              <a:rPr lang="en-NZ" dirty="0" smtClean="0"/>
              <a:t>doctor. …The </a:t>
            </a:r>
            <a:r>
              <a:rPr lang="en-NZ" dirty="0"/>
              <a:t>doctors or the GPs need to be involved in that seamless care of service so I think that’s one of </a:t>
            </a:r>
            <a:r>
              <a:rPr lang="en-NZ" dirty="0" smtClean="0"/>
              <a:t>the … biggest </a:t>
            </a:r>
            <a:r>
              <a:rPr lang="en-NZ" dirty="0"/>
              <a:t>issues that I see. Sometimes the doctors would know whether this goes with that, you know?  Like they need to have that link, so that they can do the best for their patients.  The GPs I’m talking about.  And also for the practitioners …  it really does need to be a seamless service</a:t>
            </a:r>
            <a:r>
              <a:rPr lang="en-NZ" dirty="0" smtClean="0"/>
              <a:t>.” KI13</a:t>
            </a:r>
            <a:endParaRPr lang="en-NZ" dirty="0"/>
          </a:p>
        </p:txBody>
      </p:sp>
    </p:spTree>
    <p:extLst>
      <p:ext uri="{BB962C8B-B14F-4D97-AF65-F5344CB8AC3E}">
        <p14:creationId xmlns:p14="http://schemas.microsoft.com/office/powerpoint/2010/main" val="40094168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Ways to support rongoā</a:t>
            </a:r>
            <a:endParaRPr lang="en-NZ" dirty="0"/>
          </a:p>
        </p:txBody>
      </p:sp>
      <p:sp>
        <p:nvSpPr>
          <p:cNvPr id="3" name="Content Placeholder 2"/>
          <p:cNvSpPr>
            <a:spLocks noGrp="1"/>
          </p:cNvSpPr>
          <p:nvPr>
            <p:ph idx="1"/>
          </p:nvPr>
        </p:nvSpPr>
        <p:spPr/>
        <p:txBody>
          <a:bodyPr/>
          <a:lstStyle/>
          <a:p>
            <a:r>
              <a:rPr lang="en-NZ" dirty="0" smtClean="0"/>
              <a:t>Better promotion and communication of the efficacy of rongoā, of “success stories”</a:t>
            </a:r>
          </a:p>
          <a:p>
            <a:endParaRPr lang="en-NZ" sz="1000" dirty="0" smtClean="0"/>
          </a:p>
          <a:p>
            <a:r>
              <a:rPr lang="en-NZ" dirty="0" smtClean="0"/>
              <a:t>Developing an evidence-base</a:t>
            </a:r>
          </a:p>
          <a:p>
            <a:endParaRPr lang="en-NZ" sz="1000" dirty="0" smtClean="0"/>
          </a:p>
          <a:p>
            <a:r>
              <a:rPr lang="en-NZ" dirty="0" smtClean="0"/>
              <a:t>Having Champions within the sector </a:t>
            </a:r>
          </a:p>
          <a:p>
            <a:endParaRPr lang="en-NZ" sz="1000" dirty="0"/>
          </a:p>
          <a:p>
            <a:r>
              <a:rPr lang="en-NZ" dirty="0" smtClean="0"/>
              <a:t>Greater alignment with iwi</a:t>
            </a:r>
          </a:p>
          <a:p>
            <a:endParaRPr lang="en-NZ" sz="1000" dirty="0" smtClean="0"/>
          </a:p>
          <a:p>
            <a:r>
              <a:rPr lang="en-NZ" dirty="0" smtClean="0"/>
              <a:t>Robust data gathering and reporting systems</a:t>
            </a:r>
          </a:p>
          <a:p>
            <a:endParaRPr lang="en-NZ" dirty="0"/>
          </a:p>
        </p:txBody>
      </p:sp>
    </p:spTree>
    <p:extLst>
      <p:ext uri="{BB962C8B-B14F-4D97-AF65-F5344CB8AC3E}">
        <p14:creationId xmlns:p14="http://schemas.microsoft.com/office/powerpoint/2010/main" val="17863572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Themes to pursue</a:t>
            </a:r>
            <a:endParaRPr lang="en-NZ" dirty="0"/>
          </a:p>
        </p:txBody>
      </p:sp>
      <p:sp>
        <p:nvSpPr>
          <p:cNvPr id="3" name="Content Placeholder 2"/>
          <p:cNvSpPr>
            <a:spLocks noGrp="1"/>
          </p:cNvSpPr>
          <p:nvPr>
            <p:ph idx="1"/>
          </p:nvPr>
        </p:nvSpPr>
        <p:spPr>
          <a:xfrm>
            <a:off x="971599" y="1700808"/>
            <a:ext cx="8148047" cy="4968552"/>
          </a:xfrm>
        </p:spPr>
        <p:txBody>
          <a:bodyPr>
            <a:normAutofit/>
          </a:bodyPr>
          <a:lstStyle/>
          <a:p>
            <a:r>
              <a:rPr lang="en-NZ" dirty="0" smtClean="0"/>
              <a:t>Why is rongoā better accepted in palliative care than in other areas of the health sector?</a:t>
            </a:r>
          </a:p>
          <a:p>
            <a:endParaRPr lang="en-NZ" sz="1000" dirty="0" smtClean="0"/>
          </a:p>
          <a:p>
            <a:r>
              <a:rPr lang="en-NZ" dirty="0" smtClean="0"/>
              <a:t>Why are we still contracting for outputs when general agreement exists that contracting for outcomes is more appropriate?</a:t>
            </a:r>
          </a:p>
          <a:p>
            <a:endParaRPr lang="en-NZ" sz="1000" dirty="0" smtClean="0"/>
          </a:p>
          <a:p>
            <a:r>
              <a:rPr lang="en-NZ" dirty="0" smtClean="0"/>
              <a:t>What is the relationship between rongoā and the Whānau Ora approach to health and social service delivery?</a:t>
            </a:r>
          </a:p>
          <a:p>
            <a:endParaRPr lang="en-NZ" sz="1000" dirty="0" smtClean="0"/>
          </a:p>
          <a:p>
            <a:r>
              <a:rPr lang="en-NZ" dirty="0" smtClean="0"/>
              <a:t>What are the implications of devolution?</a:t>
            </a:r>
            <a:endParaRPr lang="en-NZ" dirty="0"/>
          </a:p>
        </p:txBody>
      </p:sp>
    </p:spTree>
    <p:extLst>
      <p:ext uri="{BB962C8B-B14F-4D97-AF65-F5344CB8AC3E}">
        <p14:creationId xmlns:p14="http://schemas.microsoft.com/office/powerpoint/2010/main" val="244443058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Final words</a:t>
            </a:r>
            <a:endParaRPr lang="en-NZ" dirty="0"/>
          </a:p>
        </p:txBody>
      </p:sp>
      <p:sp>
        <p:nvSpPr>
          <p:cNvPr id="3" name="Content Placeholder 2"/>
          <p:cNvSpPr>
            <a:spLocks noGrp="1"/>
          </p:cNvSpPr>
          <p:nvPr>
            <p:ph idx="1"/>
          </p:nvPr>
        </p:nvSpPr>
        <p:spPr/>
        <p:txBody>
          <a:bodyPr>
            <a:normAutofit/>
          </a:bodyPr>
          <a:lstStyle/>
          <a:p>
            <a:pPr marL="0" indent="0">
              <a:buNone/>
            </a:pPr>
            <a:r>
              <a:rPr lang="en-NZ" dirty="0" smtClean="0"/>
              <a:t>“‘Cos </a:t>
            </a:r>
            <a:r>
              <a:rPr lang="en-NZ" dirty="0"/>
              <a:t>if we take it back to that </a:t>
            </a:r>
            <a:r>
              <a:rPr lang="en-NZ" dirty="0" smtClean="0"/>
              <a:t>traditional </a:t>
            </a:r>
            <a:r>
              <a:rPr lang="en-NZ" dirty="0"/>
              <a:t>model of Whānau Ora then </a:t>
            </a:r>
            <a:r>
              <a:rPr lang="en-NZ" dirty="0" smtClean="0"/>
              <a:t>… its about </a:t>
            </a:r>
            <a:r>
              <a:rPr lang="en-NZ" dirty="0"/>
              <a:t>resilience and </a:t>
            </a:r>
            <a:r>
              <a:rPr lang="en-NZ" dirty="0" smtClean="0"/>
              <a:t>building </a:t>
            </a:r>
            <a:r>
              <a:rPr lang="en-NZ" dirty="0"/>
              <a:t>whānau </a:t>
            </a:r>
            <a:r>
              <a:rPr lang="en-NZ" dirty="0" smtClean="0"/>
              <a:t>up … building </a:t>
            </a:r>
            <a:r>
              <a:rPr lang="en-NZ" dirty="0"/>
              <a:t>resilient </a:t>
            </a:r>
            <a:r>
              <a:rPr lang="en-NZ" dirty="0" err="1"/>
              <a:t>whānau’s</a:t>
            </a:r>
            <a:r>
              <a:rPr lang="en-NZ" dirty="0"/>
              <a:t> and individuals </a:t>
            </a:r>
            <a:r>
              <a:rPr lang="en-NZ" dirty="0" smtClean="0"/>
              <a:t>… in a </a:t>
            </a:r>
            <a:r>
              <a:rPr lang="en-NZ" dirty="0"/>
              <a:t>traditional Maori </a:t>
            </a:r>
            <a:r>
              <a:rPr lang="en-NZ" dirty="0" smtClean="0"/>
              <a:t>fashion. Because </a:t>
            </a:r>
            <a:r>
              <a:rPr lang="en-NZ" dirty="0"/>
              <a:t>we all acknowledge </a:t>
            </a:r>
            <a:r>
              <a:rPr lang="en-NZ" dirty="0" smtClean="0"/>
              <a:t>that … </a:t>
            </a:r>
            <a:r>
              <a:rPr lang="en-NZ" dirty="0"/>
              <a:t>knowing who you are and where you come </a:t>
            </a:r>
            <a:r>
              <a:rPr lang="en-NZ" dirty="0" smtClean="0"/>
              <a:t>from, all </a:t>
            </a:r>
            <a:r>
              <a:rPr lang="en-NZ" dirty="0"/>
              <a:t>of those traditional values that we’ve got, rongoā is part of that.  </a:t>
            </a:r>
            <a:r>
              <a:rPr lang="en-NZ" dirty="0" smtClean="0"/>
              <a:t>It’s </a:t>
            </a:r>
            <a:r>
              <a:rPr lang="en-NZ" dirty="0"/>
              <a:t>steeped in our own history</a:t>
            </a:r>
            <a:r>
              <a:rPr lang="en-NZ" dirty="0" smtClean="0"/>
              <a:t>.” KI03</a:t>
            </a:r>
          </a:p>
          <a:p>
            <a:endParaRPr lang="en-NZ" dirty="0"/>
          </a:p>
        </p:txBody>
      </p:sp>
    </p:spTree>
    <p:extLst>
      <p:ext uri="{BB962C8B-B14F-4D97-AF65-F5344CB8AC3E}">
        <p14:creationId xmlns:p14="http://schemas.microsoft.com/office/powerpoint/2010/main" val="305449231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Acknowledgements</a:t>
            </a:r>
            <a:endParaRPr lang="en-NZ" dirty="0"/>
          </a:p>
        </p:txBody>
      </p:sp>
      <p:sp>
        <p:nvSpPr>
          <p:cNvPr id="4" name="Content Placeholder 3"/>
          <p:cNvSpPr>
            <a:spLocks noGrp="1"/>
          </p:cNvSpPr>
          <p:nvPr>
            <p:ph idx="1"/>
          </p:nvPr>
        </p:nvSpPr>
        <p:spPr/>
        <p:txBody>
          <a:bodyPr>
            <a:normAutofit/>
          </a:bodyPr>
          <a:lstStyle/>
          <a:p>
            <a:r>
              <a:rPr lang="en-NZ" dirty="0" smtClean="0"/>
              <a:t>The wider research team, including                members from Te </a:t>
            </a:r>
            <a:r>
              <a:rPr lang="en-NZ" dirty="0" err="1" smtClean="0"/>
              <a:t>Kotahi</a:t>
            </a:r>
            <a:r>
              <a:rPr lang="en-NZ" dirty="0" smtClean="0"/>
              <a:t> Research              Institute at the University of Waikato           and the University of Canterbury</a:t>
            </a:r>
          </a:p>
          <a:p>
            <a:endParaRPr lang="en-NZ" dirty="0"/>
          </a:p>
          <a:p>
            <a:r>
              <a:rPr lang="en-NZ" dirty="0" smtClean="0"/>
              <a:t>Our key informants</a:t>
            </a:r>
          </a:p>
          <a:p>
            <a:endParaRPr lang="en-NZ" dirty="0" smtClean="0"/>
          </a:p>
          <a:p>
            <a:r>
              <a:rPr lang="en-NZ" dirty="0" smtClean="0"/>
              <a:t>Our </a:t>
            </a:r>
            <a:r>
              <a:rPr lang="en-NZ" dirty="0"/>
              <a:t>research </a:t>
            </a:r>
            <a:r>
              <a:rPr lang="en-NZ" dirty="0" smtClean="0"/>
              <a:t>partners: </a:t>
            </a:r>
            <a:r>
              <a:rPr lang="en-NZ" dirty="0"/>
              <a:t>Te </a:t>
            </a:r>
            <a:r>
              <a:rPr lang="en-NZ" dirty="0" err="1" smtClean="0"/>
              <a:t>Tapenakara</a:t>
            </a:r>
            <a:r>
              <a:rPr lang="en-NZ" dirty="0"/>
              <a:t> </a:t>
            </a:r>
            <a:r>
              <a:rPr lang="en-NZ" dirty="0" smtClean="0"/>
              <a:t>Mo </a:t>
            </a:r>
            <a:r>
              <a:rPr lang="en-NZ" dirty="0"/>
              <a:t>Te Iwi Charitable </a:t>
            </a:r>
            <a:r>
              <a:rPr lang="en-NZ" dirty="0" smtClean="0"/>
              <a:t>Trust &amp; Ngā </a:t>
            </a:r>
            <a:r>
              <a:rPr lang="en-NZ" dirty="0" err="1" smtClean="0"/>
              <a:t>Wairere</a:t>
            </a:r>
            <a:r>
              <a:rPr lang="en-NZ" dirty="0"/>
              <a:t> </a:t>
            </a:r>
            <a:r>
              <a:rPr lang="en-NZ" dirty="0" smtClean="0"/>
              <a:t>o te Ora</a:t>
            </a:r>
          </a:p>
          <a:p>
            <a:endParaRPr lang="en-NZ" dirty="0"/>
          </a:p>
          <a:p>
            <a:pPr marL="0" indent="0">
              <a:buNone/>
            </a:pPr>
            <a:endParaRPr lang="en-NZ" dirty="0"/>
          </a:p>
          <a:p>
            <a:endParaRPr lang="en-NZ" dirty="0"/>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08304" y="1628800"/>
            <a:ext cx="1835696" cy="8571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08304" y="3356992"/>
            <a:ext cx="1853095" cy="1374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7880982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For further information</a:t>
            </a:r>
            <a:endParaRPr lang="en-NZ" dirty="0"/>
          </a:p>
        </p:txBody>
      </p:sp>
      <p:sp>
        <p:nvSpPr>
          <p:cNvPr id="4" name="Content Placeholder 2"/>
          <p:cNvSpPr txBox="1">
            <a:spLocks noGrp="1"/>
          </p:cNvSpPr>
          <p:nvPr>
            <p:ph idx="1"/>
          </p:nvPr>
        </p:nvSpPr>
        <p:spPr bwMode="auto">
          <a:xfrm>
            <a:off x="990882" y="1988840"/>
            <a:ext cx="8148047" cy="3878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73050" indent="-273050" eaLnBrk="0" hangingPunct="0">
              <a:defRPr>
                <a:solidFill>
                  <a:schemeClr val="tx1"/>
                </a:solidFill>
                <a:latin typeface="Arial" charset="0"/>
                <a:cs typeface="Arial" charset="0"/>
              </a:defRPr>
            </a:lvl1pPr>
            <a:lvl2pPr marL="639763" indent="-246063"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spcBef>
                <a:spcPct val="20000"/>
              </a:spcBef>
              <a:buClr>
                <a:srgbClr val="375439"/>
              </a:buClr>
              <a:buSzPct val="95000"/>
              <a:buNone/>
            </a:pPr>
            <a:r>
              <a:rPr lang="en-NZ" sz="3200" dirty="0">
                <a:latin typeface="+mn-lt"/>
                <a:cs typeface="Times New Roman" pitchFamily="18" charset="0"/>
              </a:rPr>
              <a:t>Amohia Boulton</a:t>
            </a:r>
          </a:p>
          <a:p>
            <a:pPr marL="0" indent="0" algn="ctr" eaLnBrk="1" hangingPunct="1">
              <a:spcBef>
                <a:spcPct val="20000"/>
              </a:spcBef>
              <a:buClr>
                <a:srgbClr val="375439"/>
              </a:buClr>
              <a:buSzPct val="95000"/>
              <a:buNone/>
            </a:pPr>
            <a:r>
              <a:rPr lang="en-NZ" sz="3200" dirty="0">
                <a:latin typeface="+mn-lt"/>
                <a:cs typeface="Times New Roman" pitchFamily="18" charset="0"/>
              </a:rPr>
              <a:t>Whakauae Research for Māori  Health and Development</a:t>
            </a:r>
          </a:p>
          <a:p>
            <a:pPr marL="0" indent="0" algn="ctr" eaLnBrk="1" hangingPunct="1">
              <a:spcBef>
                <a:spcPct val="20000"/>
              </a:spcBef>
              <a:buClr>
                <a:srgbClr val="375439"/>
              </a:buClr>
              <a:buSzPct val="95000"/>
              <a:buNone/>
            </a:pPr>
            <a:r>
              <a:rPr lang="en-NZ" sz="3200" dirty="0">
                <a:latin typeface="+mn-lt"/>
                <a:cs typeface="Times New Roman" pitchFamily="18" charset="0"/>
              </a:rPr>
              <a:t>amohia@whakauae.co.nz</a:t>
            </a:r>
          </a:p>
          <a:p>
            <a:pPr marL="0" indent="0" algn="ctr" eaLnBrk="1" hangingPunct="1">
              <a:spcBef>
                <a:spcPct val="20000"/>
              </a:spcBef>
              <a:buClr>
                <a:srgbClr val="375439"/>
              </a:buClr>
              <a:buSzPct val="95000"/>
              <a:buNone/>
            </a:pPr>
            <a:r>
              <a:rPr lang="en-NZ" sz="3200" dirty="0" smtClean="0">
                <a:latin typeface="+mn-lt"/>
                <a:cs typeface="Times New Roman" pitchFamily="18" charset="0"/>
              </a:rPr>
              <a:t>www.whakauae.co.nz</a:t>
            </a:r>
            <a:endParaRPr lang="en-NZ" sz="3200" dirty="0">
              <a:latin typeface="+mn-lt"/>
              <a:cs typeface="Times New Roman" pitchFamily="18" charset="0"/>
            </a:endParaRPr>
          </a:p>
          <a:p>
            <a:pPr algn="ctr" eaLnBrk="1" hangingPunct="1">
              <a:spcBef>
                <a:spcPct val="20000"/>
              </a:spcBef>
              <a:buClr>
                <a:srgbClr val="375439"/>
              </a:buClr>
              <a:buSzPct val="95000"/>
            </a:pPr>
            <a:endParaRPr lang="en-NZ" sz="2600" dirty="0">
              <a:cs typeface="Times New Roman" pitchFamily="18" charset="0"/>
            </a:endParaRPr>
          </a:p>
          <a:p>
            <a:pPr lvl="1" eaLnBrk="1" hangingPunct="1">
              <a:spcBef>
                <a:spcPct val="20000"/>
              </a:spcBef>
              <a:buClr>
                <a:schemeClr val="accent1"/>
              </a:buClr>
              <a:buSzPct val="85000"/>
              <a:buFont typeface="Wingdings 2" pitchFamily="18" charset="2"/>
              <a:buChar char=""/>
            </a:pPr>
            <a:endParaRPr lang="en-NZ" sz="800" b="1" dirty="0">
              <a:cs typeface="Times New Roman" pitchFamily="18"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1375" y="5534025"/>
            <a:ext cx="1952625" cy="132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333502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Background</a:t>
            </a:r>
            <a:endParaRPr lang="en-NZ" dirty="0"/>
          </a:p>
        </p:txBody>
      </p:sp>
      <p:sp>
        <p:nvSpPr>
          <p:cNvPr id="3" name="Content Placeholder 2"/>
          <p:cNvSpPr>
            <a:spLocks noGrp="1"/>
          </p:cNvSpPr>
          <p:nvPr>
            <p:ph idx="1"/>
          </p:nvPr>
        </p:nvSpPr>
        <p:spPr/>
        <p:txBody>
          <a:bodyPr/>
          <a:lstStyle/>
          <a:p>
            <a:r>
              <a:rPr lang="en-NZ" dirty="0"/>
              <a:t>Rongoā services support Māori wellbeing at two </a:t>
            </a:r>
            <a:r>
              <a:rPr lang="en-NZ" dirty="0" smtClean="0"/>
              <a:t>levels</a:t>
            </a:r>
          </a:p>
          <a:p>
            <a:pPr lvl="1"/>
            <a:r>
              <a:rPr lang="en-NZ" dirty="0" smtClean="0"/>
              <a:t> provide </a:t>
            </a:r>
            <a:r>
              <a:rPr lang="en-NZ" dirty="0"/>
              <a:t>holistic, </a:t>
            </a:r>
            <a:r>
              <a:rPr lang="en-NZ" dirty="0" smtClean="0"/>
              <a:t>culturally-consistent </a:t>
            </a:r>
            <a:r>
              <a:rPr lang="en-NZ" dirty="0"/>
              <a:t>assessment and treatment of individual </a:t>
            </a:r>
            <a:r>
              <a:rPr lang="en-NZ" dirty="0" smtClean="0"/>
              <a:t>symptoms/conditions</a:t>
            </a:r>
          </a:p>
          <a:p>
            <a:pPr lvl="1"/>
            <a:r>
              <a:rPr lang="en-NZ" dirty="0" smtClean="0"/>
              <a:t>maintain </a:t>
            </a:r>
            <a:r>
              <a:rPr lang="en-NZ" dirty="0"/>
              <a:t>and </a:t>
            </a:r>
            <a:r>
              <a:rPr lang="en-NZ" dirty="0" smtClean="0"/>
              <a:t>revitalise mātauranga Māori (knowledge), tikanga (customs/protocols) </a:t>
            </a:r>
            <a:r>
              <a:rPr lang="en-NZ" dirty="0"/>
              <a:t>and te reo </a:t>
            </a:r>
            <a:r>
              <a:rPr lang="en-NZ" dirty="0" smtClean="0"/>
              <a:t>Māori (language) </a:t>
            </a:r>
            <a:endParaRPr lang="en-NZ" dirty="0"/>
          </a:p>
        </p:txBody>
      </p:sp>
    </p:spTree>
    <p:extLst>
      <p:ext uri="{BB962C8B-B14F-4D97-AF65-F5344CB8AC3E}">
        <p14:creationId xmlns:p14="http://schemas.microsoft.com/office/powerpoint/2010/main" val="34247379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Context</a:t>
            </a:r>
            <a:endParaRPr lang="en-NZ" dirty="0"/>
          </a:p>
        </p:txBody>
      </p:sp>
      <p:sp>
        <p:nvSpPr>
          <p:cNvPr id="3" name="Content Placeholder 2"/>
          <p:cNvSpPr>
            <a:spLocks noGrp="1"/>
          </p:cNvSpPr>
          <p:nvPr>
            <p:ph idx="1"/>
          </p:nvPr>
        </p:nvSpPr>
        <p:spPr>
          <a:xfrm>
            <a:off x="971599" y="1700808"/>
            <a:ext cx="8148047" cy="4968552"/>
          </a:xfrm>
        </p:spPr>
        <p:txBody>
          <a:bodyPr>
            <a:normAutofit/>
          </a:bodyPr>
          <a:lstStyle/>
          <a:p>
            <a:r>
              <a:rPr lang="en-NZ" dirty="0"/>
              <a:t>D</a:t>
            </a:r>
            <a:r>
              <a:rPr lang="en-NZ" dirty="0" smtClean="0"/>
              <a:t>elivery</a:t>
            </a:r>
            <a:r>
              <a:rPr lang="en-NZ" dirty="0"/>
              <a:t>, funding, management, regulation and monitoring of rongoā </a:t>
            </a:r>
            <a:r>
              <a:rPr lang="en-NZ" dirty="0" smtClean="0"/>
              <a:t>is complex </a:t>
            </a:r>
          </a:p>
          <a:p>
            <a:endParaRPr lang="en-NZ" sz="1000" dirty="0" smtClean="0"/>
          </a:p>
          <a:p>
            <a:r>
              <a:rPr lang="en-NZ" dirty="0" smtClean="0"/>
              <a:t>Exact size and scope of the sector is unknown</a:t>
            </a:r>
          </a:p>
          <a:p>
            <a:endParaRPr lang="en-NZ" sz="1000" dirty="0" smtClean="0"/>
          </a:p>
          <a:p>
            <a:r>
              <a:rPr lang="en-NZ" dirty="0" smtClean="0"/>
              <a:t>Rongoā sector seeking to consolidate and advance their position</a:t>
            </a:r>
          </a:p>
          <a:p>
            <a:endParaRPr lang="en-NZ" sz="1000" dirty="0" smtClean="0"/>
          </a:p>
          <a:p>
            <a:r>
              <a:rPr lang="en-NZ" dirty="0" smtClean="0"/>
              <a:t>The study builds on earlier work and seeks to provide relevant and useful advice to the sector</a:t>
            </a:r>
          </a:p>
        </p:txBody>
      </p:sp>
    </p:spTree>
    <p:extLst>
      <p:ext uri="{BB962C8B-B14F-4D97-AF65-F5344CB8AC3E}">
        <p14:creationId xmlns:p14="http://schemas.microsoft.com/office/powerpoint/2010/main" val="7137573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A “health service research” lens</a:t>
            </a:r>
            <a:endParaRPr lang="en-NZ" dirty="0"/>
          </a:p>
        </p:txBody>
      </p:sp>
      <p:sp>
        <p:nvSpPr>
          <p:cNvPr id="3" name="Content Placeholder 2"/>
          <p:cNvSpPr>
            <a:spLocks noGrp="1"/>
          </p:cNvSpPr>
          <p:nvPr>
            <p:ph idx="1"/>
          </p:nvPr>
        </p:nvSpPr>
        <p:spPr/>
        <p:txBody>
          <a:bodyPr>
            <a:normAutofit/>
          </a:bodyPr>
          <a:lstStyle/>
          <a:p>
            <a:r>
              <a:rPr lang="en-NZ" dirty="0" smtClean="0"/>
              <a:t>Seeks to examine </a:t>
            </a:r>
            <a:r>
              <a:rPr lang="en-NZ" dirty="0"/>
              <a:t>the provision, organisation and planning, funding, policy and use and users of health </a:t>
            </a:r>
            <a:r>
              <a:rPr lang="en-NZ" dirty="0" smtClean="0"/>
              <a:t>services</a:t>
            </a:r>
          </a:p>
          <a:p>
            <a:endParaRPr lang="en-NZ" sz="2000" dirty="0" smtClean="0"/>
          </a:p>
          <a:p>
            <a:r>
              <a:rPr lang="en-NZ" dirty="0" smtClean="0"/>
              <a:t>Employs a </a:t>
            </a:r>
            <a:r>
              <a:rPr lang="en-NZ" dirty="0"/>
              <a:t>wide variety of methods </a:t>
            </a:r>
            <a:r>
              <a:rPr lang="en-NZ" dirty="0" smtClean="0"/>
              <a:t>to </a:t>
            </a:r>
            <a:r>
              <a:rPr lang="en-NZ" dirty="0"/>
              <a:t>look </a:t>
            </a:r>
            <a:r>
              <a:rPr lang="en-NZ" dirty="0" smtClean="0"/>
              <a:t>at how health </a:t>
            </a:r>
            <a:r>
              <a:rPr lang="en-NZ" dirty="0"/>
              <a:t>systems work in </a:t>
            </a:r>
            <a:r>
              <a:rPr lang="en-NZ" dirty="0" smtClean="0"/>
              <a:t>practice</a:t>
            </a:r>
          </a:p>
          <a:p>
            <a:endParaRPr lang="en-NZ" sz="2000" dirty="0" smtClean="0"/>
          </a:p>
          <a:p>
            <a:r>
              <a:rPr lang="en-NZ" dirty="0" smtClean="0"/>
              <a:t>Focuses </a:t>
            </a:r>
            <a:r>
              <a:rPr lang="en-NZ" dirty="0"/>
              <a:t>on strengthening the fabric of the health system</a:t>
            </a:r>
          </a:p>
          <a:p>
            <a:endParaRPr lang="en-NZ" dirty="0"/>
          </a:p>
        </p:txBody>
      </p:sp>
    </p:spTree>
    <p:extLst>
      <p:ext uri="{BB962C8B-B14F-4D97-AF65-F5344CB8AC3E}">
        <p14:creationId xmlns:p14="http://schemas.microsoft.com/office/powerpoint/2010/main" val="492989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smtClean="0"/>
              <a:t>Project aims</a:t>
            </a:r>
            <a:endParaRPr lang="en-NZ" dirty="0"/>
          </a:p>
        </p:txBody>
      </p:sp>
      <p:sp>
        <p:nvSpPr>
          <p:cNvPr id="3" name="Content Placeholder 2"/>
          <p:cNvSpPr>
            <a:spLocks noGrp="1"/>
          </p:cNvSpPr>
          <p:nvPr>
            <p:ph idx="1"/>
          </p:nvPr>
        </p:nvSpPr>
        <p:spPr>
          <a:xfrm>
            <a:off x="971599" y="1700808"/>
            <a:ext cx="7920881" cy="1872208"/>
          </a:xfrm>
        </p:spPr>
        <p:txBody>
          <a:bodyPr>
            <a:normAutofit fontScale="85000" lnSpcReduction="10000"/>
          </a:bodyPr>
          <a:lstStyle/>
          <a:p>
            <a:r>
              <a:rPr lang="en-NZ" sz="3800" dirty="0" smtClean="0"/>
              <a:t>Overall aim to answer the question</a:t>
            </a:r>
          </a:p>
          <a:p>
            <a:pPr marL="528638" indent="0">
              <a:buNone/>
            </a:pPr>
            <a:r>
              <a:rPr lang="en-NZ" sz="3800" dirty="0" smtClean="0"/>
              <a:t>“what </a:t>
            </a:r>
            <a:r>
              <a:rPr lang="en-NZ" sz="3800" dirty="0"/>
              <a:t>types of </a:t>
            </a:r>
            <a:r>
              <a:rPr lang="en-NZ" sz="3800" dirty="0" smtClean="0">
                <a:solidFill>
                  <a:srgbClr val="C00000"/>
                </a:solidFill>
              </a:rPr>
              <a:t>service</a:t>
            </a:r>
            <a:r>
              <a:rPr lang="en-NZ" sz="3800" dirty="0"/>
              <a:t> </a:t>
            </a:r>
            <a:r>
              <a:rPr lang="en-NZ" sz="3800" dirty="0" smtClean="0"/>
              <a:t>arrangements </a:t>
            </a:r>
            <a:r>
              <a:rPr lang="en-NZ" sz="3800" dirty="0"/>
              <a:t>best support traditional rongoā Māori </a:t>
            </a:r>
            <a:r>
              <a:rPr lang="en-NZ" sz="3800" dirty="0">
                <a:solidFill>
                  <a:srgbClr val="C00000"/>
                </a:solidFill>
              </a:rPr>
              <a:t>practice</a:t>
            </a:r>
            <a:r>
              <a:rPr lang="en-NZ" sz="3800" dirty="0"/>
              <a:t>, in a contemporary health care setting</a:t>
            </a:r>
            <a:r>
              <a:rPr lang="en-NZ" sz="3800" dirty="0" smtClean="0"/>
              <a:t>?”</a:t>
            </a:r>
          </a:p>
          <a:p>
            <a:pPr marL="0" indent="0">
              <a:buNone/>
            </a:pPr>
            <a:endParaRPr lang="en-NZ" dirty="0" smtClean="0"/>
          </a:p>
        </p:txBody>
      </p:sp>
      <p:sp>
        <p:nvSpPr>
          <p:cNvPr id="4" name="Content Placeholder 2"/>
          <p:cNvSpPr txBox="1">
            <a:spLocks/>
          </p:cNvSpPr>
          <p:nvPr/>
        </p:nvSpPr>
        <p:spPr>
          <a:xfrm>
            <a:off x="1018784" y="3645024"/>
            <a:ext cx="8148047" cy="2952328"/>
          </a:xfrm>
          <a:prstGeom prst="rect">
            <a:avLst/>
          </a:prstGeom>
        </p:spPr>
        <p:txBody>
          <a:bodyPr>
            <a:normAutofit/>
          </a:bodyPr>
          <a:lst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a:lstStyle>
          <a:p>
            <a:pPr lvl="1"/>
            <a:r>
              <a:rPr lang="en-NZ" dirty="0"/>
              <a:t>i</a:t>
            </a:r>
            <a:r>
              <a:rPr lang="en-NZ" dirty="0" smtClean="0"/>
              <a:t>dentify the key principles for traditional rongoā practice </a:t>
            </a:r>
          </a:p>
          <a:p>
            <a:pPr lvl="1"/>
            <a:r>
              <a:rPr lang="en-NZ" dirty="0" smtClean="0"/>
              <a:t>describe current arrangements for rongoā practice and service delivery</a:t>
            </a:r>
          </a:p>
          <a:p>
            <a:pPr lvl="1"/>
            <a:r>
              <a:rPr lang="en-NZ" dirty="0" smtClean="0"/>
              <a:t>develop an analytical framework to support improvements to service arrangements</a:t>
            </a:r>
            <a:endParaRPr lang="en-NZ" dirty="0"/>
          </a:p>
        </p:txBody>
      </p:sp>
    </p:spTree>
    <p:extLst>
      <p:ext uri="{BB962C8B-B14F-4D97-AF65-F5344CB8AC3E}">
        <p14:creationId xmlns:p14="http://schemas.microsoft.com/office/powerpoint/2010/main" val="4345612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The practice/service distinction</a:t>
            </a:r>
            <a:endParaRPr lang="en-NZ"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54830247"/>
              </p:ext>
            </p:extLst>
          </p:nvPr>
        </p:nvGraphicFramePr>
        <p:xfrm>
          <a:off x="971600" y="1700808"/>
          <a:ext cx="8172399" cy="5005576"/>
        </p:xfrm>
        <a:graphic>
          <a:graphicData uri="http://schemas.openxmlformats.org/drawingml/2006/table">
            <a:tbl>
              <a:tblPr firstRow="1" bandRow="1">
                <a:tableStyleId>{5C22544A-7EE6-4342-B048-85BDC9FD1C3A}</a:tableStyleId>
              </a:tblPr>
              <a:tblGrid>
                <a:gridCol w="3823782"/>
                <a:gridCol w="4348617"/>
              </a:tblGrid>
              <a:tr h="514856">
                <a:tc>
                  <a:txBody>
                    <a:bodyPr/>
                    <a:lstStyle/>
                    <a:p>
                      <a:r>
                        <a:rPr lang="en-NZ" sz="2000" dirty="0" smtClean="0">
                          <a:solidFill>
                            <a:srgbClr val="FF0000"/>
                          </a:solidFill>
                        </a:rPr>
                        <a:t>Practice-focused</a:t>
                      </a:r>
                      <a:endParaRPr lang="en-NZ" sz="2000" dirty="0">
                        <a:solidFill>
                          <a:srgbClr val="FF0000"/>
                        </a:solidFill>
                      </a:endParaRPr>
                    </a:p>
                  </a:txBody>
                  <a:tcPr/>
                </a:tc>
                <a:tc>
                  <a:txBody>
                    <a:bodyPr/>
                    <a:lstStyle/>
                    <a:p>
                      <a:r>
                        <a:rPr lang="en-NZ" sz="2000" dirty="0" smtClean="0">
                          <a:solidFill>
                            <a:srgbClr val="FF0000"/>
                          </a:solidFill>
                        </a:rPr>
                        <a:t>Service-focused</a:t>
                      </a:r>
                      <a:endParaRPr lang="en-NZ" sz="2000" dirty="0">
                        <a:solidFill>
                          <a:srgbClr val="FF0000"/>
                        </a:solidFill>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NZ" sz="1800" kern="1200" dirty="0" smtClean="0">
                          <a:solidFill>
                            <a:schemeClr val="dk1"/>
                          </a:solidFill>
                          <a:effectLst/>
                          <a:latin typeface="+mn-lt"/>
                          <a:ea typeface="+mn-ea"/>
                          <a:cs typeface="+mn-cs"/>
                        </a:rPr>
                        <a:t>originates from a Māori value system, </a:t>
                      </a:r>
                      <a:r>
                        <a:rPr kumimoji="0" lang="en-AU" sz="1800" kern="1200" dirty="0" smtClean="0">
                          <a:solidFill>
                            <a:schemeClr val="dk1"/>
                          </a:solidFill>
                          <a:effectLst/>
                          <a:latin typeface="+mn-lt"/>
                          <a:ea typeface="+mn-ea"/>
                          <a:cs typeface="+mn-cs"/>
                        </a:rPr>
                        <a:t>based on oral transmission of knowledge</a:t>
                      </a:r>
                    </a:p>
                  </a:txBody>
                  <a:tcPr/>
                </a:tc>
                <a:tc>
                  <a:txBody>
                    <a:bodyPr/>
                    <a:lstStyle/>
                    <a:p>
                      <a:r>
                        <a:rPr lang="en-NZ" dirty="0" smtClean="0"/>
                        <a:t>contracted, publicly-funded health services</a:t>
                      </a:r>
                      <a:endParaRPr lang="en-NZ"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AU" sz="1800" kern="1200" dirty="0" smtClean="0">
                          <a:solidFill>
                            <a:schemeClr val="dk1"/>
                          </a:solidFill>
                          <a:effectLst/>
                          <a:latin typeface="+mn-lt"/>
                          <a:ea typeface="+mn-ea"/>
                          <a:cs typeface="+mn-cs"/>
                        </a:rPr>
                        <a:t>locality-specific</a:t>
                      </a:r>
                      <a:endParaRPr lang="en-NZ" dirty="0"/>
                    </a:p>
                  </a:txBody>
                  <a:tcPr/>
                </a:tc>
                <a:tc>
                  <a:txBody>
                    <a:bodyPr/>
                    <a:lstStyle/>
                    <a:p>
                      <a:r>
                        <a:rPr lang="en-NZ" dirty="0" smtClean="0"/>
                        <a:t>emphasis on standardized practice</a:t>
                      </a:r>
                      <a:endParaRPr lang="en-NZ"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AU" sz="1800" kern="1200" dirty="0" smtClean="0">
                          <a:solidFill>
                            <a:schemeClr val="dk1"/>
                          </a:solidFill>
                          <a:effectLst/>
                          <a:latin typeface="+mn-lt"/>
                          <a:ea typeface="+mn-ea"/>
                          <a:cs typeface="+mn-cs"/>
                        </a:rPr>
                        <a:t>organic model of development</a:t>
                      </a:r>
                      <a:endParaRPr lang="en-NZ" dirty="0"/>
                    </a:p>
                  </a:txBody>
                  <a:tcPr/>
                </a:tc>
                <a:tc>
                  <a:txBody>
                    <a:bodyPr/>
                    <a:lstStyle/>
                    <a:p>
                      <a:r>
                        <a:rPr lang="en-NZ" dirty="0" smtClean="0"/>
                        <a:t>delivered by formally-trained health professionals</a:t>
                      </a:r>
                      <a:endParaRPr lang="en-NZ" dirty="0"/>
                    </a:p>
                  </a:txBody>
                  <a:tcPr/>
                </a:tc>
              </a:tr>
              <a:tr h="370840">
                <a:tc>
                  <a:txBody>
                    <a:bodyPr/>
                    <a:lstStyle/>
                    <a:p>
                      <a:r>
                        <a:rPr kumimoji="0" lang="en-AU" sz="1800" kern="1200" dirty="0" smtClean="0">
                          <a:solidFill>
                            <a:schemeClr val="dk1"/>
                          </a:solidFill>
                          <a:effectLst/>
                          <a:latin typeface="+mn-lt"/>
                          <a:ea typeface="+mn-ea"/>
                          <a:cs typeface="+mn-cs"/>
                        </a:rPr>
                        <a:t>funded by </a:t>
                      </a:r>
                      <a:r>
                        <a:rPr kumimoji="0" lang="en-AU" sz="1800" kern="1200" dirty="0" err="1" smtClean="0">
                          <a:solidFill>
                            <a:schemeClr val="dk1"/>
                          </a:solidFill>
                          <a:effectLst/>
                          <a:latin typeface="+mn-lt"/>
                          <a:ea typeface="+mn-ea"/>
                          <a:cs typeface="+mn-cs"/>
                        </a:rPr>
                        <a:t>koha</a:t>
                      </a:r>
                      <a:r>
                        <a:rPr kumimoji="0" lang="en-AU" sz="1800" kern="1200" dirty="0" smtClean="0">
                          <a:solidFill>
                            <a:schemeClr val="dk1"/>
                          </a:solidFill>
                          <a:effectLst/>
                          <a:latin typeface="+mn-lt"/>
                          <a:ea typeface="+mn-ea"/>
                          <a:cs typeface="+mn-cs"/>
                        </a:rPr>
                        <a:t> (donation)</a:t>
                      </a:r>
                      <a:endParaRPr lang="en-NZ" dirty="0"/>
                    </a:p>
                  </a:txBody>
                  <a:tcPr/>
                </a:tc>
                <a:tc>
                  <a:txBody>
                    <a:bodyPr/>
                    <a:lstStyle/>
                    <a:p>
                      <a:r>
                        <a:rPr lang="en-NZ" dirty="0" smtClean="0"/>
                        <a:t>administrative and compliance requirements</a:t>
                      </a:r>
                      <a:endParaRPr lang="en-NZ"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t>embedded traditionally in whānau (family) and hapū (sub-tribe) communities</a:t>
                      </a:r>
                      <a:endParaRPr lang="en-NZ" dirty="0"/>
                    </a:p>
                  </a:txBody>
                  <a:tcPr/>
                </a:tc>
                <a:tc>
                  <a:txBody>
                    <a:bodyPr/>
                    <a:lstStyle/>
                    <a:p>
                      <a:r>
                        <a:rPr lang="en-NZ" dirty="0" smtClean="0"/>
                        <a:t>potential for increased professionalization</a:t>
                      </a:r>
                      <a:endParaRPr lang="en-NZ"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t>practiced by those identified as having a gift for healing</a:t>
                      </a:r>
                      <a:endParaRPr lang="en-NZ" dirty="0"/>
                    </a:p>
                  </a:txBody>
                  <a:tcPr/>
                </a:tc>
                <a:tc>
                  <a:txBody>
                    <a:bodyPr/>
                    <a:lstStyle/>
                    <a:p>
                      <a:r>
                        <a:rPr lang="en-NZ" dirty="0" smtClean="0"/>
                        <a:t>development and implementation of practice standards </a:t>
                      </a:r>
                      <a:endParaRPr lang="en-NZ"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t>nurtured by senior healers through apprenticeship</a:t>
                      </a:r>
                      <a:endParaRPr lang="en-NZ"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t>funding more explicitly linked to outcomes of rongoā care</a:t>
                      </a:r>
                      <a:endParaRPr lang="en-NZ" dirty="0"/>
                    </a:p>
                  </a:txBody>
                  <a:tcPr/>
                </a:tc>
              </a:tr>
            </a:tbl>
          </a:graphicData>
        </a:graphic>
      </p:graphicFrame>
    </p:spTree>
    <p:extLst>
      <p:ext uri="{BB962C8B-B14F-4D97-AF65-F5344CB8AC3E}">
        <p14:creationId xmlns:p14="http://schemas.microsoft.com/office/powerpoint/2010/main" val="24966435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Methods</a:t>
            </a:r>
            <a:endParaRPr lang="en-NZ" dirty="0"/>
          </a:p>
        </p:txBody>
      </p:sp>
      <p:sp>
        <p:nvSpPr>
          <p:cNvPr id="3" name="Content Placeholder 2"/>
          <p:cNvSpPr>
            <a:spLocks noGrp="1"/>
          </p:cNvSpPr>
          <p:nvPr>
            <p:ph idx="1"/>
          </p:nvPr>
        </p:nvSpPr>
        <p:spPr/>
        <p:txBody>
          <a:bodyPr>
            <a:normAutofit lnSpcReduction="10000"/>
          </a:bodyPr>
          <a:lstStyle/>
          <a:p>
            <a:r>
              <a:rPr lang="en-NZ" dirty="0" smtClean="0"/>
              <a:t>Understanding the contemporary context</a:t>
            </a:r>
          </a:p>
          <a:p>
            <a:pPr lvl="1"/>
            <a:r>
              <a:rPr lang="en-NZ" dirty="0"/>
              <a:t>l</a:t>
            </a:r>
            <a:r>
              <a:rPr lang="en-NZ" dirty="0" smtClean="0"/>
              <a:t>iterature review</a:t>
            </a:r>
          </a:p>
          <a:p>
            <a:pPr lvl="1"/>
            <a:r>
              <a:rPr lang="en-NZ" dirty="0"/>
              <a:t>k</a:t>
            </a:r>
            <a:r>
              <a:rPr lang="en-NZ" dirty="0" smtClean="0"/>
              <a:t>ey informant interviews</a:t>
            </a:r>
          </a:p>
          <a:p>
            <a:pPr lvl="1"/>
            <a:endParaRPr lang="en-NZ" dirty="0"/>
          </a:p>
          <a:p>
            <a:r>
              <a:rPr lang="en-NZ" dirty="0" smtClean="0"/>
              <a:t>Understanding the sector</a:t>
            </a:r>
          </a:p>
          <a:p>
            <a:pPr lvl="1"/>
            <a:r>
              <a:rPr lang="en-NZ" dirty="0"/>
              <a:t>s</a:t>
            </a:r>
            <a:r>
              <a:rPr lang="en-NZ" dirty="0" smtClean="0"/>
              <a:t>urvey of healers and rongoā practitioners</a:t>
            </a:r>
          </a:p>
          <a:p>
            <a:pPr lvl="1"/>
            <a:r>
              <a:rPr lang="en-NZ" dirty="0"/>
              <a:t>c</a:t>
            </a:r>
            <a:r>
              <a:rPr lang="en-NZ" dirty="0" smtClean="0"/>
              <a:t>ase study research with two rongoā providers</a:t>
            </a:r>
          </a:p>
          <a:p>
            <a:endParaRPr lang="en-NZ" dirty="0"/>
          </a:p>
          <a:p>
            <a:r>
              <a:rPr lang="en-NZ" dirty="0" smtClean="0"/>
              <a:t>Developing a model of service provision</a:t>
            </a:r>
          </a:p>
          <a:p>
            <a:pPr lvl="1"/>
            <a:r>
              <a:rPr lang="en-NZ" dirty="0"/>
              <a:t>a</a:t>
            </a:r>
            <a:r>
              <a:rPr lang="en-NZ" dirty="0" smtClean="0"/>
              <a:t>nalytical framework</a:t>
            </a:r>
          </a:p>
          <a:p>
            <a:endParaRPr lang="en-NZ" dirty="0"/>
          </a:p>
        </p:txBody>
      </p:sp>
    </p:spTree>
    <p:extLst>
      <p:ext uri="{BB962C8B-B14F-4D97-AF65-F5344CB8AC3E}">
        <p14:creationId xmlns:p14="http://schemas.microsoft.com/office/powerpoint/2010/main" val="12314302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Capacity-building component</a:t>
            </a:r>
            <a:endParaRPr lang="en-NZ" dirty="0"/>
          </a:p>
        </p:txBody>
      </p:sp>
      <p:sp>
        <p:nvSpPr>
          <p:cNvPr id="3" name="Content Placeholder 2"/>
          <p:cNvSpPr>
            <a:spLocks noGrp="1"/>
          </p:cNvSpPr>
          <p:nvPr>
            <p:ph idx="1"/>
          </p:nvPr>
        </p:nvSpPr>
        <p:spPr>
          <a:xfrm>
            <a:off x="995953" y="1484784"/>
            <a:ext cx="8148047" cy="5373216"/>
          </a:xfrm>
        </p:spPr>
        <p:txBody>
          <a:bodyPr>
            <a:normAutofit/>
          </a:bodyPr>
          <a:lstStyle/>
          <a:p>
            <a:r>
              <a:rPr lang="en-NZ" dirty="0" smtClean="0"/>
              <a:t>Training of two community-based researchers</a:t>
            </a:r>
          </a:p>
          <a:p>
            <a:pPr lvl="1"/>
            <a:r>
              <a:rPr lang="en-NZ" dirty="0"/>
              <a:t>w</a:t>
            </a:r>
            <a:r>
              <a:rPr lang="en-NZ" dirty="0" smtClean="0"/>
              <a:t>riting an ethics application</a:t>
            </a:r>
          </a:p>
          <a:p>
            <a:pPr lvl="1"/>
            <a:r>
              <a:rPr lang="en-NZ" dirty="0"/>
              <a:t>u</a:t>
            </a:r>
            <a:r>
              <a:rPr lang="en-NZ" dirty="0" smtClean="0"/>
              <a:t>ndertaking a literature review</a:t>
            </a:r>
          </a:p>
          <a:p>
            <a:pPr lvl="1"/>
            <a:r>
              <a:rPr lang="en-NZ" dirty="0"/>
              <a:t>d</a:t>
            </a:r>
            <a:r>
              <a:rPr lang="en-NZ" dirty="0" smtClean="0"/>
              <a:t>evelopment of research tools and templates</a:t>
            </a:r>
          </a:p>
          <a:p>
            <a:pPr lvl="1"/>
            <a:r>
              <a:rPr lang="en-NZ" dirty="0"/>
              <a:t>i</a:t>
            </a:r>
            <a:r>
              <a:rPr lang="en-NZ" dirty="0" smtClean="0"/>
              <a:t>nterview techniques /skills</a:t>
            </a:r>
          </a:p>
          <a:p>
            <a:pPr lvl="1"/>
            <a:r>
              <a:rPr lang="en-NZ" dirty="0"/>
              <a:t>d</a:t>
            </a:r>
            <a:r>
              <a:rPr lang="en-NZ" dirty="0" smtClean="0"/>
              <a:t>ata analysis</a:t>
            </a:r>
          </a:p>
          <a:p>
            <a:pPr lvl="1"/>
            <a:r>
              <a:rPr lang="en-NZ" dirty="0"/>
              <a:t>w</a:t>
            </a:r>
            <a:r>
              <a:rPr lang="en-NZ" dirty="0" smtClean="0"/>
              <a:t>riting for publication/presentation</a:t>
            </a:r>
          </a:p>
          <a:p>
            <a:pPr lvl="1"/>
            <a:endParaRPr lang="en-NZ" sz="1000" dirty="0"/>
          </a:p>
          <a:p>
            <a:r>
              <a:rPr lang="en-NZ" dirty="0" smtClean="0"/>
              <a:t>Senior researchers also up-skilling</a:t>
            </a:r>
          </a:p>
          <a:p>
            <a:pPr lvl="1"/>
            <a:r>
              <a:rPr lang="en-NZ" dirty="0" smtClean="0"/>
              <a:t>topic/sector knowledge</a:t>
            </a:r>
          </a:p>
          <a:p>
            <a:pPr lvl="1"/>
            <a:r>
              <a:rPr lang="en-NZ" dirty="0" smtClean="0"/>
              <a:t>health services research as a discipline</a:t>
            </a:r>
          </a:p>
          <a:p>
            <a:pPr lvl="1"/>
            <a:r>
              <a:rPr lang="en-NZ" dirty="0"/>
              <a:t>a</a:t>
            </a:r>
            <a:r>
              <a:rPr lang="en-NZ" dirty="0" smtClean="0"/>
              <a:t>cademic publications</a:t>
            </a:r>
          </a:p>
          <a:p>
            <a:pPr marL="411480" lvl="1" indent="0">
              <a:buNone/>
            </a:pPr>
            <a:endParaRPr lang="en-NZ" dirty="0" smtClean="0"/>
          </a:p>
          <a:p>
            <a:pPr lvl="1"/>
            <a:endParaRPr lang="en-NZ" dirty="0"/>
          </a:p>
        </p:txBody>
      </p:sp>
    </p:spTree>
    <p:extLst>
      <p:ext uri="{BB962C8B-B14F-4D97-AF65-F5344CB8AC3E}">
        <p14:creationId xmlns:p14="http://schemas.microsoft.com/office/powerpoint/2010/main" val="404246782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1156</TotalTime>
  <Words>1349</Words>
  <Application>Microsoft Office PowerPoint</Application>
  <PresentationFormat>On-screen Show (4:3)</PresentationFormat>
  <Paragraphs>220</Paragraphs>
  <Slides>26</Slides>
  <Notes>26</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Foundry</vt:lpstr>
      <vt:lpstr>Supporting Traditional Healing Practices in a Contemporary Context</vt:lpstr>
      <vt:lpstr>Overview</vt:lpstr>
      <vt:lpstr>Background</vt:lpstr>
      <vt:lpstr>Context</vt:lpstr>
      <vt:lpstr>A “health service research” lens</vt:lpstr>
      <vt:lpstr>Project aims</vt:lpstr>
      <vt:lpstr>The practice/service distinction</vt:lpstr>
      <vt:lpstr>Methods</vt:lpstr>
      <vt:lpstr>Capacity-building component</vt:lpstr>
      <vt:lpstr>Challenges - research</vt:lpstr>
      <vt:lpstr>Challenges - sector</vt:lpstr>
      <vt:lpstr>What’s working well</vt:lpstr>
      <vt:lpstr>Preliminary Findings</vt:lpstr>
      <vt:lpstr>Preliminary Findings</vt:lpstr>
      <vt:lpstr>Importance of Rongoā</vt:lpstr>
      <vt:lpstr>Features of the current system</vt:lpstr>
      <vt:lpstr>Current Delivery</vt:lpstr>
      <vt:lpstr>Challenges to current delivery</vt:lpstr>
      <vt:lpstr>Current Delivery</vt:lpstr>
      <vt:lpstr>Integration</vt:lpstr>
      <vt:lpstr>Integration</vt:lpstr>
      <vt:lpstr>Ways to support rongoā</vt:lpstr>
      <vt:lpstr>Themes to pursue</vt:lpstr>
      <vt:lpstr>Final words</vt:lpstr>
      <vt:lpstr>Acknowledgements</vt:lpstr>
      <vt:lpstr>For further information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Amohia</dc:creator>
  <cp:lastModifiedBy>Amohia</cp:lastModifiedBy>
  <cp:revision>42</cp:revision>
  <cp:lastPrinted>2012-09-20T21:16:31Z</cp:lastPrinted>
  <dcterms:created xsi:type="dcterms:W3CDTF">2012-09-11T02:06:50Z</dcterms:created>
  <dcterms:modified xsi:type="dcterms:W3CDTF">2012-09-28T08:46:43Z</dcterms:modified>
</cp:coreProperties>
</file>