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6"/>
  </p:notesMasterIdLst>
  <p:handoutMasterIdLst>
    <p:handoutMasterId r:id="rId27"/>
  </p:handoutMasterIdLst>
  <p:sldIdLst>
    <p:sldId id="256" r:id="rId2"/>
    <p:sldId id="303" r:id="rId3"/>
    <p:sldId id="342" r:id="rId4"/>
    <p:sldId id="313" r:id="rId5"/>
    <p:sldId id="309" r:id="rId6"/>
    <p:sldId id="343" r:id="rId7"/>
    <p:sldId id="363" r:id="rId8"/>
    <p:sldId id="317" r:id="rId9"/>
    <p:sldId id="319" r:id="rId10"/>
    <p:sldId id="320" r:id="rId11"/>
    <p:sldId id="364" r:id="rId12"/>
    <p:sldId id="322" r:id="rId13"/>
    <p:sldId id="345" r:id="rId14"/>
    <p:sldId id="365" r:id="rId15"/>
    <p:sldId id="347" r:id="rId16"/>
    <p:sldId id="349" r:id="rId17"/>
    <p:sldId id="361" r:id="rId18"/>
    <p:sldId id="362" r:id="rId19"/>
    <p:sldId id="353" r:id="rId20"/>
    <p:sldId id="352" r:id="rId21"/>
    <p:sldId id="360" r:id="rId22"/>
    <p:sldId id="358" r:id="rId23"/>
    <p:sldId id="359" r:id="rId24"/>
    <p:sldId id="275" r:id="rId25"/>
  </p:sldIdLst>
  <p:sldSz cx="9144000" cy="6858000" type="screen4x3"/>
  <p:notesSz cx="6884988" cy="10018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2" autoAdjust="0"/>
    <p:restoredTop sz="86501" autoAdjust="0"/>
  </p:normalViewPr>
  <p:slideViewPr>
    <p:cSldViewPr>
      <p:cViewPr>
        <p:scale>
          <a:sx n="66" d="100"/>
          <a:sy n="66" d="100"/>
        </p:scale>
        <p:origin x="-142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2976" y="-108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0B10DCA-9656-4429-A79B-9392C56FA3D9}" type="datetimeFigureOut">
              <a:rPr lang="en-NZ"/>
              <a:pPr>
                <a:defRPr/>
              </a:pPr>
              <a:t>23/09/2012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6C1E460-B25F-43D3-8DE1-917ADAE0644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2569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8F07B64-91BB-4F8D-B29A-0B2590AF0D78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88" tIns="48294" rIns="96588" bIns="48294" rtlCol="0" anchor="ctr"/>
          <a:lstStyle/>
          <a:p>
            <a:pPr lvl="0"/>
            <a:endParaRPr lang="en-NZ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6588" tIns="48294" rIns="96588" bIns="4829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9A1EE3A6-D539-4D56-A71D-C7442B5EEAD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7107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E52AE1-245B-4280-8572-164D63EA10B8}" type="slidenum">
              <a:rPr lang="en-NZ" smtClean="0"/>
              <a:pPr>
                <a:defRPr/>
              </a:pPr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92E567-B50C-48F7-8459-6D261CDD7E28}" type="slidenum">
              <a:rPr lang="en-NZ" smtClean="0"/>
              <a:pPr>
                <a:defRPr/>
              </a:pPr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22B185-1E69-4AEC-A4F6-A3793E962024}" type="slidenum">
              <a:rPr lang="en-NZ" smtClean="0"/>
              <a:pPr>
                <a:defRPr/>
              </a:pPr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A5E134-6293-42C2-9444-8581662C710B}" type="slidenum">
              <a:rPr lang="en-NZ" smtClean="0"/>
              <a:pPr>
                <a:defRPr/>
              </a:pPr>
              <a:t>14</a:t>
            </a:fld>
            <a:endParaRPr lang="en-N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12F739-009D-46E0-A2F5-14021E2B4341}" type="slidenum">
              <a:rPr lang="en-NZ" smtClean="0"/>
              <a:pPr>
                <a:defRPr/>
              </a:pPr>
              <a:t>15</a:t>
            </a:fld>
            <a:endParaRPr lang="en-N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54264B-1812-46FE-98E2-7CD8502496AE}" type="slidenum">
              <a:rPr lang="en-NZ" smtClean="0"/>
              <a:pPr>
                <a:defRPr/>
              </a:pPr>
              <a:t>16</a:t>
            </a:fld>
            <a:endParaRPr lang="en-N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B2A387-D6B3-4383-A8A0-370A64FA1AA6}" type="slidenum">
              <a:rPr lang="en-NZ" smtClean="0"/>
              <a:pPr>
                <a:defRPr/>
              </a:pPr>
              <a:t>17</a:t>
            </a:fld>
            <a:endParaRPr lang="en-N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C6ECE-DA8F-4562-B254-036BC57CDC33}" type="slidenum">
              <a:rPr lang="en-NZ" smtClean="0"/>
              <a:pPr>
                <a:defRPr/>
              </a:pPr>
              <a:t>18</a:t>
            </a:fld>
            <a:endParaRPr lang="en-N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62C9CE-3948-48EC-AF84-C1A594AD60A5}" type="slidenum">
              <a:rPr lang="en-NZ" smtClean="0"/>
              <a:pPr>
                <a:defRPr/>
              </a:pPr>
              <a:t>19</a:t>
            </a:fld>
            <a:endParaRPr lang="en-N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2107B1-4140-4A12-A38B-9D25F2A654D8}" type="slidenum">
              <a:rPr lang="en-NZ" smtClean="0"/>
              <a:pPr>
                <a:defRPr/>
              </a:pPr>
              <a:t>20</a:t>
            </a:fld>
            <a:endParaRPr lang="en-N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112F6E-143B-442F-94BB-1CFABAA2232F}" type="slidenum">
              <a:rPr lang="en-NZ" smtClean="0"/>
              <a:pPr>
                <a:defRPr/>
              </a:pPr>
              <a:t>21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7E0CED-CA84-4131-98CB-50833DB2A7C0}" type="slidenum">
              <a:rPr lang="en-NZ" smtClean="0"/>
              <a:pPr>
                <a:defRPr/>
              </a:pPr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AF23D6-B2D5-44F5-B3C4-0F12DAD04B24}" type="slidenum">
              <a:rPr lang="en-NZ" smtClean="0"/>
              <a:pPr>
                <a:defRPr/>
              </a:pPr>
              <a:t>22</a:t>
            </a:fld>
            <a:endParaRPr lang="en-N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042533-328A-408B-8251-3BF948BC133E}" type="slidenum">
              <a:rPr lang="en-NZ" smtClean="0"/>
              <a:pPr>
                <a:defRPr/>
              </a:pPr>
              <a:t>24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C10DEB-BC72-4B9F-8F09-45642340F7DA}" type="slidenum">
              <a:rPr lang="en-NZ" smtClean="0"/>
              <a:pPr>
                <a:defRPr/>
              </a:pPr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5615EF-20BD-467F-B275-ACA8E5FCCED4}" type="slidenum">
              <a:rPr lang="en-NZ" smtClean="0"/>
              <a:pPr>
                <a:defRPr/>
              </a:pPr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4D944F-0E6E-4F4A-802D-EAA68076FDCF}" type="slidenum">
              <a:rPr lang="en-NZ" smtClean="0"/>
              <a:pPr>
                <a:defRPr/>
              </a:pPr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1"/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41DC8B-E165-4266-BCDF-DBF47EA64F3B}" type="slidenum">
              <a:rPr lang="en-NZ" smtClean="0"/>
              <a:pPr>
                <a:defRPr/>
              </a:pPr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C16BF8-A77C-41B6-9A44-2954972ED994}" type="slidenum">
              <a:rPr lang="en-NZ" smtClean="0"/>
              <a:pPr>
                <a:defRPr/>
              </a:pPr>
              <a:t>9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AA55DE-F156-45B8-89D7-7612A160FD17}" type="slidenum">
              <a:rPr lang="en-NZ" smtClean="0"/>
              <a:pPr>
                <a:defRPr/>
              </a:pPr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A577F6-E958-4DC7-B185-58918566CA0C}" type="slidenum">
              <a:rPr lang="en-NZ" smtClean="0"/>
              <a:pPr>
                <a:defRPr/>
              </a:pPr>
              <a:t>11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print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WRS Logo for Outlook Email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5463"/>
            <a:ext cx="161925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5821363"/>
            <a:ext cx="147637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942" y="4941168"/>
            <a:ext cx="1111058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9D3D8-AEA4-422F-871D-D7421EAF4694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A1FD7-4CD6-4FA9-A317-D8468B04B8D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0646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">
    <p:bg>
      <p:bgPr>
        <a:blipFill dpi="0" rotWithShape="1">
          <a:blip r:embed="rId2" cstate="print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>
            <a:off x="468313" y="2274888"/>
            <a:ext cx="820737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  <a:p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08" y="332656"/>
            <a:ext cx="8229600" cy="795338"/>
          </a:xfrm>
        </p:spPr>
        <p:txBody>
          <a:bodyPr/>
          <a:lstStyle>
            <a:lvl1pPr algn="ctr">
              <a:defRPr b="1" baseline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"/>
          </p:nvPr>
        </p:nvSpPr>
        <p:spPr>
          <a:xfrm>
            <a:off x="714348" y="1676400"/>
            <a:ext cx="7972452" cy="4572000"/>
          </a:xfrm>
        </p:spPr>
        <p:txBody>
          <a:bodyPr tIns="0"/>
          <a:lstStyle>
            <a:lvl1pPr>
              <a:buClr>
                <a:schemeClr val="accent1">
                  <a:lumMod val="50000"/>
                </a:schemeClr>
              </a:buClr>
              <a:buSzPct val="110000"/>
              <a:buFont typeface="Arial" pitchFamily="34" charset="0"/>
              <a:buChar char="•"/>
              <a:defRPr sz="3200" baseline="0">
                <a:latin typeface="Arial" pitchFamily="34" charset="0"/>
              </a:defRPr>
            </a:lvl1pPr>
            <a:lvl2pPr>
              <a:buFont typeface="Arial" pitchFamily="34" charset="0"/>
              <a:buChar char="•"/>
              <a:defRPr sz="2600" baseline="0">
                <a:latin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ECEE1-B03C-44EE-A4EC-68E0C76F8D7A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D8642-8B01-4313-A2A2-BCA36C26E5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01422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E984E-A62E-4FDA-9601-2698445CE479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48D93-331C-47F4-9373-124E4B5E046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94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8A4E-D726-45FF-86DA-95C65BEC1116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94F2-4C8E-425B-B03D-3E0E1928BF0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405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B096-37F9-4B5A-ABB5-C5D8599E9B57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A59A-D7BC-4AE0-BB1C-B2EDE1E4249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6580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3FA80-0B30-4F84-B237-76EF61E34397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02A85-1F61-4BCE-A927-CF28E75DA78E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631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29604" cy="604856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4400" b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14348" y="1676400"/>
            <a:ext cx="7972452" cy="4572000"/>
          </a:xfrm>
        </p:spPr>
        <p:txBody>
          <a:bodyPr tIns="0"/>
          <a:lstStyle>
            <a:lvl1pPr>
              <a:buClr>
                <a:schemeClr val="accent1">
                  <a:lumMod val="50000"/>
                </a:schemeClr>
              </a:buClr>
              <a:buSzPct val="110000"/>
              <a:buFont typeface="Arial" pitchFamily="34" charset="0"/>
              <a:buChar char="•"/>
              <a:defRPr sz="2800"/>
            </a:lvl1pPr>
            <a:lvl2pPr>
              <a:buFont typeface="Arial" pitchFamily="34" charset="0"/>
              <a:buChar char="•"/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12392-0A57-4C62-A985-601182023C5E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B3419-C951-4D15-94AE-50C4932B6FF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6728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A2EE1-C68E-46E4-AEE1-67423229B012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B76DE-E086-41B5-81D8-1016C8B62A3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5933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8497-46A2-44BA-9046-B20AC359BDAC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2610F-9DE3-4399-86F5-10354C7CA03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083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RS Logo for HRC Panui.png"/>
          <p:cNvPicPr>
            <a:picLocks noChangeAspect="1"/>
          </p:cNvPicPr>
          <p:nvPr userDrawn="1"/>
        </p:nvPicPr>
        <p:blipFill>
          <a:blip r:embed="rId12" cstate="print">
            <a:lum bright="60000" contrast="-75000"/>
          </a:blip>
          <a:stretch>
            <a:fillRect/>
          </a:stretch>
        </p:blipFill>
        <p:spPr>
          <a:xfrm>
            <a:off x="571472" y="1714488"/>
            <a:ext cx="8001056" cy="4463909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588D86-7C0A-4F9C-A85E-B2E7925EB133}" type="datetimeFigureOut">
              <a:rPr lang="en-US"/>
              <a:pPr>
                <a:defRPr/>
              </a:pPr>
              <a:t>9/23/2012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034441-E3CC-4C39-885C-8A116F2E907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grpSp>
        <p:nvGrpSpPr>
          <p:cNvPr id="1034" name="Group 1"/>
          <p:cNvGrpSpPr>
            <a:grpSpLocks/>
          </p:cNvGrpSpPr>
          <p:nvPr/>
        </p:nvGrpSpPr>
        <p:grpSpPr bwMode="auto">
          <a:xfrm>
            <a:off x="-36513" y="188913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375439"/>
        </a:buClr>
        <a:buSzPct val="95000"/>
        <a:buFont typeface="Wingdings 2" pitchFamily="18" charset="2"/>
        <a:buChar char="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8CDD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C0BEA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23850" y="620713"/>
            <a:ext cx="8229600" cy="1152525"/>
          </a:xfrm>
        </p:spPr>
        <p:txBody>
          <a:bodyPr/>
          <a:lstStyle/>
          <a:p>
            <a:pPr eaLnBrk="1" hangingPunct="1"/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> </a:t>
            </a:r>
            <a:br>
              <a:rPr lang="en-NZ" sz="3600" b="0" dirty="0" smtClean="0">
                <a:solidFill>
                  <a:srgbClr val="003300"/>
                </a:solidFill>
              </a:rPr>
            </a:br>
            <a:r>
              <a:rPr lang="en-NZ" sz="3600" b="0" dirty="0" smtClean="0">
                <a:solidFill>
                  <a:srgbClr val="003300"/>
                </a:solidFill>
              </a:rPr>
              <a:t/>
            </a:r>
            <a:br>
              <a:rPr lang="en-NZ" sz="3600" b="0" dirty="0" smtClean="0">
                <a:solidFill>
                  <a:srgbClr val="003300"/>
                </a:solidFill>
              </a:rPr>
            </a:br>
            <a:endParaRPr lang="en-NZ" sz="3600" b="0" dirty="0" smtClean="0">
              <a:solidFill>
                <a:srgbClr val="003300"/>
              </a:solidFill>
            </a:endParaRPr>
          </a:p>
        </p:txBody>
      </p:sp>
      <p:sp>
        <p:nvSpPr>
          <p:cNvPr id="4099" name="Content Placeholder 2"/>
          <p:cNvSpPr txBox="1">
            <a:spLocks/>
          </p:cNvSpPr>
          <p:nvPr/>
        </p:nvSpPr>
        <p:spPr bwMode="auto">
          <a:xfrm>
            <a:off x="395288" y="4589462"/>
            <a:ext cx="825817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NZ" sz="2000" dirty="0">
                <a:latin typeface="Comic Sans MS" pitchFamily="66" charset="0"/>
              </a:rPr>
              <a:t>Amohia </a:t>
            </a:r>
            <a:r>
              <a:rPr lang="en-NZ" sz="2000" dirty="0" smtClean="0">
                <a:latin typeface="Comic Sans MS" pitchFamily="66" charset="0"/>
              </a:rPr>
              <a:t>Boulton</a:t>
            </a:r>
          </a:p>
          <a:p>
            <a:pPr algn="ctr" eaLnBrk="1" hangingPunct="1"/>
            <a:r>
              <a:rPr lang="en-NZ" sz="2000" dirty="0" smtClean="0">
                <a:latin typeface="Comic Sans MS" pitchFamily="66" charset="0"/>
              </a:rPr>
              <a:t>International Network of Indigenous Health, Knowledge &amp; Development</a:t>
            </a:r>
          </a:p>
          <a:p>
            <a:pPr algn="ctr" eaLnBrk="1" hangingPunct="1"/>
            <a:r>
              <a:rPr lang="en-NZ" sz="2000" dirty="0" smtClean="0">
                <a:latin typeface="Comic Sans MS" pitchFamily="66" charset="0"/>
              </a:rPr>
              <a:t>Brisbane, 24-28 September 2012</a:t>
            </a:r>
            <a:endParaRPr lang="en-NZ" sz="2000" dirty="0">
              <a:latin typeface="Comic Sans MS" pitchFamily="66" charset="0"/>
            </a:endParaRPr>
          </a:p>
        </p:txBody>
      </p:sp>
      <p:sp>
        <p:nvSpPr>
          <p:cNvPr id="4100" name="Title 1"/>
          <p:cNvSpPr txBox="1">
            <a:spLocks/>
          </p:cNvSpPr>
          <p:nvPr/>
        </p:nvSpPr>
        <p:spPr bwMode="auto">
          <a:xfrm>
            <a:off x="609876" y="2276872"/>
            <a:ext cx="82296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NZ" sz="4400" b="1" dirty="0" smtClean="0">
                <a:solidFill>
                  <a:srgbClr val="003300"/>
                </a:solidFill>
                <a:latin typeface="Comic Sans MS" pitchFamily="66" charset="0"/>
              </a:rPr>
              <a:t>Supporting Whānau Resilience: Findings from a Case Study</a:t>
            </a:r>
            <a:endParaRPr lang="en-NZ" sz="4000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ctr" eaLnBrk="1" hangingPunct="1"/>
            <a:endParaRPr lang="en-NZ" sz="4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</a:t>
            </a:r>
            <a:r>
              <a:rPr lang="en-NZ" dirty="0"/>
              <a:t>ā</a:t>
            </a:r>
            <a:r>
              <a:rPr lang="en-NZ" dirty="0" smtClean="0"/>
              <a:t>nau Understandings of Resilience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4362450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Resilience and the collective</a:t>
            </a:r>
          </a:p>
          <a:p>
            <a:pPr>
              <a:defRPr/>
            </a:pPr>
            <a:endParaRPr lang="en-NZ" sz="2000" dirty="0" smtClean="0"/>
          </a:p>
          <a:p>
            <a:pPr lvl="1">
              <a:defRPr/>
            </a:pPr>
            <a:r>
              <a:rPr lang="en-NZ" dirty="0"/>
              <a:t>t</a:t>
            </a:r>
            <a:r>
              <a:rPr lang="en-NZ" dirty="0" smtClean="0"/>
              <a:t>raditional examples of collective resilience</a:t>
            </a:r>
          </a:p>
          <a:p>
            <a:pPr lvl="1">
              <a:defRPr/>
            </a:pPr>
            <a:endParaRPr lang="en-NZ" sz="2000" dirty="0" smtClean="0"/>
          </a:p>
          <a:p>
            <a:pPr lvl="1">
              <a:defRPr/>
            </a:pPr>
            <a:r>
              <a:rPr lang="en-NZ" dirty="0" smtClean="0"/>
              <a:t>modern challenges to the traditional family unit requires a new form of resilience</a:t>
            </a:r>
          </a:p>
        </p:txBody>
      </p:sp>
      <p:pic>
        <p:nvPicPr>
          <p:cNvPr id="133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773238"/>
            <a:ext cx="3998913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Findings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Whānau </a:t>
            </a:r>
            <a:r>
              <a:rPr lang="en-NZ" dirty="0"/>
              <a:t>understandings of </a:t>
            </a:r>
            <a:r>
              <a:rPr lang="en-NZ" dirty="0" smtClean="0"/>
              <a:t>resilience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How engagement </a:t>
            </a:r>
            <a:r>
              <a:rPr lang="en-NZ" dirty="0"/>
              <a:t>with a MPH provider </a:t>
            </a:r>
            <a:r>
              <a:rPr lang="en-NZ" dirty="0" smtClean="0"/>
              <a:t>has impacted </a:t>
            </a:r>
            <a:r>
              <a:rPr lang="en-NZ" dirty="0"/>
              <a:t>on whānau </a:t>
            </a:r>
            <a:r>
              <a:rPr lang="en-NZ" dirty="0" smtClean="0"/>
              <a:t>resilience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The range of MPH </a:t>
            </a:r>
            <a:r>
              <a:rPr lang="en-NZ" dirty="0"/>
              <a:t>provider resources/mechanisms that contribute to enhanced whānau </a:t>
            </a:r>
            <a:r>
              <a:rPr lang="en-NZ" dirty="0" smtClean="0"/>
              <a:t>resilience</a:t>
            </a:r>
            <a:endParaRPr lang="en-NZ" dirty="0"/>
          </a:p>
          <a:p>
            <a:pPr>
              <a:defRPr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4965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Impact </a:t>
            </a:r>
            <a:r>
              <a:rPr lang="en-NZ" dirty="0"/>
              <a:t>on resilience</a:t>
            </a:r>
            <a:br>
              <a:rPr lang="en-NZ" dirty="0"/>
            </a:br>
            <a:r>
              <a:rPr lang="en-NZ" dirty="0" smtClean="0"/>
              <a:t>of engagement with a MHP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916113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Provider may provide the impetus for change in  behaviour or lifestyle</a:t>
            </a:r>
          </a:p>
          <a:p>
            <a:pPr lvl="1">
              <a:defRPr/>
            </a:pPr>
            <a:r>
              <a:rPr lang="en-NZ" dirty="0"/>
              <a:t>balance </a:t>
            </a:r>
            <a:r>
              <a:rPr lang="en-NZ" dirty="0" smtClean="0"/>
              <a:t>between </a:t>
            </a:r>
            <a:r>
              <a:rPr lang="en-NZ" dirty="0"/>
              <a:t>offering </a:t>
            </a:r>
            <a:r>
              <a:rPr lang="en-NZ" dirty="0" smtClean="0"/>
              <a:t>support &amp; “dictating” to </a:t>
            </a:r>
            <a:r>
              <a:rPr lang="en-NZ" dirty="0"/>
              <a:t>the client</a:t>
            </a:r>
          </a:p>
          <a:p>
            <a:pPr>
              <a:defRPr/>
            </a:pPr>
            <a:r>
              <a:rPr lang="en-NZ" dirty="0" smtClean="0"/>
              <a:t>Role </a:t>
            </a:r>
            <a:r>
              <a:rPr lang="en-NZ" dirty="0"/>
              <a:t>model for </a:t>
            </a:r>
            <a:r>
              <a:rPr lang="en-NZ" dirty="0" smtClean="0"/>
              <a:t>whānau &amp; supports individuals &amp; whānau </a:t>
            </a:r>
            <a:r>
              <a:rPr lang="en-NZ" dirty="0"/>
              <a:t>to become self </a:t>
            </a:r>
            <a:r>
              <a:rPr lang="en-NZ" dirty="0" smtClean="0"/>
              <a:t>sufficient</a:t>
            </a:r>
            <a:r>
              <a:rPr lang="en-NZ" dirty="0"/>
              <a:t>	</a:t>
            </a:r>
            <a:endParaRPr lang="en-NZ" dirty="0" smtClean="0"/>
          </a:p>
          <a:p>
            <a:pPr lvl="1">
              <a:defRPr/>
            </a:pPr>
            <a:r>
              <a:rPr lang="en-NZ" dirty="0"/>
              <a:t>b</a:t>
            </a:r>
            <a:r>
              <a:rPr lang="en-NZ" dirty="0" smtClean="0"/>
              <a:t>alance between “doing </a:t>
            </a:r>
            <a:r>
              <a:rPr lang="en-NZ" dirty="0"/>
              <a:t>for” </a:t>
            </a:r>
            <a:r>
              <a:rPr lang="en-NZ" dirty="0" smtClean="0"/>
              <a:t>                               &amp; </a:t>
            </a:r>
            <a:r>
              <a:rPr lang="en-NZ" dirty="0"/>
              <a:t>“</a:t>
            </a:r>
            <a:r>
              <a:rPr lang="en-NZ" dirty="0" smtClean="0"/>
              <a:t>empowering” clients</a:t>
            </a:r>
            <a:endParaRPr lang="en-NZ" dirty="0"/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868863"/>
            <a:ext cx="3294063" cy="182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Impact </a:t>
            </a:r>
            <a:r>
              <a:rPr lang="en-NZ" dirty="0"/>
              <a:t>on resilience</a:t>
            </a:r>
            <a:br>
              <a:rPr lang="en-NZ" dirty="0"/>
            </a:br>
            <a:r>
              <a:rPr lang="en-NZ" dirty="0" smtClean="0"/>
              <a:t>of engagement with a MHP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989138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Two types of client would not turn to a MPH provider for support :</a:t>
            </a:r>
          </a:p>
          <a:p>
            <a:pPr lvl="1">
              <a:defRPr/>
            </a:pPr>
            <a:r>
              <a:rPr lang="en-NZ" dirty="0"/>
              <a:t>t</a:t>
            </a:r>
            <a:r>
              <a:rPr lang="en-NZ" dirty="0" smtClean="0"/>
              <a:t>hose who would not </a:t>
            </a:r>
            <a:r>
              <a:rPr lang="en-NZ" dirty="0"/>
              <a:t>seek assistance from </a:t>
            </a:r>
            <a:r>
              <a:rPr lang="en-NZ" dirty="0" smtClean="0"/>
              <a:t>any “</a:t>
            </a:r>
            <a:r>
              <a:rPr lang="en-NZ" dirty="0"/>
              <a:t>outside </a:t>
            </a:r>
            <a:r>
              <a:rPr lang="en-NZ" dirty="0" smtClean="0"/>
              <a:t>organisation” - extreme </a:t>
            </a:r>
            <a:r>
              <a:rPr lang="en-NZ" dirty="0"/>
              <a:t>examples of self-reliant whānau, turning to their own whānau networks first for </a:t>
            </a:r>
            <a:r>
              <a:rPr lang="en-NZ" dirty="0" smtClean="0"/>
              <a:t>advice &amp; support </a:t>
            </a:r>
          </a:p>
          <a:p>
            <a:pPr lvl="1">
              <a:defRPr/>
            </a:pPr>
            <a:endParaRPr lang="en-NZ" dirty="0" smtClean="0"/>
          </a:p>
          <a:p>
            <a:pPr lvl="1">
              <a:defRPr/>
            </a:pPr>
            <a:r>
              <a:rPr lang="en-NZ" dirty="0" smtClean="0"/>
              <a:t>those </a:t>
            </a:r>
            <a:r>
              <a:rPr lang="en-NZ" dirty="0"/>
              <a:t>who </a:t>
            </a:r>
            <a:r>
              <a:rPr lang="en-NZ" dirty="0" smtClean="0"/>
              <a:t>didn’t recognise </a:t>
            </a:r>
            <a:r>
              <a:rPr lang="en-NZ" dirty="0"/>
              <a:t>a need to change or improve their </a:t>
            </a:r>
            <a:r>
              <a:rPr lang="en-NZ" dirty="0" smtClean="0"/>
              <a:t>situation</a:t>
            </a:r>
          </a:p>
        </p:txBody>
      </p:sp>
    </p:spTree>
    <p:extLst>
      <p:ext uri="{BB962C8B-B14F-4D97-AF65-F5344CB8AC3E}">
        <p14:creationId xmlns:p14="http://schemas.microsoft.com/office/powerpoint/2010/main" val="12604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Findings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Whānau </a:t>
            </a:r>
            <a:r>
              <a:rPr lang="en-NZ" dirty="0"/>
              <a:t>understandings of </a:t>
            </a:r>
            <a:r>
              <a:rPr lang="en-NZ" dirty="0" smtClean="0"/>
              <a:t>resilience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How engagement </a:t>
            </a:r>
            <a:r>
              <a:rPr lang="en-NZ" dirty="0"/>
              <a:t>with a MPH provider </a:t>
            </a:r>
            <a:r>
              <a:rPr lang="en-NZ" dirty="0" smtClean="0"/>
              <a:t>has impacted </a:t>
            </a:r>
            <a:r>
              <a:rPr lang="en-NZ" dirty="0"/>
              <a:t>on whānau </a:t>
            </a:r>
            <a:r>
              <a:rPr lang="en-NZ" dirty="0" smtClean="0"/>
              <a:t>resilience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The range of MPH </a:t>
            </a:r>
            <a:r>
              <a:rPr lang="en-NZ" dirty="0"/>
              <a:t>provider resources/mechanisms that contribute to enhanced whānau </a:t>
            </a:r>
            <a:r>
              <a:rPr lang="en-NZ" dirty="0" smtClean="0"/>
              <a:t>resilience</a:t>
            </a:r>
            <a:endParaRPr lang="en-NZ" dirty="0"/>
          </a:p>
          <a:p>
            <a:pPr>
              <a:defRPr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535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What does TOIHA offer?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Experienced  workers able to </a:t>
            </a:r>
            <a:r>
              <a:rPr lang="en-NZ" dirty="0"/>
              <a:t>inform, educate, </a:t>
            </a:r>
            <a:r>
              <a:rPr lang="en-NZ" dirty="0" smtClean="0"/>
              <a:t>teach &amp; demonstrate </a:t>
            </a:r>
            <a:r>
              <a:rPr lang="en-NZ" dirty="0"/>
              <a:t>through role modelling, </a:t>
            </a:r>
            <a:r>
              <a:rPr lang="en-NZ" dirty="0" smtClean="0"/>
              <a:t> healthy lifestyles</a:t>
            </a:r>
          </a:p>
          <a:p>
            <a:pPr>
              <a:defRPr/>
            </a:pPr>
            <a:endParaRPr lang="en-NZ" sz="1000" dirty="0" smtClean="0"/>
          </a:p>
          <a:p>
            <a:pPr>
              <a:defRPr/>
            </a:pPr>
            <a:r>
              <a:rPr lang="en-NZ" dirty="0" smtClean="0"/>
              <a:t>Support for people </a:t>
            </a:r>
            <a:r>
              <a:rPr lang="en-NZ" dirty="0"/>
              <a:t>to achieve their own goals in a manner that respects them &amp;</a:t>
            </a:r>
            <a:r>
              <a:rPr lang="en-NZ" dirty="0" smtClean="0"/>
              <a:t> their rangatiratanga </a:t>
            </a:r>
          </a:p>
          <a:p>
            <a:pPr>
              <a:defRPr/>
            </a:pPr>
            <a:endParaRPr lang="en-NZ" sz="1000" dirty="0" smtClean="0"/>
          </a:p>
          <a:p>
            <a:pPr>
              <a:defRPr/>
            </a:pPr>
            <a:r>
              <a:rPr lang="en-NZ" dirty="0" err="1" smtClean="0"/>
              <a:t>Aroha</a:t>
            </a:r>
            <a:r>
              <a:rPr lang="en-NZ" dirty="0"/>
              <a:t> </a:t>
            </a:r>
            <a:r>
              <a:rPr lang="en-NZ" dirty="0" smtClean="0"/>
              <a:t>&amp; </a:t>
            </a:r>
            <a:r>
              <a:rPr lang="en-NZ" dirty="0"/>
              <a:t>caring for people as if they were one’s </a:t>
            </a:r>
            <a:r>
              <a:rPr lang="en-NZ" dirty="0" smtClean="0"/>
              <a:t>own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750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692150"/>
            <a:ext cx="7993062" cy="5761038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endParaRPr lang="en-NZ" sz="2600" i="1" dirty="0" smtClean="0"/>
          </a:p>
          <a:p>
            <a:pPr marL="0" indent="0" algn="just">
              <a:buFont typeface="Arial" pitchFamily="34" charset="0"/>
              <a:buNone/>
              <a:defRPr/>
            </a:pPr>
            <a:r>
              <a:rPr lang="en-NZ" sz="2600" i="1" dirty="0" smtClean="0"/>
              <a:t>One </a:t>
            </a:r>
            <a:r>
              <a:rPr lang="en-NZ" sz="2600" i="1" dirty="0"/>
              <a:t>person, she has been in our service for years.  Huge drug and alcohol abuse, lots of trouble, spent lots of time in prison, you </a:t>
            </a:r>
            <a:r>
              <a:rPr lang="en-NZ" sz="2600" i="1" dirty="0" smtClean="0"/>
              <a:t>know? ... Lots </a:t>
            </a:r>
            <a:r>
              <a:rPr lang="en-NZ" sz="2600" i="1" dirty="0"/>
              <a:t>of sad history in the whānau through abuse, murders.  She has come right through our service, she’s been with us about six </a:t>
            </a:r>
            <a:r>
              <a:rPr lang="en-NZ" sz="2600" i="1" dirty="0" smtClean="0"/>
              <a:t>years. She </a:t>
            </a:r>
            <a:r>
              <a:rPr lang="en-NZ" sz="2600" i="1" dirty="0"/>
              <a:t>is now our consumer rep </a:t>
            </a:r>
            <a:r>
              <a:rPr lang="en-NZ" sz="2600" i="1" dirty="0" smtClean="0"/>
              <a:t>… she </a:t>
            </a:r>
            <a:r>
              <a:rPr lang="en-NZ" sz="2600" i="1" dirty="0"/>
              <a:t>is at UCOL completing her mental health workers certificate yeah, and we just follow up on her and make sure she’s </a:t>
            </a:r>
            <a:r>
              <a:rPr lang="en-NZ" sz="2600" i="1" dirty="0" smtClean="0"/>
              <a:t>ok … and </a:t>
            </a:r>
            <a:r>
              <a:rPr lang="en-NZ" sz="2600" i="1" dirty="0"/>
              <a:t>it’s all through the work that we’ve all done together...her care worker and the organisation as a whole because we’re able to </a:t>
            </a:r>
            <a:r>
              <a:rPr lang="en-NZ" sz="2600" i="1" dirty="0" smtClean="0"/>
              <a:t>inter-refer.</a:t>
            </a:r>
            <a:r>
              <a:rPr lang="en-NZ" sz="2600" dirty="0" smtClean="0"/>
              <a:t> </a:t>
            </a:r>
            <a:r>
              <a:rPr lang="en-NZ" sz="2600" dirty="0"/>
              <a:t>KI07:9</a:t>
            </a:r>
          </a:p>
          <a:p>
            <a:pPr>
              <a:defRPr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3101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Features of a resilience-promoting health service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Whānau centric</a:t>
            </a:r>
          </a:p>
          <a:p>
            <a:pPr>
              <a:defRPr/>
            </a:pPr>
            <a:r>
              <a:rPr lang="en-NZ" dirty="0" smtClean="0"/>
              <a:t>Uses </a:t>
            </a:r>
            <a:r>
              <a:rPr lang="en-NZ" dirty="0"/>
              <a:t>Māori processes </a:t>
            </a:r>
            <a:r>
              <a:rPr lang="en-NZ" dirty="0" smtClean="0"/>
              <a:t>and strengthens </a:t>
            </a:r>
            <a:r>
              <a:rPr lang="en-NZ" dirty="0"/>
              <a:t>Māori </a:t>
            </a:r>
            <a:r>
              <a:rPr lang="en-NZ" dirty="0" smtClean="0"/>
              <a:t>identity</a:t>
            </a:r>
          </a:p>
          <a:p>
            <a:pPr>
              <a:defRPr/>
            </a:pPr>
            <a:r>
              <a:rPr lang="en-NZ" dirty="0"/>
              <a:t>S</a:t>
            </a:r>
            <a:r>
              <a:rPr lang="en-NZ" dirty="0" smtClean="0"/>
              <a:t>trong governance and leadership who role model the </a:t>
            </a:r>
            <a:r>
              <a:rPr lang="en-NZ" dirty="0"/>
              <a:t>highest ethical, cultural, and professional </a:t>
            </a:r>
            <a:r>
              <a:rPr lang="en-NZ" dirty="0" smtClean="0"/>
              <a:t>values</a:t>
            </a:r>
            <a:endParaRPr lang="en-NZ" dirty="0"/>
          </a:p>
          <a:p>
            <a:pPr>
              <a:defRPr/>
            </a:pPr>
            <a:r>
              <a:rPr lang="en-NZ" dirty="0" smtClean="0"/>
              <a:t>Staff have </a:t>
            </a:r>
            <a:r>
              <a:rPr lang="en-NZ" dirty="0"/>
              <a:t>the </a:t>
            </a:r>
            <a:r>
              <a:rPr lang="en-NZ" dirty="0" smtClean="0"/>
              <a:t>“right” mix                           of </a:t>
            </a:r>
            <a:r>
              <a:rPr lang="en-NZ" dirty="0"/>
              <a:t>professional </a:t>
            </a:r>
            <a:r>
              <a:rPr lang="en-NZ" dirty="0" smtClean="0"/>
              <a:t>and                       personal </a:t>
            </a:r>
            <a:r>
              <a:rPr lang="en-NZ" dirty="0"/>
              <a:t>values </a:t>
            </a:r>
            <a:endParaRPr lang="en-NZ" dirty="0" smtClean="0"/>
          </a:p>
          <a:p>
            <a:pPr>
              <a:defRPr/>
            </a:pPr>
            <a:endParaRPr lang="en-NZ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8" y="4405313"/>
            <a:ext cx="3294062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05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Features of a resilience-promoting health service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/>
              <a:t>R</a:t>
            </a:r>
            <a:r>
              <a:rPr lang="en-NZ" dirty="0" smtClean="0"/>
              <a:t>ange </a:t>
            </a:r>
            <a:r>
              <a:rPr lang="en-NZ" dirty="0"/>
              <a:t>of public health and primary healthcare facilities under one roof </a:t>
            </a:r>
            <a:r>
              <a:rPr lang="en-NZ" dirty="0" smtClean="0"/>
              <a:t>- physically </a:t>
            </a:r>
            <a:r>
              <a:rPr lang="en-NZ" dirty="0"/>
              <a:t>located in one </a:t>
            </a:r>
            <a:r>
              <a:rPr lang="en-NZ" dirty="0" smtClean="0"/>
              <a:t>place</a:t>
            </a:r>
          </a:p>
          <a:p>
            <a:pPr>
              <a:defRPr/>
            </a:pPr>
            <a:endParaRPr lang="en-NZ" sz="2000" dirty="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838" y="3357563"/>
            <a:ext cx="4475162" cy="335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Content Placeholder 2"/>
          <p:cNvSpPr txBox="1">
            <a:spLocks/>
          </p:cNvSpPr>
          <p:nvPr/>
        </p:nvSpPr>
        <p:spPr bwMode="auto">
          <a:xfrm>
            <a:off x="779463" y="2860675"/>
            <a:ext cx="376237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375439"/>
              </a:buClr>
              <a:buSzPct val="110000"/>
              <a:buFont typeface="Arial" charset="0"/>
              <a:buChar char="•"/>
            </a:pPr>
            <a:endParaRPr lang="en-NZ" sz="2000"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375439"/>
              </a:buClr>
              <a:buSzPct val="110000"/>
              <a:buFont typeface="Arial" charset="0"/>
              <a:buChar char="•"/>
            </a:pPr>
            <a:r>
              <a:rPr lang="en-NZ" sz="3200">
                <a:cs typeface="Times New Roman" pitchFamily="18" charset="0"/>
              </a:rPr>
              <a:t>Outreach services for more rural and isolated members of the community</a:t>
            </a:r>
          </a:p>
          <a:p>
            <a:pPr>
              <a:spcBef>
                <a:spcPct val="20000"/>
              </a:spcBef>
              <a:buClr>
                <a:srgbClr val="375439"/>
              </a:buClr>
              <a:buSzPct val="110000"/>
              <a:buFont typeface="Arial" charset="0"/>
              <a:buChar char="•"/>
            </a:pPr>
            <a:r>
              <a:rPr lang="en-NZ" sz="3200">
                <a:cs typeface="Times New Roman" pitchFamily="18" charset="0"/>
              </a:rPr>
              <a:t>“Wrap-around” services</a:t>
            </a:r>
          </a:p>
          <a:p>
            <a:pPr>
              <a:spcBef>
                <a:spcPct val="20000"/>
              </a:spcBef>
              <a:buClr>
                <a:srgbClr val="375439"/>
              </a:buClr>
              <a:buSzPct val="110000"/>
              <a:buFont typeface="Arial" charset="0"/>
              <a:buChar char="•"/>
            </a:pPr>
            <a:endParaRPr lang="en-NZ" sz="320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6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/>
              <a:t>Reflecting on the </a:t>
            </a:r>
            <a:r>
              <a:rPr lang="en-NZ" dirty="0" smtClean="0"/>
              <a:t>results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Resilience is more than  one’s personal attributes or a “state of being”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Resilience is about how the collective can respond to and mitigate the effects of trauma, marginalisation and stress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21026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Establishing the research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Request for Proposals 2008 from four funders</a:t>
            </a:r>
            <a:r>
              <a:rPr lang="en-NZ" dirty="0"/>
              <a:t>: </a:t>
            </a:r>
            <a:r>
              <a:rPr lang="en-NZ" dirty="0" err="1" smtClean="0"/>
              <a:t>Ngā</a:t>
            </a:r>
            <a:r>
              <a:rPr lang="en-NZ" dirty="0" smtClean="0"/>
              <a:t> </a:t>
            </a:r>
            <a:r>
              <a:rPr lang="en-NZ" dirty="0" err="1" smtClean="0"/>
              <a:t>Pae</a:t>
            </a:r>
            <a:r>
              <a:rPr lang="en-NZ" dirty="0" smtClean="0"/>
              <a:t> o te </a:t>
            </a:r>
            <a:r>
              <a:rPr lang="en-NZ" dirty="0" err="1" smtClean="0"/>
              <a:t>Maramatanga</a:t>
            </a:r>
            <a:r>
              <a:rPr lang="en-NZ" dirty="0" smtClean="0"/>
              <a:t>, Health Research Council of NZ, </a:t>
            </a:r>
            <a:r>
              <a:rPr lang="en-NZ" dirty="0"/>
              <a:t>ACC, </a:t>
            </a:r>
            <a:r>
              <a:rPr lang="en-NZ" dirty="0" smtClean="0"/>
              <a:t>the Families Commission</a:t>
            </a:r>
          </a:p>
          <a:p>
            <a:pPr>
              <a:defRPr/>
            </a:pPr>
            <a:endParaRPr lang="en-NZ" sz="2000" dirty="0"/>
          </a:p>
          <a:p>
            <a:pPr>
              <a:defRPr/>
            </a:pPr>
            <a:r>
              <a:rPr lang="en-NZ" dirty="0" smtClean="0"/>
              <a:t>Research conducted between 2009-2011</a:t>
            </a:r>
          </a:p>
          <a:p>
            <a:pPr marL="0" indent="0">
              <a:buFont typeface="Arial" pitchFamily="34" charset="0"/>
              <a:buNone/>
              <a:defRPr/>
            </a:pPr>
            <a:endParaRPr lang="en-NZ" sz="2000" dirty="0"/>
          </a:p>
          <a:p>
            <a:pPr>
              <a:defRPr/>
            </a:pPr>
            <a:r>
              <a:rPr lang="en-NZ" dirty="0" smtClean="0"/>
              <a:t>Three research partners</a:t>
            </a:r>
            <a:endParaRPr lang="en-NZ" dirty="0"/>
          </a:p>
          <a:p>
            <a:pPr marL="0" indent="0">
              <a:buFont typeface="Arial" pitchFamily="34" charset="0"/>
              <a:buNone/>
              <a:defRPr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Reflecting on the results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Māori  primary healthcare providers can and do support individual and whānau resilience</a:t>
            </a:r>
          </a:p>
          <a:p>
            <a:pPr lvl="1">
              <a:defRPr/>
            </a:pPr>
            <a:r>
              <a:rPr lang="en-NZ" dirty="0"/>
              <a:t>p</a:t>
            </a:r>
            <a:r>
              <a:rPr lang="en-NZ" dirty="0" smtClean="0"/>
              <a:t>rovide resources</a:t>
            </a:r>
          </a:p>
          <a:p>
            <a:pPr lvl="1">
              <a:defRPr/>
            </a:pPr>
            <a:endParaRPr lang="en-NZ" sz="1000" dirty="0" smtClean="0"/>
          </a:p>
          <a:p>
            <a:pPr lvl="1">
              <a:defRPr/>
            </a:pPr>
            <a:r>
              <a:rPr lang="en-NZ" dirty="0"/>
              <a:t>s</a:t>
            </a:r>
            <a:r>
              <a:rPr lang="en-NZ" dirty="0" smtClean="0"/>
              <a:t>upport and enable personal autonomy</a:t>
            </a:r>
          </a:p>
          <a:p>
            <a:pPr lvl="1">
              <a:defRPr/>
            </a:pPr>
            <a:endParaRPr lang="en-NZ" sz="1000" dirty="0" smtClean="0"/>
          </a:p>
          <a:p>
            <a:pPr lvl="1">
              <a:defRPr/>
            </a:pPr>
            <a:r>
              <a:rPr lang="en-NZ" dirty="0" smtClean="0"/>
              <a:t>facilitate whānau-based problem solving</a:t>
            </a:r>
          </a:p>
          <a:p>
            <a:pPr lvl="1">
              <a:defRPr/>
            </a:pPr>
            <a:endParaRPr lang="en-NZ" sz="1000" dirty="0" smtClean="0"/>
          </a:p>
          <a:p>
            <a:pPr lvl="1">
              <a:defRPr/>
            </a:pPr>
            <a:r>
              <a:rPr lang="en-NZ" dirty="0"/>
              <a:t>p</a:t>
            </a:r>
            <a:r>
              <a:rPr lang="en-NZ" dirty="0" smtClean="0"/>
              <a:t>rovide a whole of whānau perspective on health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9010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Conclusions</a:t>
            </a:r>
            <a:endParaRPr lang="en-NZ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84312"/>
            <a:ext cx="8188325" cy="5041032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Yes, resilience does play a role in MPH approaches</a:t>
            </a:r>
          </a:p>
          <a:p>
            <a:pPr lvl="1">
              <a:defRPr/>
            </a:pPr>
            <a:r>
              <a:rPr lang="en-NZ" dirty="0" smtClean="0"/>
              <a:t>MPH </a:t>
            </a:r>
            <a:r>
              <a:rPr lang="en-NZ" dirty="0" smtClean="0"/>
              <a:t>need </a:t>
            </a:r>
            <a:r>
              <a:rPr lang="en-NZ" dirty="0" smtClean="0"/>
              <a:t>to be flexible and responsive</a:t>
            </a:r>
          </a:p>
          <a:p>
            <a:pPr>
              <a:defRPr/>
            </a:pPr>
            <a:endParaRPr lang="en-NZ" sz="1000" dirty="0" smtClean="0"/>
          </a:p>
          <a:p>
            <a:pPr>
              <a:defRPr/>
            </a:pPr>
            <a:r>
              <a:rPr lang="en-NZ" dirty="0" smtClean="0"/>
              <a:t>Yes, </a:t>
            </a:r>
            <a:r>
              <a:rPr lang="en-NZ" dirty="0" smtClean="0"/>
              <a:t>whānau resilience may be enhanced and supported by accessing culturally appropriate Māori health services</a:t>
            </a:r>
          </a:p>
          <a:p>
            <a:pPr lvl="1">
              <a:defRPr/>
            </a:pPr>
            <a:r>
              <a:rPr lang="en-NZ" dirty="0" smtClean="0"/>
              <a:t>MPH </a:t>
            </a:r>
            <a:r>
              <a:rPr lang="en-NZ" dirty="0"/>
              <a:t>providers must use the full range of resources at their disposal to configure services to support those want to </a:t>
            </a:r>
            <a:r>
              <a:rPr lang="en-NZ" dirty="0" smtClean="0"/>
              <a:t>lead healthier lives</a:t>
            </a:r>
          </a:p>
          <a:p>
            <a:pPr>
              <a:defRPr/>
            </a:pPr>
            <a:endParaRPr lang="en-NZ" sz="1000" dirty="0" smtClean="0"/>
          </a:p>
          <a:p>
            <a:pPr>
              <a:defRPr/>
            </a:pPr>
            <a:endParaRPr lang="en-NZ" dirty="0"/>
          </a:p>
          <a:p>
            <a:pPr>
              <a:defRPr/>
            </a:pP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95796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Areas for </a:t>
            </a:r>
            <a:r>
              <a:rPr lang="en-NZ" dirty="0"/>
              <a:t>F</a:t>
            </a:r>
            <a:r>
              <a:rPr lang="en-NZ" dirty="0" smtClean="0"/>
              <a:t>urther Study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Under what conditions will whānau and individuals decide to change their behaviour towards more healthy choices?</a:t>
            </a:r>
          </a:p>
          <a:p>
            <a:pPr>
              <a:defRPr/>
            </a:pPr>
            <a:endParaRPr lang="en-NZ" sz="1000" dirty="0"/>
          </a:p>
          <a:p>
            <a:pPr>
              <a:defRPr/>
            </a:pPr>
            <a:r>
              <a:rPr lang="en-NZ" dirty="0" smtClean="0"/>
              <a:t>To what extent are these decisions independent of providers/dependent on whānau?</a:t>
            </a:r>
          </a:p>
          <a:p>
            <a:pPr>
              <a:defRPr/>
            </a:pPr>
            <a:endParaRPr lang="en-NZ" sz="1000" dirty="0"/>
          </a:p>
          <a:p>
            <a:pPr>
              <a:defRPr/>
            </a:pPr>
            <a:r>
              <a:rPr lang="en-NZ" dirty="0" smtClean="0"/>
              <a:t>How can the myriad resources be used  in a more cohesive manner to support whānau</a:t>
            </a:r>
          </a:p>
          <a:p>
            <a:pPr>
              <a:defRPr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783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Acknowledgements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The research participants</a:t>
            </a:r>
          </a:p>
          <a:p>
            <a:pPr lvl="1">
              <a:defRPr/>
            </a:pPr>
            <a:r>
              <a:rPr lang="en-NZ" dirty="0" smtClean="0"/>
              <a:t>TOIHA Board members</a:t>
            </a:r>
          </a:p>
          <a:p>
            <a:pPr lvl="1">
              <a:defRPr/>
            </a:pPr>
            <a:r>
              <a:rPr lang="en-NZ" dirty="0" smtClean="0"/>
              <a:t>TOIHA managers and staff</a:t>
            </a:r>
          </a:p>
          <a:p>
            <a:pPr lvl="1">
              <a:defRPr/>
            </a:pPr>
            <a:r>
              <a:rPr lang="en-NZ" dirty="0" smtClean="0"/>
              <a:t>Whanganui whānau</a:t>
            </a:r>
          </a:p>
          <a:p>
            <a:pPr lvl="1"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Health Research Council of New Zealand</a:t>
            </a:r>
          </a:p>
          <a:p>
            <a:pPr>
              <a:defRPr/>
            </a:pPr>
            <a:r>
              <a:rPr lang="en-NZ" dirty="0" err="1" smtClean="0"/>
              <a:t>Ngā</a:t>
            </a:r>
            <a:r>
              <a:rPr lang="en-NZ" dirty="0" smtClean="0"/>
              <a:t> </a:t>
            </a:r>
            <a:r>
              <a:rPr lang="en-NZ" dirty="0" err="1" smtClean="0"/>
              <a:t>Pae</a:t>
            </a:r>
            <a:r>
              <a:rPr lang="en-NZ" dirty="0" smtClean="0"/>
              <a:t> o te </a:t>
            </a:r>
            <a:r>
              <a:rPr lang="en-NZ" dirty="0" err="1" smtClean="0"/>
              <a:t>Māramatanga</a:t>
            </a:r>
            <a:endParaRPr lang="en-NZ" dirty="0" smtClean="0"/>
          </a:p>
          <a:p>
            <a:pPr>
              <a:defRPr/>
            </a:pPr>
            <a:r>
              <a:rPr lang="en-NZ" dirty="0" smtClean="0"/>
              <a:t>ACC</a:t>
            </a:r>
          </a:p>
          <a:p>
            <a:pPr>
              <a:defRPr/>
            </a:pPr>
            <a:r>
              <a:rPr lang="en-NZ" dirty="0" smtClean="0"/>
              <a:t>Families Commission</a:t>
            </a:r>
          </a:p>
        </p:txBody>
      </p:sp>
    </p:spTree>
    <p:extLst>
      <p:ext uri="{BB962C8B-B14F-4D97-AF65-F5344CB8AC3E}">
        <p14:creationId xmlns:p14="http://schemas.microsoft.com/office/powerpoint/2010/main" val="414714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714375"/>
          </a:xfrm>
        </p:spPr>
        <p:txBody>
          <a:bodyPr/>
          <a:lstStyle/>
          <a:p>
            <a:pPr>
              <a:defRPr/>
            </a:pPr>
            <a:r>
              <a:rPr lang="en-NZ" dirty="0">
                <a:solidFill>
                  <a:schemeClr val="accent1">
                    <a:lumMod val="50000"/>
                  </a:schemeClr>
                </a:solidFill>
              </a:rPr>
              <a:t>For further information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1500" y="1285875"/>
            <a:ext cx="8258175" cy="4783138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5000"/>
              <a:buFont typeface="Wingdings 2" pitchFamily="18" charset="2"/>
              <a:buChar char=""/>
              <a:defRPr/>
            </a:pPr>
            <a:endParaRPr lang="en-NZ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Content Placeholder 2"/>
          <p:cNvSpPr txBox="1">
            <a:spLocks/>
          </p:cNvSpPr>
          <p:nvPr/>
        </p:nvSpPr>
        <p:spPr bwMode="auto">
          <a:xfrm>
            <a:off x="457200" y="1709738"/>
            <a:ext cx="82581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46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r>
              <a:rPr lang="en-NZ" sz="3200">
                <a:cs typeface="Times New Roman" pitchFamily="18" charset="0"/>
              </a:rPr>
              <a:t>Dr Amohia Boulton</a:t>
            </a: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r>
              <a:rPr lang="en-NZ" sz="3200">
                <a:cs typeface="Times New Roman" pitchFamily="18" charset="0"/>
              </a:rPr>
              <a:t>Whakauae Research for Māori  Health and Development</a:t>
            </a: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r>
              <a:rPr lang="en-NZ" sz="3200">
                <a:cs typeface="Times New Roman" pitchFamily="18" charset="0"/>
              </a:rPr>
              <a:t>amohia@whakauae.co.nz</a:t>
            </a: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endParaRPr lang="en-NZ" sz="3200"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r>
              <a:rPr lang="en-NZ" sz="3200">
                <a:cs typeface="Times New Roman" pitchFamily="18" charset="0"/>
              </a:rPr>
              <a:t>Publications available on</a:t>
            </a: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r>
              <a:rPr lang="en-NZ" sz="3200">
                <a:cs typeface="Times New Roman" pitchFamily="18" charset="0"/>
              </a:rPr>
              <a:t>www.whakauae.co.nz</a:t>
            </a: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endParaRPr lang="en-NZ" sz="2600">
              <a:cs typeface="Times New Roman" pitchFamily="18" charset="0"/>
            </a:endParaRP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NZ" sz="800" b="1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RFP Purpose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The RFP specifically sought research that would:</a:t>
            </a:r>
          </a:p>
          <a:p>
            <a:pPr lvl="1">
              <a:defRPr/>
            </a:pPr>
            <a:r>
              <a:rPr lang="en-NZ" dirty="0" smtClean="0"/>
              <a:t>focus </a:t>
            </a:r>
            <a:r>
              <a:rPr lang="en-NZ" dirty="0"/>
              <a:t>on “whānau resilience”, i.e. the collective health and wellbeing of whānau at a level beyond individuals, families and individual </a:t>
            </a:r>
            <a:r>
              <a:rPr lang="en-NZ" dirty="0" smtClean="0"/>
              <a:t>households</a:t>
            </a:r>
          </a:p>
          <a:p>
            <a:pPr lvl="1">
              <a:defRPr/>
            </a:pPr>
            <a:endParaRPr lang="en-NZ" dirty="0" smtClean="0"/>
          </a:p>
          <a:p>
            <a:pPr lvl="1">
              <a:defRPr/>
            </a:pPr>
            <a:r>
              <a:rPr lang="en-NZ" dirty="0" smtClean="0"/>
              <a:t>address </a:t>
            </a:r>
            <a:r>
              <a:rPr lang="en-NZ" dirty="0"/>
              <a:t>factors that both promote and contribute to whānau health by maximising whānau resilience</a:t>
            </a:r>
          </a:p>
          <a:p>
            <a:pPr>
              <a:defRPr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The Team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340645"/>
            <a:ext cx="7972425" cy="528558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Dr Amohia Boulton (Lead),                      Dr Heather Gifford,                            Lynley Cvitanovic (WRMHD)</a:t>
            </a:r>
          </a:p>
          <a:p>
            <a:pPr>
              <a:defRPr/>
            </a:pPr>
            <a:endParaRPr lang="en-NZ" sz="1000" dirty="0"/>
          </a:p>
          <a:p>
            <a:pPr>
              <a:defRPr/>
            </a:pPr>
            <a:r>
              <a:rPr lang="en-NZ" dirty="0" smtClean="0"/>
              <a:t>Assoc. Prof Jackie Cumming,           Health Services Research Centre</a:t>
            </a:r>
          </a:p>
          <a:p>
            <a:pPr>
              <a:defRPr/>
            </a:pPr>
            <a:endParaRPr lang="en-NZ" sz="1000" dirty="0" smtClean="0"/>
          </a:p>
          <a:p>
            <a:pPr>
              <a:defRPr/>
            </a:pPr>
            <a:r>
              <a:rPr lang="en-NZ" dirty="0" smtClean="0"/>
              <a:t>Jennifer Tamehana,                           CEO, Te Oranganui                               Iwi Health Authority</a:t>
            </a:r>
            <a:endParaRPr lang="en-NZ" dirty="0"/>
          </a:p>
        </p:txBody>
      </p:sp>
      <p:pic>
        <p:nvPicPr>
          <p:cNvPr id="7172" name="Picture 2" descr="C:\Users\amohia\AppData\Local\Microsoft\Windows\Temporary Internet Files\Content.Outlook\NRJ87GL0\Jackie Cumm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933825"/>
            <a:ext cx="1673225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C:\Users\Amohia_2\Desktop\Jen cropp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4941888"/>
            <a:ext cx="2055813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60350"/>
            <a:ext cx="1541462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C:\Users\Amohia_2\AppData\Local\Microsoft\Windows\Temporary Internet Files\Low\Content.IE5\DL2BDISJ\LC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988" y="1484313"/>
            <a:ext cx="1484312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Our Aims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AU" dirty="0" smtClean="0"/>
              <a:t>To find out </a:t>
            </a:r>
          </a:p>
          <a:p>
            <a:pPr lvl="1">
              <a:defRPr/>
            </a:pPr>
            <a:r>
              <a:rPr lang="en-AU" dirty="0" smtClean="0"/>
              <a:t>if the idea of “resilience” has any place in </a:t>
            </a:r>
            <a:r>
              <a:rPr lang="en-AU" dirty="0"/>
              <a:t>Māori primary </a:t>
            </a:r>
            <a:r>
              <a:rPr lang="en-AU" dirty="0" smtClean="0"/>
              <a:t>healthcare (MPH) approaches</a:t>
            </a:r>
          </a:p>
          <a:p>
            <a:pPr lvl="1">
              <a:defRPr/>
            </a:pPr>
            <a:r>
              <a:rPr lang="en-AU" dirty="0" smtClean="0"/>
              <a:t>the ways in which whānau resilience is enhanced by MPH services</a:t>
            </a:r>
          </a:p>
          <a:p>
            <a:pPr lvl="1">
              <a:defRPr/>
            </a:pPr>
            <a:r>
              <a:rPr lang="en-AU" dirty="0"/>
              <a:t>l</a:t>
            </a:r>
            <a:r>
              <a:rPr lang="en-AU" dirty="0" smtClean="0"/>
              <a:t>ink between resilience and whānau ora (family wellbeing)</a:t>
            </a:r>
          </a:p>
          <a:p>
            <a:pPr lvl="1">
              <a:defRPr/>
            </a:pPr>
            <a:endParaRPr lang="en-AU" sz="1000" dirty="0" smtClean="0"/>
          </a:p>
          <a:p>
            <a:pPr>
              <a:defRPr/>
            </a:pPr>
            <a:r>
              <a:rPr lang="en-NZ" dirty="0"/>
              <a:t>C</a:t>
            </a:r>
            <a:r>
              <a:rPr lang="en-NZ" dirty="0" smtClean="0"/>
              <a:t>onduct research that </a:t>
            </a:r>
            <a:endParaRPr lang="en-NZ" dirty="0"/>
          </a:p>
          <a:p>
            <a:pPr lvl="1">
              <a:defRPr/>
            </a:pPr>
            <a:r>
              <a:rPr lang="en-NZ" dirty="0" smtClean="0"/>
              <a:t>informs practice</a:t>
            </a:r>
            <a:r>
              <a:rPr lang="en-NZ" dirty="0"/>
              <a:t> </a:t>
            </a:r>
            <a:endParaRPr lang="en-NZ" dirty="0" smtClean="0"/>
          </a:p>
          <a:p>
            <a:pPr lvl="1">
              <a:defRPr/>
            </a:pPr>
            <a:r>
              <a:rPr lang="en-NZ" dirty="0" smtClean="0"/>
              <a:t>contributes </a:t>
            </a:r>
            <a:r>
              <a:rPr lang="en-NZ" dirty="0"/>
              <a:t>to Māori developmental aspirations</a:t>
            </a:r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Methods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676400"/>
            <a:ext cx="8147050" cy="4572000"/>
          </a:xfrm>
        </p:spPr>
        <p:txBody>
          <a:bodyPr/>
          <a:lstStyle/>
          <a:p>
            <a:pPr marL="273050" lvl="1" indent="-273050">
              <a:buClr>
                <a:schemeClr val="accent1">
                  <a:lumMod val="50000"/>
                </a:schemeClr>
              </a:buClr>
              <a:buSzPct val="110000"/>
              <a:defRPr/>
            </a:pPr>
            <a:r>
              <a:rPr lang="en-NZ" sz="3200" dirty="0"/>
              <a:t>Literature review </a:t>
            </a:r>
          </a:p>
          <a:p>
            <a:pPr marL="273050" lvl="1" indent="-273050">
              <a:buClr>
                <a:schemeClr val="accent1">
                  <a:lumMod val="50000"/>
                </a:schemeClr>
              </a:buClr>
              <a:buSzPct val="110000"/>
              <a:defRPr/>
            </a:pPr>
            <a:r>
              <a:rPr lang="en-NZ" sz="3200" dirty="0"/>
              <a:t>D</a:t>
            </a:r>
            <a:r>
              <a:rPr lang="en-NZ" sz="3200" dirty="0" smtClean="0"/>
              <a:t>evelopment </a:t>
            </a:r>
            <a:r>
              <a:rPr lang="en-NZ" sz="3200" dirty="0"/>
              <a:t>of the conceptual </a:t>
            </a:r>
            <a:r>
              <a:rPr lang="en-NZ" sz="3200" dirty="0" smtClean="0"/>
              <a:t>framework</a:t>
            </a:r>
            <a:endParaRPr lang="en-NZ" sz="3200" dirty="0"/>
          </a:p>
          <a:p>
            <a:pPr>
              <a:defRPr/>
            </a:pPr>
            <a:r>
              <a:rPr lang="en-NZ" dirty="0" smtClean="0"/>
              <a:t>Key </a:t>
            </a:r>
            <a:r>
              <a:rPr lang="en-NZ" dirty="0"/>
              <a:t>informant interviews</a:t>
            </a:r>
          </a:p>
          <a:p>
            <a:pPr lvl="1">
              <a:defRPr/>
            </a:pPr>
            <a:r>
              <a:rPr lang="en-NZ" dirty="0"/>
              <a:t>TOIHA staff, managers and governance board </a:t>
            </a:r>
            <a:r>
              <a:rPr lang="en-NZ" dirty="0" smtClean="0"/>
              <a:t>members</a:t>
            </a:r>
          </a:p>
          <a:p>
            <a:pPr>
              <a:defRPr/>
            </a:pPr>
            <a:r>
              <a:rPr lang="en-NZ" dirty="0" smtClean="0"/>
              <a:t>Sequential Focus groups</a:t>
            </a:r>
          </a:p>
          <a:p>
            <a:pPr lvl="1">
              <a:defRPr/>
            </a:pPr>
            <a:r>
              <a:rPr lang="en-NZ" dirty="0" smtClean="0"/>
              <a:t>A series </a:t>
            </a:r>
            <a:r>
              <a:rPr lang="en-NZ" dirty="0"/>
              <a:t>of in-depth focus groups with TOIHA </a:t>
            </a:r>
            <a:r>
              <a:rPr lang="en-NZ" dirty="0" smtClean="0"/>
              <a:t>consumers (2 groups comprising 6-8 members)</a:t>
            </a:r>
            <a:endParaRPr lang="en-NZ" dirty="0"/>
          </a:p>
          <a:p>
            <a:pPr lvl="1">
              <a:defRPr/>
            </a:pPr>
            <a:r>
              <a:rPr lang="en-NZ" dirty="0" smtClean="0"/>
              <a:t>Met regularly </a:t>
            </a:r>
            <a:r>
              <a:rPr lang="en-NZ" dirty="0"/>
              <a:t>over four weeks</a:t>
            </a:r>
          </a:p>
          <a:p>
            <a:pPr lvl="1">
              <a:defRPr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3375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Findings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676400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Whānau </a:t>
            </a:r>
            <a:r>
              <a:rPr lang="en-NZ" dirty="0"/>
              <a:t>understandings of </a:t>
            </a:r>
            <a:r>
              <a:rPr lang="en-NZ" dirty="0" smtClean="0"/>
              <a:t>resilience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How engagement </a:t>
            </a:r>
            <a:r>
              <a:rPr lang="en-NZ" dirty="0"/>
              <a:t>with a MPH provider </a:t>
            </a:r>
            <a:r>
              <a:rPr lang="en-NZ" dirty="0" smtClean="0"/>
              <a:t>has impacted </a:t>
            </a:r>
            <a:r>
              <a:rPr lang="en-NZ" dirty="0"/>
              <a:t>on whānau </a:t>
            </a:r>
            <a:r>
              <a:rPr lang="en-NZ" dirty="0" smtClean="0"/>
              <a:t>resilience</a:t>
            </a:r>
          </a:p>
          <a:p>
            <a:pPr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The range of MPH provider resources/ mechanisms that contribute </a:t>
            </a:r>
            <a:r>
              <a:rPr lang="en-NZ" dirty="0"/>
              <a:t>to enhanced whānau </a:t>
            </a:r>
            <a:r>
              <a:rPr lang="en-NZ" dirty="0" smtClean="0"/>
              <a:t>resilience</a:t>
            </a:r>
            <a:endParaRPr lang="en-NZ" dirty="0"/>
          </a:p>
          <a:p>
            <a:pPr>
              <a:defRPr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461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795338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Whānau Understandings of Resilience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989138"/>
            <a:ext cx="7972425" cy="4572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Personal quality</a:t>
            </a:r>
          </a:p>
          <a:p>
            <a:pPr lvl="1">
              <a:defRPr/>
            </a:pPr>
            <a:r>
              <a:rPr lang="en-NZ" dirty="0" smtClean="0"/>
              <a:t>inner strength, “toughness’,                      flexibility, resourcefulness</a:t>
            </a:r>
          </a:p>
          <a:p>
            <a:pPr lvl="1">
              <a:defRPr/>
            </a:pPr>
            <a:r>
              <a:rPr lang="en-NZ" dirty="0"/>
              <a:t>h</a:t>
            </a:r>
            <a:r>
              <a:rPr lang="en-NZ" dirty="0" smtClean="0"/>
              <a:t>aving values which allow                                        an individual to overcome </a:t>
            </a:r>
            <a:r>
              <a:rPr lang="en-NZ" dirty="0"/>
              <a:t> </a:t>
            </a:r>
            <a:r>
              <a:rPr lang="en-NZ" dirty="0" smtClean="0"/>
              <a:t>                               adversity </a:t>
            </a:r>
          </a:p>
          <a:p>
            <a:pPr lvl="1">
              <a:defRPr/>
            </a:pPr>
            <a:r>
              <a:rPr lang="en-NZ" dirty="0"/>
              <a:t>r</a:t>
            </a:r>
            <a:r>
              <a:rPr lang="en-NZ" dirty="0" smtClean="0"/>
              <a:t>elies </a:t>
            </a:r>
            <a:r>
              <a:rPr lang="en-NZ" dirty="0"/>
              <a:t>on connections to </a:t>
            </a:r>
            <a:r>
              <a:rPr lang="en-NZ" dirty="0" smtClean="0"/>
              <a:t>people &amp; things</a:t>
            </a:r>
            <a:endParaRPr lang="en-NZ" dirty="0"/>
          </a:p>
          <a:p>
            <a:pPr lvl="1">
              <a:defRPr/>
            </a:pPr>
            <a:r>
              <a:rPr lang="en-NZ" dirty="0"/>
              <a:t>no agreement regarding </a:t>
            </a:r>
            <a:r>
              <a:rPr lang="en-NZ" dirty="0" smtClean="0"/>
              <a:t>resilience being a </a:t>
            </a:r>
            <a:r>
              <a:rPr lang="en-NZ" dirty="0"/>
              <a:t>“learned” attribute </a:t>
            </a:r>
            <a:r>
              <a:rPr lang="en-NZ" dirty="0" smtClean="0"/>
              <a:t>or on why some people appear more resilient than others</a:t>
            </a:r>
            <a:endParaRPr lang="en-NZ" dirty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2054225"/>
            <a:ext cx="35591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795337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Wh</a:t>
            </a:r>
            <a:r>
              <a:rPr lang="en-NZ" dirty="0"/>
              <a:t>ā</a:t>
            </a:r>
            <a:r>
              <a:rPr lang="en-NZ" dirty="0" smtClean="0"/>
              <a:t>nau Understandings of Resilience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75" y="1844675"/>
            <a:ext cx="7745413" cy="427355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Resilience as a process</a:t>
            </a:r>
          </a:p>
          <a:p>
            <a:pPr lvl="1">
              <a:defRPr/>
            </a:pPr>
            <a:r>
              <a:rPr lang="en-NZ" dirty="0"/>
              <a:t>m</a:t>
            </a:r>
            <a:r>
              <a:rPr lang="en-NZ" dirty="0" smtClean="0"/>
              <a:t>ovement away from risk</a:t>
            </a:r>
            <a:r>
              <a:rPr lang="en-NZ" dirty="0"/>
              <a:t>, harm, </a:t>
            </a:r>
            <a:r>
              <a:rPr lang="en-NZ" dirty="0" smtClean="0"/>
              <a:t>or </a:t>
            </a:r>
            <a:r>
              <a:rPr lang="en-NZ" dirty="0"/>
              <a:t>a “bad” life to one which is </a:t>
            </a:r>
            <a:r>
              <a:rPr lang="en-NZ" dirty="0" smtClean="0"/>
              <a:t>“better” </a:t>
            </a:r>
          </a:p>
          <a:p>
            <a:pPr lvl="1">
              <a:defRPr/>
            </a:pPr>
            <a:endParaRPr lang="en-NZ" dirty="0" smtClean="0"/>
          </a:p>
          <a:p>
            <a:pPr lvl="1">
              <a:defRPr/>
            </a:pPr>
            <a:r>
              <a:rPr lang="en-NZ" dirty="0" smtClean="0"/>
              <a:t>requires a catalyst </a:t>
            </a:r>
          </a:p>
          <a:p>
            <a:pPr lvl="1">
              <a:defRPr/>
            </a:pPr>
            <a:endParaRPr lang="en-NZ" dirty="0" smtClean="0"/>
          </a:p>
          <a:p>
            <a:pPr lvl="1">
              <a:defRPr/>
            </a:pPr>
            <a:r>
              <a:rPr lang="en-NZ" dirty="0" smtClean="0"/>
              <a:t>no </a:t>
            </a:r>
            <a:r>
              <a:rPr lang="en-NZ" dirty="0"/>
              <a:t>agreement on why, </a:t>
            </a:r>
            <a:r>
              <a:rPr lang="en-NZ" dirty="0" smtClean="0"/>
              <a:t>                                 when </a:t>
            </a:r>
            <a:r>
              <a:rPr lang="en-NZ" dirty="0"/>
              <a:t>or how the journey </a:t>
            </a:r>
            <a:r>
              <a:rPr lang="en-NZ" dirty="0" smtClean="0"/>
              <a:t>                                   is </a:t>
            </a:r>
            <a:r>
              <a:rPr lang="en-NZ" dirty="0"/>
              <a:t>instigated </a:t>
            </a:r>
          </a:p>
          <a:p>
            <a:pPr lvl="1">
              <a:defRPr/>
            </a:pPr>
            <a:endParaRPr lang="en-NZ" dirty="0" smtClean="0"/>
          </a:p>
          <a:p>
            <a:pPr lvl="1">
              <a:defRPr/>
            </a:pPr>
            <a:endParaRPr lang="en-NZ" dirty="0"/>
          </a:p>
        </p:txBody>
      </p:sp>
      <p:pic>
        <p:nvPicPr>
          <p:cNvPr id="12292" name="Picture 5" descr="C:\Users\Amohia_2\Pictures\Pictures\David and Arwyn Photos\DSC003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862263"/>
            <a:ext cx="2801938" cy="373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2389</TotalTime>
  <Words>1041</Words>
  <Application>Microsoft Office PowerPoint</Application>
  <PresentationFormat>On-screen Show (4:3)</PresentationFormat>
  <Paragraphs>168</Paragraphs>
  <Slides>24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             </vt:lpstr>
      <vt:lpstr>Establishing the research</vt:lpstr>
      <vt:lpstr>RFP Purpose</vt:lpstr>
      <vt:lpstr>The Team</vt:lpstr>
      <vt:lpstr>Our Aims</vt:lpstr>
      <vt:lpstr>Methods</vt:lpstr>
      <vt:lpstr>Findings</vt:lpstr>
      <vt:lpstr>Whānau Understandings of Resilience</vt:lpstr>
      <vt:lpstr>Whānau Understandings of Resilience</vt:lpstr>
      <vt:lpstr>Whānau Understandings of Resilience</vt:lpstr>
      <vt:lpstr>Findings</vt:lpstr>
      <vt:lpstr>Impact on resilience of engagement with a MHP</vt:lpstr>
      <vt:lpstr>Impact on resilience of engagement with a MHP</vt:lpstr>
      <vt:lpstr>Findings</vt:lpstr>
      <vt:lpstr>What does TOIHA offer?</vt:lpstr>
      <vt:lpstr>PowerPoint Presentation</vt:lpstr>
      <vt:lpstr>Features of a resilience-promoting health service</vt:lpstr>
      <vt:lpstr>Features of a resilience-promoting health service</vt:lpstr>
      <vt:lpstr>Reflecting on the results</vt:lpstr>
      <vt:lpstr>Reflecting on the results</vt:lpstr>
      <vt:lpstr>Conclusions</vt:lpstr>
      <vt:lpstr>Areas for Further Study</vt:lpstr>
      <vt:lpstr>Acknowledgements</vt:lpstr>
      <vt:lpstr>For further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Heather</dc:creator>
  <cp:lastModifiedBy>Amohia</cp:lastModifiedBy>
  <cp:revision>179</cp:revision>
  <dcterms:created xsi:type="dcterms:W3CDTF">2009-07-16T00:04:57Z</dcterms:created>
  <dcterms:modified xsi:type="dcterms:W3CDTF">2012-09-23T07:07:35Z</dcterms:modified>
</cp:coreProperties>
</file>