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62" r:id="rId5"/>
    <p:sldId id="259" r:id="rId6"/>
    <p:sldId id="261" r:id="rId7"/>
    <p:sldId id="263" r:id="rId8"/>
    <p:sldId id="265" r:id="rId9"/>
    <p:sldId id="264" r:id="rId10"/>
    <p:sldId id="266" r:id="rId11"/>
    <p:sldId id="267" r:id="rId12"/>
    <p:sldId id="268" r:id="rId13"/>
    <p:sldId id="277" r:id="rId14"/>
    <p:sldId id="274" r:id="rId15"/>
    <p:sldId id="275" r:id="rId16"/>
    <p:sldId id="276" r:id="rId17"/>
    <p:sldId id="278" r:id="rId18"/>
    <p:sldId id="279" r:id="rId19"/>
    <p:sldId id="280" r:id="rId20"/>
    <p:sldId id="272" r:id="rId21"/>
    <p:sldId id="273" r:id="rId22"/>
    <p:sldId id="26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747" y="-2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EEBB6-F02C-4A7C-92ED-75DBF63CE4C2}" type="datetimeFigureOut">
              <a:rPr lang="en-NZ" smtClean="0"/>
              <a:t>17/11/2012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323E19-8344-4735-9B35-780CD9E1D6B6}" type="slidenum">
              <a:rPr lang="en-NZ" smtClean="0"/>
              <a:t>‹#›</a:t>
            </a:fld>
            <a:endParaRPr lang="en-NZ"/>
          </a:p>
        </p:txBody>
      </p:sp>
    </p:spTree>
    <p:extLst>
      <p:ext uri="{BB962C8B-B14F-4D97-AF65-F5344CB8AC3E}">
        <p14:creationId xmlns:p14="http://schemas.microsoft.com/office/powerpoint/2010/main" val="3289197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9323E19-8344-4735-9B35-780CD9E1D6B6}" type="slidenum">
              <a:rPr lang="en-NZ" smtClean="0"/>
              <a:t>13</a:t>
            </a:fld>
            <a:endParaRPr lang="en-NZ"/>
          </a:p>
        </p:txBody>
      </p:sp>
    </p:spTree>
    <p:extLst>
      <p:ext uri="{BB962C8B-B14F-4D97-AF65-F5344CB8AC3E}">
        <p14:creationId xmlns:p14="http://schemas.microsoft.com/office/powerpoint/2010/main" val="12874763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82FE020-DE1F-4450-BCBD-DA3BF6C9DBB9}" type="datetimeFigureOut">
              <a:rPr lang="en-NZ" smtClean="0"/>
              <a:t>17/11/2012</a:t>
            </a:fld>
            <a:endParaRPr lang="en-NZ"/>
          </a:p>
        </p:txBody>
      </p:sp>
      <p:sp>
        <p:nvSpPr>
          <p:cNvPr id="5" name="Footer Placeholder 4"/>
          <p:cNvSpPr>
            <a:spLocks noGrp="1"/>
          </p:cNvSpPr>
          <p:nvPr>
            <p:ph type="ftr" sz="quarter" idx="11"/>
          </p:nvPr>
        </p:nvSpPr>
        <p:spPr bwMode="white"/>
        <p:txBody>
          <a:bodyPr/>
          <a:lstStyle/>
          <a:p>
            <a:endParaRPr lang="en-NZ"/>
          </a:p>
        </p:txBody>
      </p:sp>
      <p:sp>
        <p:nvSpPr>
          <p:cNvPr id="6" name="Slide Number Placeholder 5"/>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2FE020-DE1F-4450-BCBD-DA3BF6C9DBB9}" type="datetimeFigureOut">
              <a:rPr lang="en-NZ" smtClean="0"/>
              <a:t>17/11/2012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2FE020-DE1F-4450-BCBD-DA3BF6C9DBB9}" type="datetimeFigureOut">
              <a:rPr lang="en-NZ" smtClean="0"/>
              <a:t>17/11/2012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2FE020-DE1F-4450-BCBD-DA3BF6C9DBB9}" type="datetimeFigureOut">
              <a:rPr lang="en-NZ" smtClean="0"/>
              <a:t>17/11/2012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0EAF368-F4A2-49F7-803F-071770B8A6E4}" type="slidenum">
              <a:rPr lang="en-NZ" smtClean="0"/>
              <a:t>‹#›</a:t>
            </a:fld>
            <a:endParaRPr lang="en-NZ"/>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2FE020-DE1F-4450-BCBD-DA3BF6C9DBB9}" type="datetimeFigureOut">
              <a:rPr lang="en-NZ" smtClean="0"/>
              <a:t>17/11/2012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0EAF368-F4A2-49F7-803F-071770B8A6E4}"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82FE020-DE1F-4450-BCBD-DA3BF6C9DBB9}" type="datetimeFigureOut">
              <a:rPr lang="en-NZ" smtClean="0"/>
              <a:t>17/11/2012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0EAF368-F4A2-49F7-803F-071770B8A6E4}" type="slidenum">
              <a:rPr lang="en-NZ" smtClean="0"/>
              <a:t>‹#›</a:t>
            </a:fld>
            <a:endParaRPr lang="en-NZ"/>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82FE020-DE1F-4450-BCBD-DA3BF6C9DBB9}" type="datetimeFigureOut">
              <a:rPr lang="en-NZ" smtClean="0"/>
              <a:t>17/11/2012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2FE020-DE1F-4450-BCBD-DA3BF6C9DBB9}" type="datetimeFigureOut">
              <a:rPr lang="en-NZ" smtClean="0"/>
              <a:t>17/11/2012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0EAF368-F4A2-49F7-803F-071770B8A6E4}"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2FE020-DE1F-4450-BCBD-DA3BF6C9DBB9}" type="datetimeFigureOut">
              <a:rPr lang="en-NZ" smtClean="0"/>
              <a:t>17/11/2012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2FE020-DE1F-4450-BCBD-DA3BF6C9DBB9}" type="datetimeFigureOut">
              <a:rPr lang="en-NZ" smtClean="0"/>
              <a:t>17/11/2012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0EAF368-F4A2-49F7-803F-071770B8A6E4}" type="slidenum">
              <a:rPr lang="en-NZ" smtClean="0"/>
              <a:t>‹#›</a:t>
            </a:fld>
            <a:endParaRPr lang="en-NZ"/>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2FE020-DE1F-4450-BCBD-DA3BF6C9DBB9}" type="datetimeFigureOut">
              <a:rPr lang="en-NZ" smtClean="0"/>
              <a:t>17/11/2012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0EAF368-F4A2-49F7-803F-071770B8A6E4}"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82FE020-DE1F-4450-BCBD-DA3BF6C9DBB9}" type="datetimeFigureOut">
              <a:rPr lang="en-NZ" smtClean="0"/>
              <a:t>17/11/2012</a:t>
            </a:fld>
            <a:endParaRPr lang="en-NZ"/>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NZ"/>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0EAF368-F4A2-49F7-803F-071770B8A6E4}"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2420888"/>
            <a:ext cx="6400800" cy="1295400"/>
          </a:xfrm>
        </p:spPr>
        <p:txBody>
          <a:bodyPr>
            <a:normAutofit fontScale="90000"/>
          </a:bodyPr>
          <a:lstStyle/>
          <a:p>
            <a:r>
              <a:rPr lang="en-US" sz="2700" b="1" dirty="0" err="1"/>
              <a:t>Indigenising</a:t>
            </a:r>
            <a:r>
              <a:rPr lang="en-US" sz="2700" b="1" dirty="0"/>
              <a:t> research methodologies:   </a:t>
            </a:r>
            <a:r>
              <a:rPr lang="en-US" sz="2700" b="1" dirty="0" smtClean="0"/>
              <a:t/>
            </a:r>
            <a:br>
              <a:rPr lang="en-US" sz="2700" b="1" dirty="0" smtClean="0"/>
            </a:br>
            <a:r>
              <a:rPr lang="en-US" sz="2700" b="1" dirty="0" smtClean="0"/>
              <a:t>Putting </a:t>
            </a:r>
            <a:r>
              <a:rPr lang="en-US" sz="2700" b="1" dirty="0"/>
              <a:t>Māori “</a:t>
            </a:r>
            <a:r>
              <a:rPr lang="en-US" sz="2700" b="1" dirty="0" err="1"/>
              <a:t>flava</a:t>
            </a:r>
            <a:r>
              <a:rPr lang="en-US" sz="2700" b="1" dirty="0"/>
              <a:t>” into photovoice research methods</a:t>
            </a:r>
            <a:r>
              <a:rPr lang="en-NZ" dirty="0"/>
              <a:t/>
            </a:r>
            <a:br>
              <a:rPr lang="en-NZ" dirty="0"/>
            </a:br>
            <a:endParaRPr lang="en-NZ" dirty="0"/>
          </a:p>
        </p:txBody>
      </p:sp>
      <p:sp>
        <p:nvSpPr>
          <p:cNvPr id="3" name="Subtitle 2"/>
          <p:cNvSpPr>
            <a:spLocks noGrp="1"/>
          </p:cNvSpPr>
          <p:nvPr>
            <p:ph type="subTitle" idx="1"/>
          </p:nvPr>
        </p:nvSpPr>
        <p:spPr/>
        <p:txBody>
          <a:bodyPr>
            <a:noAutofit/>
          </a:bodyPr>
          <a:lstStyle/>
          <a:p>
            <a:r>
              <a:rPr lang="en-NZ" b="1" dirty="0" err="1" smtClean="0"/>
              <a:t>Glenis</a:t>
            </a:r>
            <a:r>
              <a:rPr lang="en-NZ" b="1" dirty="0" smtClean="0"/>
              <a:t> Mark</a:t>
            </a:r>
          </a:p>
          <a:p>
            <a:r>
              <a:rPr lang="en-NZ" b="1" dirty="0" smtClean="0"/>
              <a:t>Dr Amohia Boulton</a:t>
            </a:r>
          </a:p>
          <a:p>
            <a:r>
              <a:rPr lang="en-NZ" b="1" dirty="0" err="1" smtClean="0"/>
              <a:t>Whakauae</a:t>
            </a:r>
            <a:r>
              <a:rPr lang="en-NZ" b="1" dirty="0" smtClean="0"/>
              <a:t> Research for M</a:t>
            </a:r>
            <a:r>
              <a:rPr lang="en-NZ" b="1" dirty="0" smtClean="0">
                <a:latin typeface="Garamond"/>
              </a:rPr>
              <a:t>ā</a:t>
            </a:r>
            <a:r>
              <a:rPr lang="en-NZ" b="1" dirty="0" smtClean="0"/>
              <a:t>ori Health and Development</a:t>
            </a:r>
            <a:endParaRPr lang="en-NZ" b="1" dirty="0"/>
          </a:p>
        </p:txBody>
      </p:sp>
    </p:spTree>
    <p:extLst>
      <p:ext uri="{BB962C8B-B14F-4D97-AF65-F5344CB8AC3E}">
        <p14:creationId xmlns:p14="http://schemas.microsoft.com/office/powerpoint/2010/main" val="27478779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PROGRESS</a:t>
            </a:r>
            <a:endParaRPr lang="en-NZ" dirty="0"/>
          </a:p>
        </p:txBody>
      </p:sp>
      <p:sp>
        <p:nvSpPr>
          <p:cNvPr id="3" name="Content Placeholder 2"/>
          <p:cNvSpPr>
            <a:spLocks noGrp="1"/>
          </p:cNvSpPr>
          <p:nvPr>
            <p:ph idx="1"/>
          </p:nvPr>
        </p:nvSpPr>
        <p:spPr/>
        <p:txBody>
          <a:bodyPr/>
          <a:lstStyle/>
          <a:p>
            <a:r>
              <a:rPr lang="en-NZ" dirty="0" smtClean="0"/>
              <a:t>Two participants completed whole research process in Auckland</a:t>
            </a:r>
          </a:p>
          <a:p>
            <a:r>
              <a:rPr lang="en-NZ" dirty="0" smtClean="0"/>
              <a:t>Seventeen participants conducted first interview in Auckland and Northland</a:t>
            </a:r>
          </a:p>
          <a:p>
            <a:r>
              <a:rPr lang="en-NZ" dirty="0" smtClean="0"/>
              <a:t>To conduct set of </a:t>
            </a:r>
          </a:p>
          <a:p>
            <a:pPr indent="0">
              <a:buNone/>
            </a:pPr>
            <a:r>
              <a:rPr lang="en-NZ" dirty="0" smtClean="0"/>
              <a:t>second interviews</a:t>
            </a:r>
          </a:p>
          <a:p>
            <a:pPr marL="285750" indent="-285750"/>
            <a:r>
              <a:rPr lang="en-NZ" dirty="0" smtClean="0"/>
              <a:t>Continue recruiting</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3717032"/>
            <a:ext cx="2448272" cy="1695655"/>
          </a:xfrm>
          <a:prstGeom prst="rect">
            <a:avLst/>
          </a:prstGeom>
        </p:spPr>
      </p:pic>
    </p:spTree>
    <p:extLst>
      <p:ext uri="{BB962C8B-B14F-4D97-AF65-F5344CB8AC3E}">
        <p14:creationId xmlns:p14="http://schemas.microsoft.com/office/powerpoint/2010/main" val="2922328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wHAKATAUKI</a:t>
            </a:r>
            <a:endParaRPr lang="en-NZ" dirty="0"/>
          </a:p>
        </p:txBody>
      </p:sp>
      <p:sp>
        <p:nvSpPr>
          <p:cNvPr id="3" name="Content Placeholder 2"/>
          <p:cNvSpPr>
            <a:spLocks noGrp="1"/>
          </p:cNvSpPr>
          <p:nvPr>
            <p:ph idx="1"/>
          </p:nvPr>
        </p:nvSpPr>
        <p:spPr/>
        <p:txBody>
          <a:bodyPr>
            <a:normAutofit lnSpcReduction="10000"/>
          </a:bodyPr>
          <a:lstStyle/>
          <a:p>
            <a:r>
              <a:rPr lang="en-NZ" dirty="0"/>
              <a:t>Perspectives on health – staying active</a:t>
            </a:r>
          </a:p>
          <a:p>
            <a:r>
              <a:rPr lang="en-NZ" dirty="0"/>
              <a:t>Coping with illness – environmental factors</a:t>
            </a:r>
          </a:p>
          <a:p>
            <a:r>
              <a:rPr lang="en-NZ" dirty="0"/>
              <a:t>Factors influencing seeking primary health treatment – excess pain (Māori are staunch, something to prove)</a:t>
            </a:r>
          </a:p>
          <a:p>
            <a:r>
              <a:rPr lang="en-NZ" dirty="0"/>
              <a:t>Experience of primary health treatment - relationship between the doctor and patient most important factor contributing to attendance and adherence </a:t>
            </a:r>
          </a:p>
          <a:p>
            <a:endParaRPr lang="en-NZ" dirty="0"/>
          </a:p>
        </p:txBody>
      </p:sp>
    </p:spTree>
    <p:extLst>
      <p:ext uri="{BB962C8B-B14F-4D97-AF65-F5344CB8AC3E}">
        <p14:creationId xmlns:p14="http://schemas.microsoft.com/office/powerpoint/2010/main" val="18072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MAHI WHAKAAHUA</a:t>
            </a:r>
            <a:endParaRPr lang="en-NZ"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0" y="2438400"/>
            <a:ext cx="4572000" cy="3048000"/>
          </a:xfrm>
          <a:ln w="38100">
            <a:solidFill>
              <a:schemeClr val="tx1"/>
            </a:solidFill>
          </a:ln>
        </p:spPr>
      </p:pic>
    </p:spTree>
    <p:extLst>
      <p:ext uri="{BB962C8B-B14F-4D97-AF65-F5344CB8AC3E}">
        <p14:creationId xmlns:p14="http://schemas.microsoft.com/office/powerpoint/2010/main" val="1811338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p</a:t>
            </a:r>
            <a:r>
              <a:rPr lang="en-NZ" dirty="0" err="1" smtClean="0">
                <a:latin typeface="Garamond"/>
              </a:rPr>
              <a:t>ŪrĀkau</a:t>
            </a:r>
            <a:endParaRPr lang="en-NZ" dirty="0"/>
          </a:p>
        </p:txBody>
      </p:sp>
      <p:sp>
        <p:nvSpPr>
          <p:cNvPr id="3" name="Content Placeholder 2"/>
          <p:cNvSpPr>
            <a:spLocks noGrp="1"/>
          </p:cNvSpPr>
          <p:nvPr>
            <p:ph idx="1"/>
          </p:nvPr>
        </p:nvSpPr>
        <p:spPr/>
        <p:txBody>
          <a:bodyPr>
            <a:normAutofit fontScale="85000" lnSpcReduction="10000"/>
          </a:bodyPr>
          <a:lstStyle/>
          <a:p>
            <a:r>
              <a:rPr lang="en-NZ" dirty="0" smtClean="0"/>
              <a:t>ENVIRONMENT:  These </a:t>
            </a:r>
            <a:r>
              <a:rPr lang="en-NZ" dirty="0"/>
              <a:t>pictures show myself in environments when visiting </a:t>
            </a:r>
            <a:r>
              <a:rPr lang="en-NZ" dirty="0" err="1"/>
              <a:t>Waiheke</a:t>
            </a:r>
            <a:r>
              <a:rPr lang="en-NZ" dirty="0"/>
              <a:t> Island that I thought symbolized what kind of environment we should surround ourselves. From the nice home grown plants to the delicious </a:t>
            </a:r>
            <a:r>
              <a:rPr lang="en-NZ" dirty="0" err="1"/>
              <a:t>kaimoana</a:t>
            </a:r>
            <a:r>
              <a:rPr lang="en-NZ" dirty="0"/>
              <a:t> from the sea. From going to the concrete jungle to the organic gardens embed my thoughts on the environments we surround ourselves. If we want to live a healthy lifestyle we need to start putting ourselves in healthier environments. We can achieve this by planting our own gardens, planting fruit and veggies that will not only support families financially but encourage them to live a healthier lifestyle.</a:t>
            </a:r>
          </a:p>
          <a:p>
            <a:endParaRPr lang="en-NZ" b="1" dirty="0" smtClean="0"/>
          </a:p>
          <a:p>
            <a:endParaRPr lang="en-NZ" dirty="0" smtClean="0"/>
          </a:p>
        </p:txBody>
      </p:sp>
    </p:spTree>
    <p:extLst>
      <p:ext uri="{BB962C8B-B14F-4D97-AF65-F5344CB8AC3E}">
        <p14:creationId xmlns:p14="http://schemas.microsoft.com/office/powerpoint/2010/main" val="4173733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MAHI WHAKAAHUA</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2438400"/>
            <a:ext cx="4572000" cy="3048000"/>
          </a:xfrm>
        </p:spPr>
      </p:pic>
    </p:spTree>
    <p:extLst>
      <p:ext uri="{BB962C8B-B14F-4D97-AF65-F5344CB8AC3E}">
        <p14:creationId xmlns:p14="http://schemas.microsoft.com/office/powerpoint/2010/main" val="3121482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MAHI WHAKAAHUA</a:t>
            </a:r>
            <a:endParaRPr lang="en-NZ"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0" y="2438400"/>
            <a:ext cx="4572000" cy="3048000"/>
          </a:xfrm>
        </p:spPr>
      </p:pic>
    </p:spTree>
    <p:extLst>
      <p:ext uri="{BB962C8B-B14F-4D97-AF65-F5344CB8AC3E}">
        <p14:creationId xmlns:p14="http://schemas.microsoft.com/office/powerpoint/2010/main" val="1891933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Mahi</a:t>
            </a:r>
            <a:r>
              <a:rPr lang="en-NZ" dirty="0" smtClean="0"/>
              <a:t> </a:t>
            </a:r>
            <a:r>
              <a:rPr lang="en-NZ" dirty="0" err="1" smtClean="0"/>
              <a:t>whkaahua</a:t>
            </a:r>
            <a:r>
              <a:rPr lang="en-NZ" dirty="0" smtClean="0"/>
              <a:t>	</a:t>
            </a:r>
            <a:endParaRPr lang="en-NZ"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58945" y="2438400"/>
            <a:ext cx="5426109" cy="3048000"/>
          </a:xfrm>
        </p:spPr>
      </p:pic>
    </p:spTree>
    <p:extLst>
      <p:ext uri="{BB962C8B-B14F-4D97-AF65-F5344CB8AC3E}">
        <p14:creationId xmlns:p14="http://schemas.microsoft.com/office/powerpoint/2010/main" val="2171168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METHODOLOGY EFFECT</a:t>
            </a:r>
            <a:endParaRPr lang="en-NZ" dirty="0"/>
          </a:p>
        </p:txBody>
      </p:sp>
      <p:sp>
        <p:nvSpPr>
          <p:cNvPr id="3" name="Content Placeholder 2"/>
          <p:cNvSpPr>
            <a:spLocks noGrp="1"/>
          </p:cNvSpPr>
          <p:nvPr>
            <p:ph idx="1"/>
          </p:nvPr>
        </p:nvSpPr>
        <p:spPr/>
        <p:txBody>
          <a:bodyPr/>
          <a:lstStyle/>
          <a:p>
            <a:endParaRPr lang="en-NZ" dirty="0" smtClean="0"/>
          </a:p>
          <a:p>
            <a:r>
              <a:rPr lang="en-NZ" dirty="0" smtClean="0"/>
              <a:t>Interview One:  Thought and discussed his ideas further with others</a:t>
            </a:r>
          </a:p>
          <a:p>
            <a:r>
              <a:rPr lang="en-NZ" dirty="0" smtClean="0"/>
              <a:t>Interview Two: Added concepts to first interview and joined the gym because he wanted to mean what he said</a:t>
            </a:r>
            <a:endParaRPr lang="en-NZ" dirty="0"/>
          </a:p>
        </p:txBody>
      </p:sp>
    </p:spTree>
    <p:extLst>
      <p:ext uri="{BB962C8B-B14F-4D97-AF65-F5344CB8AC3E}">
        <p14:creationId xmlns:p14="http://schemas.microsoft.com/office/powerpoint/2010/main" val="759301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MAHI WHAKAAHUA</a:t>
            </a:r>
            <a:endParaRPr lang="en-NZ"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0" y="2438400"/>
            <a:ext cx="4572000" cy="3048000"/>
          </a:xfrm>
        </p:spPr>
      </p:pic>
    </p:spTree>
    <p:extLst>
      <p:ext uri="{BB962C8B-B14F-4D97-AF65-F5344CB8AC3E}">
        <p14:creationId xmlns:p14="http://schemas.microsoft.com/office/powerpoint/2010/main" val="3929231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METHODOLOGY EFFECT</a:t>
            </a:r>
            <a:endParaRPr lang="en-NZ" dirty="0"/>
          </a:p>
        </p:txBody>
      </p:sp>
      <p:sp>
        <p:nvSpPr>
          <p:cNvPr id="3" name="Content Placeholder 2"/>
          <p:cNvSpPr>
            <a:spLocks noGrp="1"/>
          </p:cNvSpPr>
          <p:nvPr>
            <p:ph idx="1"/>
          </p:nvPr>
        </p:nvSpPr>
        <p:spPr/>
        <p:txBody>
          <a:bodyPr/>
          <a:lstStyle/>
          <a:p>
            <a:endParaRPr lang="en-NZ" dirty="0" smtClean="0"/>
          </a:p>
          <a:p>
            <a:r>
              <a:rPr lang="en-NZ" dirty="0" smtClean="0"/>
              <a:t>Interview One:  Thought and discussed his ideas further with others</a:t>
            </a:r>
          </a:p>
          <a:p>
            <a:r>
              <a:rPr lang="en-NZ" dirty="0" smtClean="0"/>
              <a:t>Interview Two: Added concepts to first interview and joined the gym because he wanted to mean what he said</a:t>
            </a:r>
            <a:endParaRPr lang="en-NZ" dirty="0"/>
          </a:p>
        </p:txBody>
      </p:sp>
    </p:spTree>
    <p:extLst>
      <p:ext uri="{BB962C8B-B14F-4D97-AF65-F5344CB8AC3E}">
        <p14:creationId xmlns:p14="http://schemas.microsoft.com/office/powerpoint/2010/main" val="1389509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OUTLINE</a:t>
            </a:r>
            <a:endParaRPr lang="en-NZ" dirty="0"/>
          </a:p>
        </p:txBody>
      </p:sp>
      <p:sp>
        <p:nvSpPr>
          <p:cNvPr id="3" name="Content Placeholder 2"/>
          <p:cNvSpPr>
            <a:spLocks noGrp="1"/>
          </p:cNvSpPr>
          <p:nvPr>
            <p:ph idx="1"/>
          </p:nvPr>
        </p:nvSpPr>
        <p:spPr>
          <a:xfrm>
            <a:off x="827584" y="1916832"/>
            <a:ext cx="7704856" cy="3888432"/>
          </a:xfrm>
        </p:spPr>
        <p:txBody>
          <a:bodyPr>
            <a:normAutofit fontScale="77500" lnSpcReduction="20000"/>
          </a:bodyPr>
          <a:lstStyle/>
          <a:p>
            <a:endParaRPr lang="en-US" sz="2300" dirty="0" smtClean="0"/>
          </a:p>
          <a:p>
            <a:r>
              <a:rPr lang="en-US" sz="2300" dirty="0" smtClean="0"/>
              <a:t>Research </a:t>
            </a:r>
            <a:r>
              <a:rPr lang="en-US" sz="2300" dirty="0"/>
              <a:t>on Māori participants on issues of health, illness and health </a:t>
            </a:r>
            <a:r>
              <a:rPr lang="en-US" sz="2300" dirty="0" smtClean="0"/>
              <a:t>treatment   </a:t>
            </a:r>
            <a:endParaRPr lang="en-NZ" sz="2300" dirty="0"/>
          </a:p>
          <a:p>
            <a:r>
              <a:rPr lang="en-US" sz="2300" dirty="0" smtClean="0"/>
              <a:t>Traditional photovoice theoretical </a:t>
            </a:r>
            <a:r>
              <a:rPr lang="en-US" sz="2300" dirty="0"/>
              <a:t>and methodological underpinnings of </a:t>
            </a:r>
            <a:r>
              <a:rPr lang="en-US" sz="2300" dirty="0" smtClean="0"/>
              <a:t>photovoice</a:t>
            </a:r>
          </a:p>
          <a:p>
            <a:r>
              <a:rPr lang="en-US" sz="2300" dirty="0" smtClean="0"/>
              <a:t>Cultural adaptations of theoretical </a:t>
            </a:r>
            <a:r>
              <a:rPr lang="en-US" sz="2300" dirty="0"/>
              <a:t>framework based on </a:t>
            </a:r>
            <a:r>
              <a:rPr lang="en-US" sz="2300" i="1" dirty="0" err="1"/>
              <a:t>whakatauki</a:t>
            </a:r>
            <a:r>
              <a:rPr lang="en-US" sz="2300" dirty="0"/>
              <a:t>, </a:t>
            </a:r>
            <a:r>
              <a:rPr lang="en-US" sz="2300" i="1" dirty="0" err="1"/>
              <a:t>mahi</a:t>
            </a:r>
            <a:r>
              <a:rPr lang="en-US" sz="2300" i="1" dirty="0"/>
              <a:t> </a:t>
            </a:r>
            <a:r>
              <a:rPr lang="en-US" sz="2300" i="1" dirty="0" err="1"/>
              <a:t>whakaahua</a:t>
            </a:r>
            <a:r>
              <a:rPr lang="en-US" sz="2300" dirty="0"/>
              <a:t> and </a:t>
            </a:r>
            <a:r>
              <a:rPr lang="en-US" sz="2300" i="1" dirty="0" err="1"/>
              <a:t>pūrākau</a:t>
            </a:r>
            <a:r>
              <a:rPr lang="en-US" sz="2300" dirty="0"/>
              <a:t> </a:t>
            </a:r>
            <a:endParaRPr lang="en-US" sz="2300" dirty="0" smtClean="0"/>
          </a:p>
          <a:p>
            <a:r>
              <a:rPr lang="en-US" sz="2300" dirty="0" smtClean="0"/>
              <a:t>Methodological </a:t>
            </a:r>
            <a:r>
              <a:rPr lang="en-US" sz="2300" dirty="0"/>
              <a:t>variations of </a:t>
            </a:r>
            <a:r>
              <a:rPr lang="en-US" sz="2300" dirty="0" smtClean="0"/>
              <a:t>two </a:t>
            </a:r>
            <a:r>
              <a:rPr lang="en-US" sz="2300" dirty="0"/>
              <a:t>interviews with photo taking between </a:t>
            </a:r>
            <a:r>
              <a:rPr lang="en-US" sz="2300" dirty="0" smtClean="0"/>
              <a:t>interviews</a:t>
            </a:r>
          </a:p>
          <a:p>
            <a:r>
              <a:rPr lang="en-US" sz="2300" dirty="0" smtClean="0"/>
              <a:t>Data examples from the first participant</a:t>
            </a:r>
          </a:p>
          <a:p>
            <a:endParaRPr lang="en-NZ" dirty="0"/>
          </a:p>
        </p:txBody>
      </p:sp>
    </p:spTree>
    <p:extLst>
      <p:ext uri="{BB962C8B-B14F-4D97-AF65-F5344CB8AC3E}">
        <p14:creationId xmlns:p14="http://schemas.microsoft.com/office/powerpoint/2010/main" val="35053328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Whakatauki</a:t>
            </a:r>
            <a:endParaRPr lang="en-NZ" dirty="0"/>
          </a:p>
        </p:txBody>
      </p:sp>
      <p:sp>
        <p:nvSpPr>
          <p:cNvPr id="3" name="Content Placeholder 2"/>
          <p:cNvSpPr>
            <a:spLocks noGrp="1"/>
          </p:cNvSpPr>
          <p:nvPr>
            <p:ph idx="1"/>
          </p:nvPr>
        </p:nvSpPr>
        <p:spPr/>
        <p:txBody>
          <a:bodyPr/>
          <a:lstStyle/>
          <a:p>
            <a:r>
              <a:rPr lang="en-NZ" dirty="0" smtClean="0"/>
              <a:t>Healers and doctors should work separately but work through referrals with each other  - parallel system</a:t>
            </a:r>
          </a:p>
          <a:p>
            <a:r>
              <a:rPr lang="en-NZ" dirty="0" smtClean="0"/>
              <a:t>Anybody can be a doctor, but not anybody can be a healer – limited healer replacement, training issues</a:t>
            </a:r>
          </a:p>
          <a:p>
            <a:r>
              <a:rPr lang="en-NZ" dirty="0" smtClean="0"/>
              <a:t>You can’t describe what happens in rongo</a:t>
            </a:r>
            <a:r>
              <a:rPr lang="en-NZ" dirty="0" smtClean="0">
                <a:latin typeface="Garamond"/>
              </a:rPr>
              <a:t>ā – worldview clashes</a:t>
            </a:r>
            <a:endParaRPr lang="en-NZ" dirty="0"/>
          </a:p>
        </p:txBody>
      </p:sp>
    </p:spTree>
    <p:extLst>
      <p:ext uri="{BB962C8B-B14F-4D97-AF65-F5344CB8AC3E}">
        <p14:creationId xmlns:p14="http://schemas.microsoft.com/office/powerpoint/2010/main" val="40583143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MAORI-VOICE</a:t>
            </a:r>
            <a:endParaRPr lang="en-NZ" dirty="0"/>
          </a:p>
        </p:txBody>
      </p:sp>
      <p:sp>
        <p:nvSpPr>
          <p:cNvPr id="3" name="Content Placeholder 2"/>
          <p:cNvSpPr>
            <a:spLocks noGrp="1"/>
          </p:cNvSpPr>
          <p:nvPr>
            <p:ph idx="1"/>
          </p:nvPr>
        </p:nvSpPr>
        <p:spPr/>
        <p:txBody>
          <a:bodyPr/>
          <a:lstStyle/>
          <a:p>
            <a:r>
              <a:rPr lang="en-NZ" dirty="0" smtClean="0"/>
              <a:t>The voice of M</a:t>
            </a:r>
            <a:r>
              <a:rPr lang="en-NZ" dirty="0" smtClean="0">
                <a:latin typeface="Garamond"/>
              </a:rPr>
              <a:t>āori through picture storytelling:</a:t>
            </a:r>
          </a:p>
          <a:p>
            <a:endParaRPr lang="en-NZ" dirty="0" smtClean="0">
              <a:latin typeface="Garamond"/>
            </a:endParaRPr>
          </a:p>
          <a:p>
            <a:pPr lvl="1"/>
            <a:r>
              <a:rPr lang="en-NZ" sz="1800" dirty="0" smtClean="0">
                <a:latin typeface="Garamond"/>
              </a:rPr>
              <a:t>Power and control to participants</a:t>
            </a:r>
          </a:p>
          <a:p>
            <a:pPr lvl="1"/>
            <a:r>
              <a:rPr lang="en-NZ" sz="1800" dirty="0" smtClean="0">
                <a:latin typeface="Garamond"/>
              </a:rPr>
              <a:t>Sense of ownership and engagement</a:t>
            </a:r>
          </a:p>
          <a:p>
            <a:pPr lvl="1"/>
            <a:r>
              <a:rPr lang="en-NZ" sz="1800" dirty="0" smtClean="0">
                <a:latin typeface="Garamond"/>
              </a:rPr>
              <a:t>Empowered to create their own stories and photos</a:t>
            </a:r>
          </a:p>
          <a:p>
            <a:pPr lvl="1"/>
            <a:r>
              <a:rPr lang="en-NZ" sz="1800" dirty="0" smtClean="0">
                <a:latin typeface="Garamond"/>
              </a:rPr>
              <a:t>Fusion between traditional research methods and </a:t>
            </a:r>
            <a:r>
              <a:rPr lang="en-NZ" sz="1800" dirty="0" smtClean="0"/>
              <a:t>Māori </a:t>
            </a:r>
            <a:r>
              <a:rPr lang="en-NZ" sz="1800" dirty="0"/>
              <a:t>ways of thinking and </a:t>
            </a:r>
            <a:r>
              <a:rPr lang="en-NZ" sz="1800" dirty="0" smtClean="0"/>
              <a:t>being</a:t>
            </a:r>
          </a:p>
          <a:p>
            <a:pPr lvl="1"/>
            <a:r>
              <a:rPr lang="en-NZ" sz="1800" dirty="0" smtClean="0"/>
              <a:t>Cultural empowerment in future research with M</a:t>
            </a:r>
            <a:r>
              <a:rPr lang="en-NZ" sz="1800" dirty="0" smtClean="0">
                <a:latin typeface="Garamond"/>
              </a:rPr>
              <a:t>āori</a:t>
            </a:r>
            <a:endParaRPr lang="en-NZ" sz="1800" dirty="0"/>
          </a:p>
          <a:p>
            <a:pPr lvl="1"/>
            <a:endParaRPr lang="en-NZ" dirty="0"/>
          </a:p>
        </p:txBody>
      </p:sp>
    </p:spTree>
    <p:extLst>
      <p:ext uri="{BB962C8B-B14F-4D97-AF65-F5344CB8AC3E}">
        <p14:creationId xmlns:p14="http://schemas.microsoft.com/office/powerpoint/2010/main" val="14897043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REFERENCES</a:t>
            </a:r>
            <a:endParaRPr lang="en-NZ" dirty="0"/>
          </a:p>
        </p:txBody>
      </p:sp>
      <p:sp>
        <p:nvSpPr>
          <p:cNvPr id="3" name="Content Placeholder 2"/>
          <p:cNvSpPr>
            <a:spLocks noGrp="1"/>
          </p:cNvSpPr>
          <p:nvPr>
            <p:ph idx="1"/>
          </p:nvPr>
        </p:nvSpPr>
        <p:spPr/>
        <p:txBody>
          <a:bodyPr>
            <a:normAutofit fontScale="92500" lnSpcReduction="20000"/>
          </a:bodyPr>
          <a:lstStyle/>
          <a:p>
            <a:r>
              <a:rPr lang="en-NZ" dirty="0" err="1"/>
              <a:t>Castleden</a:t>
            </a:r>
            <a:r>
              <a:rPr lang="en-NZ" dirty="0"/>
              <a:t>, H., Garvin, T., &amp; </a:t>
            </a:r>
            <a:r>
              <a:rPr lang="en-NZ" dirty="0" err="1"/>
              <a:t>Huu</a:t>
            </a:r>
            <a:r>
              <a:rPr lang="en-NZ" dirty="0"/>
              <a:t>-ay-</a:t>
            </a:r>
            <a:r>
              <a:rPr lang="en-NZ" dirty="0" err="1"/>
              <a:t>aht</a:t>
            </a:r>
            <a:r>
              <a:rPr lang="en-NZ" dirty="0"/>
              <a:t> First Nation. (2008). Modifying Photovoice for community-based participatory Indigenous research. </a:t>
            </a:r>
            <a:r>
              <a:rPr lang="en-NZ" i="1" dirty="0"/>
              <a:t>Social Science &amp; Medicine, 66</a:t>
            </a:r>
            <a:r>
              <a:rPr lang="en-NZ" dirty="0"/>
              <a:t>, 1393-1405. </a:t>
            </a:r>
            <a:endParaRPr lang="en-NZ" dirty="0" smtClean="0"/>
          </a:p>
          <a:p>
            <a:r>
              <a:rPr lang="en-NZ" dirty="0"/>
              <a:t>Lee, J. (2009). Decolonising Māori narratives:  </a:t>
            </a:r>
            <a:r>
              <a:rPr lang="en-NZ" dirty="0" err="1"/>
              <a:t>Pūrākau</a:t>
            </a:r>
            <a:r>
              <a:rPr lang="en-NZ" dirty="0"/>
              <a:t> as a method. </a:t>
            </a:r>
            <a:r>
              <a:rPr lang="en-NZ" i="1" dirty="0"/>
              <a:t>MAI Review, 2</a:t>
            </a:r>
            <a:r>
              <a:rPr lang="en-NZ" dirty="0"/>
              <a:t>(3), 1-12. </a:t>
            </a:r>
          </a:p>
          <a:p>
            <a:r>
              <a:rPr lang="en-NZ" dirty="0"/>
              <a:t>Wang, C., &amp; </a:t>
            </a:r>
            <a:r>
              <a:rPr lang="en-NZ" dirty="0" err="1"/>
              <a:t>Burriss</a:t>
            </a:r>
            <a:r>
              <a:rPr lang="en-NZ" dirty="0"/>
              <a:t>, M. A. (1994). Empowerment through photo novella:  Portraits of Participation. </a:t>
            </a:r>
            <a:r>
              <a:rPr lang="en-NZ" i="1" dirty="0"/>
              <a:t>Health Education &amp; </a:t>
            </a:r>
            <a:r>
              <a:rPr lang="en-NZ" i="1" dirty="0" err="1"/>
              <a:t>Behavior</a:t>
            </a:r>
            <a:r>
              <a:rPr lang="en-NZ" i="1" dirty="0"/>
              <a:t>, 21</a:t>
            </a:r>
            <a:r>
              <a:rPr lang="en-NZ" dirty="0"/>
              <a:t>, 171-186. </a:t>
            </a:r>
          </a:p>
          <a:p>
            <a:endParaRPr lang="en-NZ" dirty="0"/>
          </a:p>
          <a:p>
            <a:endParaRPr lang="en-NZ" dirty="0"/>
          </a:p>
        </p:txBody>
      </p:sp>
    </p:spTree>
    <p:extLst>
      <p:ext uri="{BB962C8B-B14F-4D97-AF65-F5344CB8AC3E}">
        <p14:creationId xmlns:p14="http://schemas.microsoft.com/office/powerpoint/2010/main" val="38408756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ACKNOWLEDGMENTS</a:t>
            </a:r>
            <a:endParaRPr lang="en-NZ" dirty="0"/>
          </a:p>
        </p:txBody>
      </p:sp>
      <p:sp>
        <p:nvSpPr>
          <p:cNvPr id="3" name="Content Placeholder 2"/>
          <p:cNvSpPr>
            <a:spLocks noGrp="1"/>
          </p:cNvSpPr>
          <p:nvPr>
            <p:ph idx="1"/>
          </p:nvPr>
        </p:nvSpPr>
        <p:spPr/>
        <p:txBody>
          <a:bodyPr/>
          <a:lstStyle/>
          <a:p>
            <a:endParaRPr lang="en-NZ" dirty="0" smtClean="0"/>
          </a:p>
          <a:p>
            <a:r>
              <a:rPr lang="en-NZ" dirty="0" smtClean="0"/>
              <a:t>Health Research Council</a:t>
            </a:r>
          </a:p>
          <a:p>
            <a:endParaRPr lang="en-NZ" dirty="0" smtClean="0"/>
          </a:p>
          <a:p>
            <a:r>
              <a:rPr lang="en-NZ" dirty="0" err="1" smtClean="0"/>
              <a:t>Whakauae</a:t>
            </a:r>
            <a:r>
              <a:rPr lang="en-NZ" dirty="0" smtClean="0"/>
              <a:t> Research for M</a:t>
            </a:r>
            <a:r>
              <a:rPr lang="en-NZ" dirty="0" smtClean="0">
                <a:latin typeface="Garamond"/>
              </a:rPr>
              <a:t>āori Health and Development</a:t>
            </a:r>
          </a:p>
          <a:p>
            <a:endParaRPr lang="en-NZ" dirty="0">
              <a:latin typeface="Garamond"/>
            </a:endParaRPr>
          </a:p>
          <a:p>
            <a:r>
              <a:rPr lang="en-NZ" dirty="0" smtClean="0">
                <a:latin typeface="Garamond"/>
              </a:rPr>
              <a:t>Friends and whānau</a:t>
            </a:r>
            <a:endParaRPr lang="en-NZ" dirty="0"/>
          </a:p>
        </p:txBody>
      </p:sp>
    </p:spTree>
    <p:extLst>
      <p:ext uri="{BB962C8B-B14F-4D97-AF65-F5344CB8AC3E}">
        <p14:creationId xmlns:p14="http://schemas.microsoft.com/office/powerpoint/2010/main" val="2265335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a:t>
            </a:r>
            <a:endParaRPr lang="en-NZ" dirty="0"/>
          </a:p>
        </p:txBody>
      </p:sp>
      <p:sp>
        <p:nvSpPr>
          <p:cNvPr id="3" name="Content Placeholder 2"/>
          <p:cNvSpPr>
            <a:spLocks noGrp="1"/>
          </p:cNvSpPr>
          <p:nvPr>
            <p:ph idx="1"/>
          </p:nvPr>
        </p:nvSpPr>
        <p:spPr/>
        <p:txBody>
          <a:bodyPr/>
          <a:lstStyle/>
          <a:p>
            <a:r>
              <a:rPr lang="en-NZ" dirty="0" smtClean="0"/>
              <a:t>Two groups of M</a:t>
            </a:r>
            <a:r>
              <a:rPr lang="en-NZ" dirty="0" smtClean="0">
                <a:latin typeface="Garamond"/>
                <a:cs typeface="Calibri"/>
              </a:rPr>
              <a:t>āori patients, a) have experienced primary health treatment b) have experienced rongoā Māori healing</a:t>
            </a:r>
          </a:p>
          <a:p>
            <a:r>
              <a:rPr lang="en-NZ" dirty="0" smtClean="0">
                <a:latin typeface="Garamond"/>
                <a:cs typeface="Calibri"/>
              </a:rPr>
              <a:t>Northland, Auckland, Waikato</a:t>
            </a:r>
          </a:p>
          <a:p>
            <a:r>
              <a:rPr lang="en-NZ" dirty="0" smtClean="0">
                <a:latin typeface="Garamond"/>
                <a:cs typeface="Calibri"/>
              </a:rPr>
              <a:t>Two interviews with photo taking in between</a:t>
            </a:r>
          </a:p>
          <a:p>
            <a:r>
              <a:rPr lang="en-NZ" dirty="0" smtClean="0">
                <a:latin typeface="Garamond"/>
                <a:cs typeface="Calibri"/>
              </a:rPr>
              <a:t>Maori health, illness, health treatment</a:t>
            </a:r>
          </a:p>
          <a:p>
            <a:r>
              <a:rPr lang="en-NZ" dirty="0" smtClean="0">
                <a:latin typeface="Garamond"/>
                <a:cs typeface="Calibri"/>
              </a:rPr>
              <a:t>Integration of rongoā Māori and primary health care treatment</a:t>
            </a:r>
            <a:endParaRPr lang="en-NZ" dirty="0"/>
          </a:p>
        </p:txBody>
      </p:sp>
    </p:spTree>
    <p:extLst>
      <p:ext uri="{BB962C8B-B14F-4D97-AF65-F5344CB8AC3E}">
        <p14:creationId xmlns:p14="http://schemas.microsoft.com/office/powerpoint/2010/main" val="3043729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PV Theory</a:t>
            </a:r>
            <a:endParaRPr lang="en-NZ" dirty="0"/>
          </a:p>
        </p:txBody>
      </p:sp>
      <p:sp>
        <p:nvSpPr>
          <p:cNvPr id="3" name="Content Placeholder 2"/>
          <p:cNvSpPr>
            <a:spLocks noGrp="1"/>
          </p:cNvSpPr>
          <p:nvPr>
            <p:ph idx="1"/>
          </p:nvPr>
        </p:nvSpPr>
        <p:spPr/>
        <p:txBody>
          <a:bodyPr>
            <a:normAutofit lnSpcReduction="10000"/>
          </a:bodyPr>
          <a:lstStyle/>
          <a:p>
            <a:r>
              <a:rPr lang="en-NZ" dirty="0" smtClean="0"/>
              <a:t>Empowerment education – empowering people to identify issues in their communities</a:t>
            </a:r>
          </a:p>
          <a:p>
            <a:r>
              <a:rPr lang="en-NZ" dirty="0" smtClean="0"/>
              <a:t>Feminist theory – women viewed as being in charge of their own lives and contributions to creating change in their community</a:t>
            </a:r>
          </a:p>
          <a:p>
            <a:r>
              <a:rPr lang="en-NZ" dirty="0" smtClean="0"/>
              <a:t>Documentary photography – people become photo recorders and catalysts in their community</a:t>
            </a:r>
          </a:p>
          <a:p>
            <a:pPr indent="0">
              <a:buNone/>
            </a:pPr>
            <a:r>
              <a:rPr lang="en-NZ" dirty="0" smtClean="0"/>
              <a:t>(Wang </a:t>
            </a:r>
            <a:r>
              <a:rPr lang="en-NZ" dirty="0"/>
              <a:t>&amp; </a:t>
            </a:r>
            <a:r>
              <a:rPr lang="en-NZ" dirty="0" err="1"/>
              <a:t>Burriss</a:t>
            </a:r>
            <a:r>
              <a:rPr lang="en-NZ" dirty="0"/>
              <a:t>, </a:t>
            </a:r>
            <a:r>
              <a:rPr lang="en-NZ" dirty="0" smtClean="0"/>
              <a:t>1994)</a:t>
            </a:r>
            <a:endParaRPr lang="en-NZ" dirty="0"/>
          </a:p>
        </p:txBody>
      </p:sp>
    </p:spTree>
    <p:extLst>
      <p:ext uri="{BB962C8B-B14F-4D97-AF65-F5344CB8AC3E}">
        <p14:creationId xmlns:p14="http://schemas.microsoft.com/office/powerpoint/2010/main" val="3194179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err="1" smtClean="0"/>
              <a:t>Pv</a:t>
            </a:r>
            <a:r>
              <a:rPr lang="en-NZ" dirty="0" smtClean="0"/>
              <a:t> methodology</a:t>
            </a:r>
            <a:endParaRPr lang="en-NZ" dirty="0"/>
          </a:p>
        </p:txBody>
      </p:sp>
      <p:sp>
        <p:nvSpPr>
          <p:cNvPr id="3" name="Content Placeholder 2"/>
          <p:cNvSpPr>
            <a:spLocks noGrp="1"/>
          </p:cNvSpPr>
          <p:nvPr>
            <p:ph idx="1"/>
          </p:nvPr>
        </p:nvSpPr>
        <p:spPr>
          <a:xfrm>
            <a:off x="899592" y="2348880"/>
            <a:ext cx="7632848" cy="4032448"/>
          </a:xfrm>
        </p:spPr>
        <p:txBody>
          <a:bodyPr>
            <a:normAutofit/>
          </a:bodyPr>
          <a:lstStyle/>
          <a:p>
            <a:r>
              <a:rPr lang="en-NZ" dirty="0" smtClean="0"/>
              <a:t>STAGES OF PHOTOVOICE</a:t>
            </a:r>
          </a:p>
          <a:p>
            <a:pPr lvl="1"/>
            <a:r>
              <a:rPr lang="en-NZ" sz="1800" dirty="0" smtClean="0"/>
              <a:t>Recruitment and training workshop</a:t>
            </a:r>
          </a:p>
          <a:p>
            <a:pPr lvl="1"/>
            <a:r>
              <a:rPr lang="en-NZ" sz="1800" dirty="0" smtClean="0"/>
              <a:t>Photography assignment</a:t>
            </a:r>
          </a:p>
          <a:p>
            <a:pPr lvl="1"/>
            <a:r>
              <a:rPr lang="en-NZ" sz="1800" dirty="0" smtClean="0"/>
              <a:t>Group selection of ‘best’ photos</a:t>
            </a:r>
          </a:p>
          <a:p>
            <a:pPr lvl="1"/>
            <a:r>
              <a:rPr lang="en-NZ" sz="1800" dirty="0" smtClean="0"/>
              <a:t>Group contextualisation of best photographs</a:t>
            </a:r>
          </a:p>
          <a:p>
            <a:pPr lvl="1"/>
            <a:r>
              <a:rPr lang="en-NZ" sz="1800" dirty="0" smtClean="0"/>
              <a:t>Group codification of issues, themes, theories</a:t>
            </a:r>
          </a:p>
          <a:p>
            <a:pPr lvl="1"/>
            <a:r>
              <a:rPr lang="en-NZ" sz="1800" dirty="0" smtClean="0"/>
              <a:t>Reach others to create change</a:t>
            </a:r>
          </a:p>
          <a:p>
            <a:pPr lvl="1"/>
            <a:endParaRPr lang="en-NZ" sz="1800" dirty="0"/>
          </a:p>
          <a:p>
            <a:pPr marL="514350" lvl="1" indent="0">
              <a:buNone/>
            </a:pPr>
            <a:r>
              <a:rPr lang="en-NZ" sz="1800" dirty="0" smtClean="0"/>
              <a:t>(</a:t>
            </a:r>
            <a:r>
              <a:rPr lang="en-NZ" sz="1800" dirty="0" err="1" smtClean="0"/>
              <a:t>Castleden</a:t>
            </a:r>
            <a:r>
              <a:rPr lang="en-NZ" sz="1800" dirty="0" smtClean="0"/>
              <a:t> et al, 2008</a:t>
            </a:r>
            <a:r>
              <a:rPr lang="en-NZ" sz="1800" dirty="0"/>
              <a:t>). </a:t>
            </a:r>
            <a:endParaRPr lang="en-NZ" sz="1800" dirty="0" smtClean="0"/>
          </a:p>
        </p:txBody>
      </p:sp>
    </p:spTree>
    <p:extLst>
      <p:ext uri="{BB962C8B-B14F-4D97-AF65-F5344CB8AC3E}">
        <p14:creationId xmlns:p14="http://schemas.microsoft.com/office/powerpoint/2010/main" val="1364469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484784"/>
            <a:ext cx="6400800" cy="685800"/>
          </a:xfrm>
        </p:spPr>
        <p:txBody>
          <a:bodyPr>
            <a:normAutofit fontScale="90000"/>
          </a:bodyPr>
          <a:lstStyle/>
          <a:p>
            <a:r>
              <a:rPr lang="en-NZ" dirty="0" smtClean="0"/>
              <a:t>CULTURAL Adaptation one</a:t>
            </a:r>
            <a:endParaRPr lang="en-NZ" dirty="0"/>
          </a:p>
        </p:txBody>
      </p:sp>
      <p:sp>
        <p:nvSpPr>
          <p:cNvPr id="3" name="Content Placeholder 2"/>
          <p:cNvSpPr>
            <a:spLocks noGrp="1"/>
          </p:cNvSpPr>
          <p:nvPr>
            <p:ph idx="1"/>
          </p:nvPr>
        </p:nvSpPr>
        <p:spPr>
          <a:xfrm>
            <a:off x="1115616" y="2438400"/>
            <a:ext cx="7056784" cy="3582888"/>
          </a:xfrm>
        </p:spPr>
        <p:txBody>
          <a:bodyPr>
            <a:normAutofit/>
          </a:bodyPr>
          <a:lstStyle/>
          <a:p>
            <a:r>
              <a:rPr lang="en-NZ" dirty="0" smtClean="0"/>
              <a:t>Theoretical adaptation</a:t>
            </a:r>
          </a:p>
          <a:p>
            <a:pPr lvl="1"/>
            <a:r>
              <a:rPr lang="en-NZ" sz="1800" dirty="0" smtClean="0"/>
              <a:t>WHAKATAUKI:  storytelling to give participants the power and control to create their own story</a:t>
            </a:r>
          </a:p>
          <a:p>
            <a:pPr lvl="1"/>
            <a:r>
              <a:rPr lang="en-US" sz="1800" dirty="0" smtClean="0"/>
              <a:t>“</a:t>
            </a:r>
            <a:r>
              <a:rPr lang="en-US" sz="1800" i="1" dirty="0" err="1" smtClean="0"/>
              <a:t>Ko</a:t>
            </a:r>
            <a:r>
              <a:rPr lang="en-US" sz="1800" i="1" dirty="0" smtClean="0"/>
              <a:t> </a:t>
            </a:r>
            <a:r>
              <a:rPr lang="en-US" sz="1800" i="1" dirty="0"/>
              <a:t>te </a:t>
            </a:r>
            <a:r>
              <a:rPr lang="en-US" sz="1800" i="1" dirty="0" err="1"/>
              <a:t>kai</a:t>
            </a:r>
            <a:r>
              <a:rPr lang="en-US" sz="1800" i="1" dirty="0"/>
              <a:t> a te </a:t>
            </a:r>
            <a:r>
              <a:rPr lang="en-US" sz="1800" i="1" dirty="0" err="1"/>
              <a:t>rangatira</a:t>
            </a:r>
            <a:r>
              <a:rPr lang="en-US" sz="1800" i="1" dirty="0"/>
              <a:t>, </a:t>
            </a:r>
            <a:r>
              <a:rPr lang="en-US" sz="1800" i="1" dirty="0" err="1"/>
              <a:t>ko</a:t>
            </a:r>
            <a:r>
              <a:rPr lang="en-US" sz="1800" i="1" dirty="0"/>
              <a:t> te korero</a:t>
            </a:r>
            <a:r>
              <a:rPr lang="en-US" sz="1800" dirty="0"/>
              <a:t>” </a:t>
            </a:r>
            <a:r>
              <a:rPr lang="en-US" sz="1800" dirty="0" smtClean="0"/>
              <a:t>- “</a:t>
            </a:r>
            <a:r>
              <a:rPr lang="en-US" sz="1800" dirty="0"/>
              <a:t>The food of chiefs is speech”.</a:t>
            </a:r>
            <a:endParaRPr lang="en-NZ" sz="1800" dirty="0" smtClean="0"/>
          </a:p>
          <a:p>
            <a:pPr lvl="1"/>
            <a:endParaRPr lang="en-NZ" sz="1800" dirty="0" smtClean="0"/>
          </a:p>
          <a:p>
            <a:r>
              <a:rPr lang="en-NZ" dirty="0" smtClean="0"/>
              <a:t>Methodological adaptation</a:t>
            </a:r>
          </a:p>
          <a:p>
            <a:pPr lvl="1"/>
            <a:r>
              <a:rPr lang="en-NZ" sz="1800" dirty="0" smtClean="0"/>
              <a:t>INTERVIEW ONE:  </a:t>
            </a:r>
            <a:r>
              <a:rPr lang="en-US" sz="1800" dirty="0"/>
              <a:t>share their thoughts and ideas about their concept of health, illness and health treatment</a:t>
            </a:r>
            <a:r>
              <a:rPr lang="en-NZ" sz="1800" dirty="0" smtClean="0"/>
              <a:t/>
            </a:r>
            <a:br>
              <a:rPr lang="en-NZ" sz="1800" dirty="0" smtClean="0"/>
            </a:br>
            <a:endParaRPr lang="en-NZ" sz="1800" dirty="0" smtClean="0"/>
          </a:p>
          <a:p>
            <a:pPr lvl="1"/>
            <a:endParaRPr lang="en-NZ" dirty="0" smtClean="0"/>
          </a:p>
        </p:txBody>
      </p:sp>
    </p:spTree>
    <p:extLst>
      <p:ext uri="{BB962C8B-B14F-4D97-AF65-F5344CB8AC3E}">
        <p14:creationId xmlns:p14="http://schemas.microsoft.com/office/powerpoint/2010/main" val="811147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484784"/>
            <a:ext cx="6400800" cy="685800"/>
          </a:xfrm>
        </p:spPr>
        <p:txBody>
          <a:bodyPr>
            <a:normAutofit fontScale="90000"/>
          </a:bodyPr>
          <a:lstStyle/>
          <a:p>
            <a:r>
              <a:rPr lang="en-NZ" dirty="0" smtClean="0"/>
              <a:t>CULTURAL Adaptation TWO</a:t>
            </a:r>
            <a:endParaRPr lang="en-NZ" dirty="0"/>
          </a:p>
        </p:txBody>
      </p:sp>
      <p:sp>
        <p:nvSpPr>
          <p:cNvPr id="3" name="Content Placeholder 2"/>
          <p:cNvSpPr>
            <a:spLocks noGrp="1"/>
          </p:cNvSpPr>
          <p:nvPr>
            <p:ph idx="1"/>
          </p:nvPr>
        </p:nvSpPr>
        <p:spPr>
          <a:xfrm>
            <a:off x="1043608" y="2438400"/>
            <a:ext cx="7128792" cy="3798912"/>
          </a:xfrm>
        </p:spPr>
        <p:txBody>
          <a:bodyPr>
            <a:normAutofit/>
          </a:bodyPr>
          <a:lstStyle/>
          <a:p>
            <a:r>
              <a:rPr lang="en-NZ" dirty="0" smtClean="0"/>
              <a:t>Theoretical adaptation</a:t>
            </a:r>
          </a:p>
          <a:p>
            <a:pPr lvl="1"/>
            <a:r>
              <a:rPr lang="en-NZ" sz="1800" dirty="0" smtClean="0"/>
              <a:t>MAHI WHAKAAHUA:  </a:t>
            </a:r>
            <a:r>
              <a:rPr lang="en-US" sz="1800" dirty="0" smtClean="0"/>
              <a:t>minimal photo training to </a:t>
            </a:r>
            <a:r>
              <a:rPr lang="en-US" sz="1800" dirty="0"/>
              <a:t>provide Māori with </a:t>
            </a:r>
            <a:r>
              <a:rPr lang="en-US" sz="1800" dirty="0" smtClean="0"/>
              <a:t>the </a:t>
            </a:r>
            <a:r>
              <a:rPr lang="en-US" sz="1800" dirty="0"/>
              <a:t>freedom to create their own </a:t>
            </a:r>
            <a:r>
              <a:rPr lang="en-US" sz="1800" dirty="0" smtClean="0"/>
              <a:t>ideas of photo content</a:t>
            </a:r>
            <a:endParaRPr lang="en-NZ" sz="1800" dirty="0" smtClean="0"/>
          </a:p>
          <a:p>
            <a:r>
              <a:rPr lang="en-NZ" dirty="0" smtClean="0"/>
              <a:t>Methodological adaptation</a:t>
            </a:r>
          </a:p>
          <a:p>
            <a:pPr lvl="1"/>
            <a:r>
              <a:rPr lang="en-NZ" sz="1800" dirty="0" smtClean="0"/>
              <a:t>PHOTO TAKING:  </a:t>
            </a:r>
            <a:r>
              <a:rPr lang="en-US" sz="1800" dirty="0" smtClean="0"/>
              <a:t>photovoice manual , ‘telling your stories in pictures’</a:t>
            </a:r>
          </a:p>
          <a:p>
            <a:pPr lvl="1"/>
            <a:r>
              <a:rPr lang="en-US" sz="1800" dirty="0" err="1" smtClean="0"/>
              <a:t>Koha</a:t>
            </a:r>
            <a:r>
              <a:rPr lang="en-US" sz="1800" dirty="0" smtClean="0"/>
              <a:t> of digital camera to promote ownership and engagement with the research and increase participation retention</a:t>
            </a:r>
          </a:p>
          <a:p>
            <a:pPr lvl="1"/>
            <a:endParaRPr lang="en-NZ" dirty="0" smtClean="0"/>
          </a:p>
          <a:p>
            <a:pPr lvl="1"/>
            <a:endParaRPr lang="en-NZ" dirty="0" smtClean="0"/>
          </a:p>
        </p:txBody>
      </p:sp>
    </p:spTree>
    <p:extLst>
      <p:ext uri="{BB962C8B-B14F-4D97-AF65-F5344CB8AC3E}">
        <p14:creationId xmlns:p14="http://schemas.microsoft.com/office/powerpoint/2010/main" val="1230701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484784"/>
            <a:ext cx="6400800" cy="685800"/>
          </a:xfrm>
        </p:spPr>
        <p:txBody>
          <a:bodyPr>
            <a:normAutofit fontScale="90000"/>
          </a:bodyPr>
          <a:lstStyle/>
          <a:p>
            <a:r>
              <a:rPr lang="en-NZ" dirty="0" smtClean="0"/>
              <a:t>CULTURAL Adaptation THREE</a:t>
            </a:r>
            <a:endParaRPr lang="en-NZ" dirty="0"/>
          </a:p>
        </p:txBody>
      </p:sp>
      <p:sp>
        <p:nvSpPr>
          <p:cNvPr id="3" name="Content Placeholder 2"/>
          <p:cNvSpPr>
            <a:spLocks noGrp="1"/>
          </p:cNvSpPr>
          <p:nvPr>
            <p:ph idx="1"/>
          </p:nvPr>
        </p:nvSpPr>
        <p:spPr>
          <a:xfrm>
            <a:off x="1043608" y="2438400"/>
            <a:ext cx="7416824" cy="3870920"/>
          </a:xfrm>
        </p:spPr>
        <p:txBody>
          <a:bodyPr>
            <a:normAutofit/>
          </a:bodyPr>
          <a:lstStyle/>
          <a:p>
            <a:r>
              <a:rPr lang="en-NZ" dirty="0" smtClean="0"/>
              <a:t>Theoretical adaptation</a:t>
            </a:r>
          </a:p>
          <a:p>
            <a:pPr lvl="1"/>
            <a:r>
              <a:rPr lang="en-NZ" sz="1800" dirty="0"/>
              <a:t>PŪRĀKAŪ:  </a:t>
            </a:r>
            <a:r>
              <a:rPr lang="en-US" sz="1800" dirty="0" smtClean="0"/>
              <a:t>describes </a:t>
            </a:r>
            <a:r>
              <a:rPr lang="en-US" sz="1800" dirty="0"/>
              <a:t>legitimate Māori ways of talking about the stories contained within their photos (Lee, 2009)</a:t>
            </a:r>
          </a:p>
          <a:p>
            <a:r>
              <a:rPr lang="en-NZ" dirty="0" smtClean="0"/>
              <a:t>Methodological adaptation</a:t>
            </a:r>
          </a:p>
          <a:p>
            <a:pPr lvl="1"/>
            <a:r>
              <a:rPr lang="en-US" sz="1800" dirty="0" smtClean="0"/>
              <a:t>INTERVIEW TWO:  participants share their stories about their photos taking part in a meaning-making session</a:t>
            </a:r>
            <a:endParaRPr lang="en-NZ" sz="1800" dirty="0" smtClean="0"/>
          </a:p>
          <a:p>
            <a:pPr lvl="1"/>
            <a:r>
              <a:rPr lang="en-NZ" sz="1800" dirty="0" smtClean="0"/>
              <a:t>Views on integration between primary health and rongo</a:t>
            </a:r>
            <a:r>
              <a:rPr lang="en-NZ" sz="1800" dirty="0" smtClean="0">
                <a:latin typeface="Garamond"/>
              </a:rPr>
              <a:t>ā Māori returning to </a:t>
            </a:r>
            <a:r>
              <a:rPr lang="en-NZ" sz="1800" dirty="0" err="1" smtClean="0">
                <a:latin typeface="Garamond"/>
              </a:rPr>
              <a:t>whakatauki</a:t>
            </a:r>
            <a:r>
              <a:rPr lang="en-NZ" sz="1800" dirty="0" smtClean="0">
                <a:latin typeface="Garamond"/>
              </a:rPr>
              <a:t>, or storytelling-</a:t>
            </a:r>
            <a:endParaRPr lang="en-NZ" sz="1800" dirty="0" smtClean="0"/>
          </a:p>
        </p:txBody>
      </p:sp>
    </p:spTree>
    <p:extLst>
      <p:ext uri="{BB962C8B-B14F-4D97-AF65-F5344CB8AC3E}">
        <p14:creationId xmlns:p14="http://schemas.microsoft.com/office/powerpoint/2010/main" val="440825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t>
            </a:r>
            <a:r>
              <a:rPr lang="en-NZ" dirty="0" smtClean="0">
                <a:latin typeface="Garamond"/>
              </a:rPr>
              <a:t>Ā</a:t>
            </a:r>
            <a:r>
              <a:rPr lang="en-NZ" dirty="0" smtClean="0"/>
              <a:t>ORI-VOICE</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97760266"/>
              </p:ext>
            </p:extLst>
          </p:nvPr>
        </p:nvGraphicFramePr>
        <p:xfrm>
          <a:off x="1187624" y="2348879"/>
          <a:ext cx="6408712" cy="3363064"/>
        </p:xfrm>
        <a:graphic>
          <a:graphicData uri="http://schemas.openxmlformats.org/drawingml/2006/table">
            <a:tbl>
              <a:tblPr firstRow="1" firstCol="1" bandRow="1">
                <a:tableStyleId>{5C22544A-7EE6-4342-B048-85BDC9FD1C3A}</a:tableStyleId>
              </a:tblPr>
              <a:tblGrid>
                <a:gridCol w="3271069"/>
                <a:gridCol w="3137643"/>
              </a:tblGrid>
              <a:tr h="236598">
                <a:tc>
                  <a:txBody>
                    <a:bodyPr/>
                    <a:lstStyle/>
                    <a:p>
                      <a:pPr algn="just">
                        <a:spcAft>
                          <a:spcPts val="0"/>
                        </a:spcAft>
                      </a:pPr>
                      <a:r>
                        <a:rPr lang="en-US" sz="1600" dirty="0">
                          <a:solidFill>
                            <a:schemeClr val="bg1"/>
                          </a:solidFill>
                          <a:effectLst/>
                        </a:rPr>
                        <a:t>Theoretical Framework</a:t>
                      </a:r>
                      <a:endParaRPr lang="en-NZ" sz="1600" dirty="0">
                        <a:solidFill>
                          <a:schemeClr val="bg1"/>
                        </a:solidFill>
                        <a:effectLst/>
                        <a:latin typeface="Times New Roman"/>
                        <a:ea typeface="Times New Roman"/>
                      </a:endParaRPr>
                    </a:p>
                  </a:txBody>
                  <a:tcPr marL="68580" marR="68580" marT="0" marB="0"/>
                </a:tc>
                <a:tc>
                  <a:txBody>
                    <a:bodyPr/>
                    <a:lstStyle/>
                    <a:p>
                      <a:pPr algn="just">
                        <a:spcAft>
                          <a:spcPts val="0"/>
                        </a:spcAft>
                      </a:pPr>
                      <a:r>
                        <a:rPr lang="en-US" sz="1600" dirty="0">
                          <a:effectLst/>
                        </a:rPr>
                        <a:t>Methodology</a:t>
                      </a:r>
                      <a:endParaRPr lang="en-NZ" sz="1600" dirty="0">
                        <a:effectLst/>
                        <a:latin typeface="Times New Roman"/>
                        <a:ea typeface="Times New Roman"/>
                      </a:endParaRPr>
                    </a:p>
                  </a:txBody>
                  <a:tcPr marL="68580" marR="68580" marT="0" marB="0"/>
                </a:tc>
              </a:tr>
              <a:tr h="709793">
                <a:tc>
                  <a:txBody>
                    <a:bodyPr/>
                    <a:lstStyle/>
                    <a:p>
                      <a:pPr algn="just">
                        <a:spcAft>
                          <a:spcPts val="0"/>
                        </a:spcAft>
                      </a:pPr>
                      <a:r>
                        <a:rPr lang="en-US" sz="1600" dirty="0" err="1">
                          <a:solidFill>
                            <a:schemeClr val="bg1"/>
                          </a:solidFill>
                          <a:effectLst/>
                        </a:rPr>
                        <a:t>Whakatauki</a:t>
                      </a:r>
                      <a:r>
                        <a:rPr lang="en-US" sz="1600" dirty="0">
                          <a:solidFill>
                            <a:schemeClr val="bg1"/>
                          </a:solidFill>
                          <a:effectLst/>
                        </a:rPr>
                        <a:t>:  </a:t>
                      </a:r>
                      <a:r>
                        <a:rPr lang="en-US" sz="1600" dirty="0" err="1">
                          <a:solidFill>
                            <a:schemeClr val="bg1"/>
                          </a:solidFill>
                          <a:effectLst/>
                        </a:rPr>
                        <a:t>Ko</a:t>
                      </a:r>
                      <a:r>
                        <a:rPr lang="en-US" sz="1600" dirty="0">
                          <a:solidFill>
                            <a:schemeClr val="bg1"/>
                          </a:solidFill>
                          <a:effectLst/>
                        </a:rPr>
                        <a:t> te </a:t>
                      </a:r>
                      <a:r>
                        <a:rPr lang="en-US" sz="1600" dirty="0" err="1">
                          <a:solidFill>
                            <a:schemeClr val="bg1"/>
                          </a:solidFill>
                          <a:effectLst/>
                        </a:rPr>
                        <a:t>kai</a:t>
                      </a:r>
                      <a:r>
                        <a:rPr lang="en-US" sz="1600" dirty="0">
                          <a:solidFill>
                            <a:schemeClr val="bg1"/>
                          </a:solidFill>
                          <a:effectLst/>
                        </a:rPr>
                        <a:t> a te </a:t>
                      </a:r>
                      <a:r>
                        <a:rPr lang="en-US" sz="1600" dirty="0" err="1">
                          <a:solidFill>
                            <a:schemeClr val="bg1"/>
                          </a:solidFill>
                          <a:effectLst/>
                        </a:rPr>
                        <a:t>Rangatira</a:t>
                      </a:r>
                      <a:r>
                        <a:rPr lang="en-US" sz="1600" dirty="0">
                          <a:solidFill>
                            <a:schemeClr val="bg1"/>
                          </a:solidFill>
                          <a:effectLst/>
                        </a:rPr>
                        <a:t> he korero (Speech is the food of chiefs)</a:t>
                      </a:r>
                      <a:endParaRPr lang="en-NZ" sz="1600" dirty="0">
                        <a:solidFill>
                          <a:schemeClr val="bg1"/>
                        </a:solidFill>
                        <a:effectLst/>
                        <a:latin typeface="Times New Roman"/>
                        <a:ea typeface="Times New Roman"/>
                      </a:endParaRPr>
                    </a:p>
                  </a:txBody>
                  <a:tcPr marL="68580" marR="68580" marT="0" marB="0"/>
                </a:tc>
                <a:tc>
                  <a:txBody>
                    <a:bodyPr/>
                    <a:lstStyle/>
                    <a:p>
                      <a:pPr algn="just">
                        <a:spcAft>
                          <a:spcPts val="0"/>
                        </a:spcAft>
                      </a:pPr>
                      <a:r>
                        <a:rPr lang="en-US" sz="1600" dirty="0">
                          <a:effectLst/>
                        </a:rPr>
                        <a:t>Interview One:  participants tell their stories about health, illness and health treatment</a:t>
                      </a:r>
                      <a:endParaRPr lang="en-NZ" sz="1600" dirty="0">
                        <a:effectLst/>
                        <a:latin typeface="Times New Roman"/>
                        <a:ea typeface="Times New Roman"/>
                      </a:endParaRPr>
                    </a:p>
                  </a:txBody>
                  <a:tcPr marL="68580" marR="68580" marT="0" marB="0"/>
                </a:tc>
              </a:tr>
              <a:tr h="1656184">
                <a:tc>
                  <a:txBody>
                    <a:bodyPr/>
                    <a:lstStyle/>
                    <a:p>
                      <a:pPr algn="just">
                        <a:spcAft>
                          <a:spcPts val="0"/>
                        </a:spcAft>
                      </a:pPr>
                      <a:r>
                        <a:rPr lang="en-US" sz="1600" dirty="0" err="1">
                          <a:solidFill>
                            <a:schemeClr val="bg1"/>
                          </a:solidFill>
                          <a:effectLst/>
                        </a:rPr>
                        <a:t>Mahi</a:t>
                      </a:r>
                      <a:r>
                        <a:rPr lang="en-US" sz="1600" dirty="0">
                          <a:solidFill>
                            <a:schemeClr val="bg1"/>
                          </a:solidFill>
                          <a:effectLst/>
                        </a:rPr>
                        <a:t> </a:t>
                      </a:r>
                      <a:r>
                        <a:rPr lang="en-US" sz="1600" dirty="0" err="1">
                          <a:solidFill>
                            <a:schemeClr val="bg1"/>
                          </a:solidFill>
                          <a:effectLst/>
                        </a:rPr>
                        <a:t>Whakaaahua</a:t>
                      </a:r>
                      <a:r>
                        <a:rPr lang="en-US" sz="1600" dirty="0">
                          <a:solidFill>
                            <a:schemeClr val="bg1"/>
                          </a:solidFill>
                          <a:effectLst/>
                        </a:rPr>
                        <a:t>:  </a:t>
                      </a:r>
                      <a:r>
                        <a:rPr lang="en-US" sz="1600" dirty="0" err="1">
                          <a:solidFill>
                            <a:schemeClr val="bg1"/>
                          </a:solidFill>
                          <a:effectLst/>
                        </a:rPr>
                        <a:t>Ko</a:t>
                      </a:r>
                      <a:r>
                        <a:rPr lang="en-US" sz="1600" dirty="0">
                          <a:solidFill>
                            <a:schemeClr val="bg1"/>
                          </a:solidFill>
                          <a:effectLst/>
                        </a:rPr>
                        <a:t> te korero ma </a:t>
                      </a:r>
                      <a:r>
                        <a:rPr lang="en-US" sz="1600" dirty="0" err="1">
                          <a:solidFill>
                            <a:schemeClr val="bg1"/>
                          </a:solidFill>
                          <a:effectLst/>
                        </a:rPr>
                        <a:t>nga</a:t>
                      </a:r>
                      <a:r>
                        <a:rPr lang="en-US" sz="1600" dirty="0">
                          <a:solidFill>
                            <a:schemeClr val="bg1"/>
                          </a:solidFill>
                          <a:effectLst/>
                        </a:rPr>
                        <a:t> </a:t>
                      </a:r>
                      <a:r>
                        <a:rPr lang="en-US" sz="1600" dirty="0" err="1">
                          <a:solidFill>
                            <a:schemeClr val="bg1"/>
                          </a:solidFill>
                          <a:effectLst/>
                        </a:rPr>
                        <a:t>pikitia</a:t>
                      </a:r>
                      <a:r>
                        <a:rPr lang="en-US" sz="1600" dirty="0">
                          <a:solidFill>
                            <a:schemeClr val="bg1"/>
                          </a:solidFill>
                          <a:effectLst/>
                        </a:rPr>
                        <a:t> (Story telling through photos)</a:t>
                      </a:r>
                      <a:endParaRPr lang="en-NZ" sz="1600" dirty="0">
                        <a:solidFill>
                          <a:schemeClr val="bg1"/>
                        </a:solidFill>
                        <a:effectLst/>
                        <a:latin typeface="Times New Roman"/>
                        <a:ea typeface="Times New Roman"/>
                      </a:endParaRPr>
                    </a:p>
                  </a:txBody>
                  <a:tcPr marL="68580" marR="68580" marT="0" marB="0"/>
                </a:tc>
                <a:tc>
                  <a:txBody>
                    <a:bodyPr/>
                    <a:lstStyle/>
                    <a:p>
                      <a:pPr algn="just">
                        <a:spcAft>
                          <a:spcPts val="0"/>
                        </a:spcAft>
                      </a:pPr>
                      <a:r>
                        <a:rPr lang="en-US" sz="1600" dirty="0">
                          <a:effectLst/>
                        </a:rPr>
                        <a:t>Photo-taking:  participants receive a training manual and digital camera and take photos representing their ideas about health, illness and health treatment. They are then contacted with feedback from the first interview</a:t>
                      </a:r>
                      <a:endParaRPr lang="en-NZ" sz="1600" dirty="0">
                        <a:effectLst/>
                        <a:latin typeface="Times New Roman"/>
                        <a:ea typeface="Times New Roman"/>
                      </a:endParaRPr>
                    </a:p>
                  </a:txBody>
                  <a:tcPr marL="68580" marR="68580" marT="0" marB="0"/>
                </a:tc>
              </a:tr>
              <a:tr h="709793">
                <a:tc>
                  <a:txBody>
                    <a:bodyPr/>
                    <a:lstStyle/>
                    <a:p>
                      <a:pPr algn="just">
                        <a:spcAft>
                          <a:spcPts val="0"/>
                        </a:spcAft>
                      </a:pPr>
                      <a:r>
                        <a:rPr lang="en-US" sz="1600" dirty="0" err="1">
                          <a:solidFill>
                            <a:schemeClr val="bg1"/>
                          </a:solidFill>
                          <a:effectLst/>
                        </a:rPr>
                        <a:t>Pūrākau</a:t>
                      </a:r>
                      <a:r>
                        <a:rPr lang="en-US" sz="1600" dirty="0">
                          <a:solidFill>
                            <a:schemeClr val="bg1"/>
                          </a:solidFill>
                          <a:effectLst/>
                        </a:rPr>
                        <a:t>:  </a:t>
                      </a:r>
                      <a:r>
                        <a:rPr lang="en-US" sz="1600" dirty="0" err="1">
                          <a:solidFill>
                            <a:schemeClr val="bg1"/>
                          </a:solidFill>
                          <a:effectLst/>
                        </a:rPr>
                        <a:t>Ko</a:t>
                      </a:r>
                      <a:r>
                        <a:rPr lang="en-US" sz="1600" dirty="0">
                          <a:solidFill>
                            <a:schemeClr val="bg1"/>
                          </a:solidFill>
                          <a:effectLst/>
                        </a:rPr>
                        <a:t> te korero o </a:t>
                      </a:r>
                      <a:r>
                        <a:rPr lang="en-US" sz="1600" dirty="0" err="1">
                          <a:solidFill>
                            <a:schemeClr val="bg1"/>
                          </a:solidFill>
                          <a:effectLst/>
                        </a:rPr>
                        <a:t>nga</a:t>
                      </a:r>
                      <a:r>
                        <a:rPr lang="en-US" sz="1600" dirty="0">
                          <a:solidFill>
                            <a:schemeClr val="bg1"/>
                          </a:solidFill>
                          <a:effectLst/>
                        </a:rPr>
                        <a:t> </a:t>
                      </a:r>
                      <a:r>
                        <a:rPr lang="en-US" sz="1600" dirty="0" err="1">
                          <a:solidFill>
                            <a:schemeClr val="bg1"/>
                          </a:solidFill>
                          <a:effectLst/>
                        </a:rPr>
                        <a:t>pikitia</a:t>
                      </a:r>
                      <a:r>
                        <a:rPr lang="en-US" sz="1600" dirty="0">
                          <a:solidFill>
                            <a:schemeClr val="bg1"/>
                          </a:solidFill>
                          <a:effectLst/>
                        </a:rPr>
                        <a:t> (Meaning making of the photos)</a:t>
                      </a:r>
                      <a:endParaRPr lang="en-NZ" sz="1600" dirty="0">
                        <a:solidFill>
                          <a:schemeClr val="bg1"/>
                        </a:solidFill>
                        <a:effectLst/>
                        <a:latin typeface="Times New Roman"/>
                        <a:ea typeface="Times New Roman"/>
                      </a:endParaRPr>
                    </a:p>
                  </a:txBody>
                  <a:tcPr marL="68580" marR="68580" marT="0" marB="0"/>
                </a:tc>
                <a:tc>
                  <a:txBody>
                    <a:bodyPr/>
                    <a:lstStyle/>
                    <a:p>
                      <a:pPr algn="just">
                        <a:spcAft>
                          <a:spcPts val="0"/>
                        </a:spcAft>
                      </a:pPr>
                      <a:r>
                        <a:rPr lang="en-US" sz="1600" dirty="0">
                          <a:effectLst/>
                        </a:rPr>
                        <a:t>Interview Two:  participants share the stories of their photos as a meaning making process</a:t>
                      </a:r>
                      <a:endParaRPr lang="en-NZ" sz="16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4755141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1487</TotalTime>
  <Words>961</Words>
  <Application>Microsoft Office PowerPoint</Application>
  <PresentationFormat>On-screen Show (4:3)</PresentationFormat>
  <Paragraphs>110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Couture</vt:lpstr>
      <vt:lpstr>Indigenising research methodologies:    Putting Māori “flava” into photovoice research methods </vt:lpstr>
      <vt:lpstr>OUTLINE</vt:lpstr>
      <vt:lpstr>RESEARCH</vt:lpstr>
      <vt:lpstr>PV Theory</vt:lpstr>
      <vt:lpstr>Pv methodology</vt:lpstr>
      <vt:lpstr>CULTURAL Adaptation one</vt:lpstr>
      <vt:lpstr>CULTURAL Adaptation TWO</vt:lpstr>
      <vt:lpstr>CULTURAL Adaptation THREE</vt:lpstr>
      <vt:lpstr>MĀORI-VOICE</vt:lpstr>
      <vt:lpstr>RESEARCH PROGRESS</vt:lpstr>
      <vt:lpstr>wHAKATAUKI</vt:lpstr>
      <vt:lpstr>MAHI WHAKAAHUA</vt:lpstr>
      <vt:lpstr>pŪrĀkau</vt:lpstr>
      <vt:lpstr>MAHI WHAKAAHUA</vt:lpstr>
      <vt:lpstr>MAHI WHAKAAHUA</vt:lpstr>
      <vt:lpstr>Mahi whkaahua </vt:lpstr>
      <vt:lpstr>METHODOLOGY EFFECT</vt:lpstr>
      <vt:lpstr>MAHI WHAKAAHUA</vt:lpstr>
      <vt:lpstr>METHODOLOGY EFFECT</vt:lpstr>
      <vt:lpstr>Whakatauki</vt:lpstr>
      <vt:lpstr>MAORI-VOICE</vt:lpstr>
      <vt:lpstr>REFERENCES</vt:lpstr>
      <vt:lpstr>ACKNOWLEDGMENTS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Glenis</dc:creator>
  <cp:lastModifiedBy>Glenis</cp:lastModifiedBy>
  <cp:revision>32</cp:revision>
  <dcterms:created xsi:type="dcterms:W3CDTF">2012-11-12T01:14:54Z</dcterms:created>
  <dcterms:modified xsi:type="dcterms:W3CDTF">2012-11-16T18:29:20Z</dcterms:modified>
</cp:coreProperties>
</file>