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1"/>
  </p:notesMasterIdLst>
  <p:sldIdLst>
    <p:sldId id="256" r:id="rId2"/>
    <p:sldId id="258" r:id="rId3"/>
    <p:sldId id="262" r:id="rId4"/>
    <p:sldId id="263" r:id="rId5"/>
    <p:sldId id="265" r:id="rId6"/>
    <p:sldId id="270" r:id="rId7"/>
    <p:sldId id="271" r:id="rId8"/>
    <p:sldId id="273" r:id="rId9"/>
    <p:sldId id="272"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6" d="100"/>
          <a:sy n="66" d="100"/>
        </p:scale>
        <p:origin x="-546" y="-10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NZ"/>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0FB40BC-A9B8-40AB-A7A0-41014BAEB54E}" type="datetimeFigureOut">
              <a:rPr lang="en-NZ" smtClean="0"/>
              <a:t>9/09/2012</a:t>
            </a:fld>
            <a:endParaRPr lang="en-NZ"/>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NZ"/>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NZ"/>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6904F69-A903-41EF-8808-A4D15CB8B9B8}" type="slidenum">
              <a:rPr lang="en-NZ" smtClean="0"/>
              <a:t>‹#›</a:t>
            </a:fld>
            <a:endParaRPr lang="en-NZ"/>
          </a:p>
        </p:txBody>
      </p:sp>
    </p:spTree>
    <p:extLst>
      <p:ext uri="{BB962C8B-B14F-4D97-AF65-F5344CB8AC3E}">
        <p14:creationId xmlns:p14="http://schemas.microsoft.com/office/powerpoint/2010/main" val="113473124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a:xfrm>
            <a:off x="1112838" y="393700"/>
            <a:ext cx="4568825" cy="3427413"/>
          </a:xfrm>
          <a:ln/>
        </p:spPr>
      </p:sp>
      <p:sp>
        <p:nvSpPr>
          <p:cNvPr id="22531" name="Notes Placeholder 2"/>
          <p:cNvSpPr>
            <a:spLocks noGrp="1"/>
          </p:cNvSpPr>
          <p:nvPr>
            <p:ph type="body" idx="1"/>
          </p:nvPr>
        </p:nvSpPr>
        <p:spPr>
          <a:noFill/>
        </p:spPr>
        <p:txBody>
          <a:bodyPr/>
          <a:lstStyle/>
          <a:p>
            <a:r>
              <a:rPr lang="en-NZ" sz="1400" dirty="0" smtClean="0"/>
              <a:t>Cancer mortality inequalities arise from both differences in incidence rates, and your chance of surviving cancer. Research we have done shows that pooled across all cancers, Maori have nearly a third higher death rate from their cancer once diagnosed.  There are many reasons for these gaps in survival.  </a:t>
            </a:r>
          </a:p>
          <a:p>
            <a:r>
              <a:rPr lang="en-NZ" b="1" i="1" u="sng" dirty="0" smtClean="0">
                <a:solidFill>
                  <a:srgbClr val="FF0000"/>
                </a:solidFill>
              </a:rPr>
              <a:t>Next click</a:t>
            </a:r>
            <a:endParaRPr lang="en-NZ" dirty="0" smtClean="0">
              <a:solidFill>
                <a:srgbClr val="FF0000"/>
              </a:solidFill>
            </a:endParaRPr>
          </a:p>
          <a:p>
            <a:r>
              <a:rPr lang="en-NZ" sz="1400" dirty="0" smtClean="0"/>
              <a:t>This slide shows one take on this disparity, for stage III colon cancer. At every step along the treatment pathway, Maori have slightly lower or slower progression along the treatment pathways.  All these small differences at each step cumulate – like compound interest at the bank – such that by the pink columns we have a picture of non-Maori being nearly twice as likely to start their chemotherapy within 8 weeks.</a:t>
            </a:r>
          </a:p>
          <a:p>
            <a:r>
              <a:rPr lang="en-NZ" sz="1400" dirty="0" smtClean="0"/>
              <a:t>This pattern of ‘lots of small things cumulating’ speaks to the need for a systems approach in our cancer services.  Our research – and that of other colleagues – has provided the rationale for both this and the previous Government to focus on cancer networks and pathways of care, preventing people falling through the cracks.  </a:t>
            </a:r>
            <a:endParaRPr lang="en-US" sz="1400" dirty="0" smtClean="0"/>
          </a:p>
        </p:txBody>
      </p:sp>
      <p:sp>
        <p:nvSpPr>
          <p:cNvPr id="22532" name="Slide Number Placeholder 3"/>
          <p:cNvSpPr>
            <a:spLocks noGrp="1"/>
          </p:cNvSpPr>
          <p:nvPr>
            <p:ph type="sldNum" sz="quarter" idx="5"/>
          </p:nvPr>
        </p:nvSpPr>
        <p:spPr>
          <a:noFill/>
        </p:spPr>
        <p:txBody>
          <a:bodyPr/>
          <a:lstStyle>
            <a:lvl1pPr eaLnBrk="0" hangingPunct="0">
              <a:defRPr sz="5400">
                <a:solidFill>
                  <a:schemeClr val="bg1"/>
                </a:solidFill>
                <a:latin typeface="Arial" pitchFamily="34" charset="0"/>
              </a:defRPr>
            </a:lvl1pPr>
            <a:lvl2pPr marL="742950" indent="-285750" eaLnBrk="0" hangingPunct="0">
              <a:defRPr sz="5400">
                <a:solidFill>
                  <a:schemeClr val="bg1"/>
                </a:solidFill>
                <a:latin typeface="Arial" pitchFamily="34" charset="0"/>
              </a:defRPr>
            </a:lvl2pPr>
            <a:lvl3pPr marL="1143000" indent="-228600" eaLnBrk="0" hangingPunct="0">
              <a:defRPr sz="5400">
                <a:solidFill>
                  <a:schemeClr val="bg1"/>
                </a:solidFill>
                <a:latin typeface="Arial" pitchFamily="34" charset="0"/>
              </a:defRPr>
            </a:lvl3pPr>
            <a:lvl4pPr marL="1600200" indent="-228600" eaLnBrk="0" hangingPunct="0">
              <a:defRPr sz="5400">
                <a:solidFill>
                  <a:schemeClr val="bg1"/>
                </a:solidFill>
                <a:latin typeface="Arial" pitchFamily="34" charset="0"/>
              </a:defRPr>
            </a:lvl4pPr>
            <a:lvl5pPr marL="2057400" indent="-228600" eaLnBrk="0" hangingPunct="0">
              <a:defRPr sz="5400">
                <a:solidFill>
                  <a:schemeClr val="bg1"/>
                </a:solidFill>
                <a:latin typeface="Arial" pitchFamily="34" charset="0"/>
              </a:defRPr>
            </a:lvl5pPr>
            <a:lvl6pPr marL="2514600" indent="-228600" algn="ctr" eaLnBrk="0" fontAlgn="base" hangingPunct="0">
              <a:spcBef>
                <a:spcPct val="0"/>
              </a:spcBef>
              <a:spcAft>
                <a:spcPct val="0"/>
              </a:spcAft>
              <a:defRPr sz="5400">
                <a:solidFill>
                  <a:schemeClr val="bg1"/>
                </a:solidFill>
                <a:latin typeface="Arial" pitchFamily="34" charset="0"/>
              </a:defRPr>
            </a:lvl6pPr>
            <a:lvl7pPr marL="2971800" indent="-228600" algn="ctr" eaLnBrk="0" fontAlgn="base" hangingPunct="0">
              <a:spcBef>
                <a:spcPct val="0"/>
              </a:spcBef>
              <a:spcAft>
                <a:spcPct val="0"/>
              </a:spcAft>
              <a:defRPr sz="5400">
                <a:solidFill>
                  <a:schemeClr val="bg1"/>
                </a:solidFill>
                <a:latin typeface="Arial" pitchFamily="34" charset="0"/>
              </a:defRPr>
            </a:lvl7pPr>
            <a:lvl8pPr marL="3429000" indent="-228600" algn="ctr" eaLnBrk="0" fontAlgn="base" hangingPunct="0">
              <a:spcBef>
                <a:spcPct val="0"/>
              </a:spcBef>
              <a:spcAft>
                <a:spcPct val="0"/>
              </a:spcAft>
              <a:defRPr sz="5400">
                <a:solidFill>
                  <a:schemeClr val="bg1"/>
                </a:solidFill>
                <a:latin typeface="Arial" pitchFamily="34" charset="0"/>
              </a:defRPr>
            </a:lvl8pPr>
            <a:lvl9pPr marL="3886200" indent="-228600" algn="ctr" eaLnBrk="0" fontAlgn="base" hangingPunct="0">
              <a:spcBef>
                <a:spcPct val="0"/>
              </a:spcBef>
              <a:spcAft>
                <a:spcPct val="0"/>
              </a:spcAft>
              <a:defRPr sz="5400">
                <a:solidFill>
                  <a:schemeClr val="bg1"/>
                </a:solidFill>
                <a:latin typeface="Arial" pitchFamily="34" charset="0"/>
              </a:defRPr>
            </a:lvl9pPr>
          </a:lstStyle>
          <a:p>
            <a:pPr eaLnBrk="1" hangingPunct="1"/>
            <a:fld id="{931A9F28-3C1B-48C2-A74E-E3965C73535C}" type="slidenum">
              <a:rPr lang="en-US" sz="1200" smtClean="0">
                <a:solidFill>
                  <a:srgbClr val="000000"/>
                </a:solidFill>
              </a:rPr>
              <a:pPr eaLnBrk="1" hangingPunct="1"/>
              <a:t>6</a:t>
            </a:fld>
            <a:endParaRPr lang="en-US" sz="1200" smtClean="0">
              <a:solidFill>
                <a:srgbClr val="000000"/>
              </a:solidFill>
            </a:endParaRPr>
          </a:p>
        </p:txBody>
      </p:sp>
      <p:pic>
        <p:nvPicPr>
          <p:cNvPr id="22533"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70107" y="1020549"/>
            <a:ext cx="5116156" cy="34417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NZ"/>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NZ"/>
          </a:p>
        </p:txBody>
      </p:sp>
      <p:sp>
        <p:nvSpPr>
          <p:cNvPr id="4" name="Date Placeholder 3"/>
          <p:cNvSpPr>
            <a:spLocks noGrp="1"/>
          </p:cNvSpPr>
          <p:nvPr>
            <p:ph type="dt" sz="half" idx="10"/>
          </p:nvPr>
        </p:nvSpPr>
        <p:spPr/>
        <p:txBody>
          <a:bodyPr/>
          <a:lstStyle/>
          <a:p>
            <a:fld id="{27E48846-3E16-4C5A-AF3B-B02C591E4F8C}" type="datetimeFigureOut">
              <a:rPr lang="en-NZ" smtClean="0"/>
              <a:t>9/09/2012</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F1653049-401A-40C9-8948-944AAF1F3804}" type="slidenum">
              <a:rPr lang="en-NZ" smtClean="0"/>
              <a:t>‹#›</a:t>
            </a:fld>
            <a:endParaRPr lang="en-NZ"/>
          </a:p>
        </p:txBody>
      </p:sp>
    </p:spTree>
    <p:extLst>
      <p:ext uri="{BB962C8B-B14F-4D97-AF65-F5344CB8AC3E}">
        <p14:creationId xmlns:p14="http://schemas.microsoft.com/office/powerpoint/2010/main" val="15395458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27E48846-3E16-4C5A-AF3B-B02C591E4F8C}" type="datetimeFigureOut">
              <a:rPr lang="en-NZ" smtClean="0"/>
              <a:t>9/09/2012</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F1653049-401A-40C9-8948-944AAF1F3804}" type="slidenum">
              <a:rPr lang="en-NZ" smtClean="0"/>
              <a:t>‹#›</a:t>
            </a:fld>
            <a:endParaRPr lang="en-NZ"/>
          </a:p>
        </p:txBody>
      </p:sp>
    </p:spTree>
    <p:extLst>
      <p:ext uri="{BB962C8B-B14F-4D97-AF65-F5344CB8AC3E}">
        <p14:creationId xmlns:p14="http://schemas.microsoft.com/office/powerpoint/2010/main" val="13583114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NZ"/>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27E48846-3E16-4C5A-AF3B-B02C591E4F8C}" type="datetimeFigureOut">
              <a:rPr lang="en-NZ" smtClean="0"/>
              <a:t>9/09/2012</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F1653049-401A-40C9-8948-944AAF1F3804}" type="slidenum">
              <a:rPr lang="en-NZ" smtClean="0"/>
              <a:t>‹#›</a:t>
            </a:fld>
            <a:endParaRPr lang="en-NZ"/>
          </a:p>
        </p:txBody>
      </p:sp>
    </p:spTree>
    <p:extLst>
      <p:ext uri="{BB962C8B-B14F-4D97-AF65-F5344CB8AC3E}">
        <p14:creationId xmlns:p14="http://schemas.microsoft.com/office/powerpoint/2010/main" val="32588042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27E48846-3E16-4C5A-AF3B-B02C591E4F8C}" type="datetimeFigureOut">
              <a:rPr lang="en-NZ" smtClean="0"/>
              <a:t>9/09/2012</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F1653049-401A-40C9-8948-944AAF1F3804}" type="slidenum">
              <a:rPr lang="en-NZ" smtClean="0"/>
              <a:t>‹#›</a:t>
            </a:fld>
            <a:endParaRPr lang="en-NZ"/>
          </a:p>
        </p:txBody>
      </p:sp>
    </p:spTree>
    <p:extLst>
      <p:ext uri="{BB962C8B-B14F-4D97-AF65-F5344CB8AC3E}">
        <p14:creationId xmlns:p14="http://schemas.microsoft.com/office/powerpoint/2010/main" val="1449935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NZ"/>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7E48846-3E16-4C5A-AF3B-B02C591E4F8C}" type="datetimeFigureOut">
              <a:rPr lang="en-NZ" smtClean="0"/>
              <a:t>9/09/2012</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F1653049-401A-40C9-8948-944AAF1F3804}" type="slidenum">
              <a:rPr lang="en-NZ" smtClean="0"/>
              <a:t>‹#›</a:t>
            </a:fld>
            <a:endParaRPr lang="en-NZ"/>
          </a:p>
        </p:txBody>
      </p:sp>
    </p:spTree>
    <p:extLst>
      <p:ext uri="{BB962C8B-B14F-4D97-AF65-F5344CB8AC3E}">
        <p14:creationId xmlns:p14="http://schemas.microsoft.com/office/powerpoint/2010/main" val="7644515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Date Placeholder 4"/>
          <p:cNvSpPr>
            <a:spLocks noGrp="1"/>
          </p:cNvSpPr>
          <p:nvPr>
            <p:ph type="dt" sz="half" idx="10"/>
          </p:nvPr>
        </p:nvSpPr>
        <p:spPr/>
        <p:txBody>
          <a:bodyPr/>
          <a:lstStyle/>
          <a:p>
            <a:fld id="{27E48846-3E16-4C5A-AF3B-B02C591E4F8C}" type="datetimeFigureOut">
              <a:rPr lang="en-NZ" smtClean="0"/>
              <a:t>9/09/2012</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F1653049-401A-40C9-8948-944AAF1F3804}" type="slidenum">
              <a:rPr lang="en-NZ" smtClean="0"/>
              <a:t>‹#›</a:t>
            </a:fld>
            <a:endParaRPr lang="en-NZ"/>
          </a:p>
        </p:txBody>
      </p:sp>
    </p:spTree>
    <p:extLst>
      <p:ext uri="{BB962C8B-B14F-4D97-AF65-F5344CB8AC3E}">
        <p14:creationId xmlns:p14="http://schemas.microsoft.com/office/powerpoint/2010/main" val="4445560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NZ"/>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7" name="Date Placeholder 6"/>
          <p:cNvSpPr>
            <a:spLocks noGrp="1"/>
          </p:cNvSpPr>
          <p:nvPr>
            <p:ph type="dt" sz="half" idx="10"/>
          </p:nvPr>
        </p:nvSpPr>
        <p:spPr/>
        <p:txBody>
          <a:bodyPr/>
          <a:lstStyle/>
          <a:p>
            <a:fld id="{27E48846-3E16-4C5A-AF3B-B02C591E4F8C}" type="datetimeFigureOut">
              <a:rPr lang="en-NZ" smtClean="0"/>
              <a:t>9/09/2012</a:t>
            </a:fld>
            <a:endParaRPr lang="en-NZ"/>
          </a:p>
        </p:txBody>
      </p:sp>
      <p:sp>
        <p:nvSpPr>
          <p:cNvPr id="8" name="Footer Placeholder 7"/>
          <p:cNvSpPr>
            <a:spLocks noGrp="1"/>
          </p:cNvSpPr>
          <p:nvPr>
            <p:ph type="ftr" sz="quarter" idx="11"/>
          </p:nvPr>
        </p:nvSpPr>
        <p:spPr/>
        <p:txBody>
          <a:bodyPr/>
          <a:lstStyle/>
          <a:p>
            <a:endParaRPr lang="en-NZ"/>
          </a:p>
        </p:txBody>
      </p:sp>
      <p:sp>
        <p:nvSpPr>
          <p:cNvPr id="9" name="Slide Number Placeholder 8"/>
          <p:cNvSpPr>
            <a:spLocks noGrp="1"/>
          </p:cNvSpPr>
          <p:nvPr>
            <p:ph type="sldNum" sz="quarter" idx="12"/>
          </p:nvPr>
        </p:nvSpPr>
        <p:spPr/>
        <p:txBody>
          <a:bodyPr/>
          <a:lstStyle/>
          <a:p>
            <a:fld id="{F1653049-401A-40C9-8948-944AAF1F3804}" type="slidenum">
              <a:rPr lang="en-NZ" smtClean="0"/>
              <a:t>‹#›</a:t>
            </a:fld>
            <a:endParaRPr lang="en-NZ"/>
          </a:p>
        </p:txBody>
      </p:sp>
    </p:spTree>
    <p:extLst>
      <p:ext uri="{BB962C8B-B14F-4D97-AF65-F5344CB8AC3E}">
        <p14:creationId xmlns:p14="http://schemas.microsoft.com/office/powerpoint/2010/main" val="43709179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Date Placeholder 2"/>
          <p:cNvSpPr>
            <a:spLocks noGrp="1"/>
          </p:cNvSpPr>
          <p:nvPr>
            <p:ph type="dt" sz="half" idx="10"/>
          </p:nvPr>
        </p:nvSpPr>
        <p:spPr/>
        <p:txBody>
          <a:bodyPr/>
          <a:lstStyle/>
          <a:p>
            <a:fld id="{27E48846-3E16-4C5A-AF3B-B02C591E4F8C}" type="datetimeFigureOut">
              <a:rPr lang="en-NZ" smtClean="0"/>
              <a:t>9/09/2012</a:t>
            </a:fld>
            <a:endParaRPr lang="en-NZ"/>
          </a:p>
        </p:txBody>
      </p:sp>
      <p:sp>
        <p:nvSpPr>
          <p:cNvPr id="4" name="Footer Placeholder 3"/>
          <p:cNvSpPr>
            <a:spLocks noGrp="1"/>
          </p:cNvSpPr>
          <p:nvPr>
            <p:ph type="ftr" sz="quarter" idx="11"/>
          </p:nvPr>
        </p:nvSpPr>
        <p:spPr/>
        <p:txBody>
          <a:bodyPr/>
          <a:lstStyle/>
          <a:p>
            <a:endParaRPr lang="en-NZ"/>
          </a:p>
        </p:txBody>
      </p:sp>
      <p:sp>
        <p:nvSpPr>
          <p:cNvPr id="5" name="Slide Number Placeholder 4"/>
          <p:cNvSpPr>
            <a:spLocks noGrp="1"/>
          </p:cNvSpPr>
          <p:nvPr>
            <p:ph type="sldNum" sz="quarter" idx="12"/>
          </p:nvPr>
        </p:nvSpPr>
        <p:spPr/>
        <p:txBody>
          <a:bodyPr/>
          <a:lstStyle/>
          <a:p>
            <a:fld id="{F1653049-401A-40C9-8948-944AAF1F3804}" type="slidenum">
              <a:rPr lang="en-NZ" smtClean="0"/>
              <a:t>‹#›</a:t>
            </a:fld>
            <a:endParaRPr lang="en-NZ"/>
          </a:p>
        </p:txBody>
      </p:sp>
    </p:spTree>
    <p:extLst>
      <p:ext uri="{BB962C8B-B14F-4D97-AF65-F5344CB8AC3E}">
        <p14:creationId xmlns:p14="http://schemas.microsoft.com/office/powerpoint/2010/main" val="22362522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161182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NZ"/>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7E48846-3E16-4C5A-AF3B-B02C591E4F8C}" type="datetimeFigureOut">
              <a:rPr lang="en-NZ" smtClean="0"/>
              <a:t>9/09/2012</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F1653049-401A-40C9-8948-944AAF1F3804}" type="slidenum">
              <a:rPr lang="en-NZ" smtClean="0"/>
              <a:t>‹#›</a:t>
            </a:fld>
            <a:endParaRPr lang="en-NZ"/>
          </a:p>
        </p:txBody>
      </p:sp>
    </p:spTree>
    <p:extLst>
      <p:ext uri="{BB962C8B-B14F-4D97-AF65-F5344CB8AC3E}">
        <p14:creationId xmlns:p14="http://schemas.microsoft.com/office/powerpoint/2010/main" val="15264909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NZ"/>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NZ"/>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7E48846-3E16-4C5A-AF3B-B02C591E4F8C}" type="datetimeFigureOut">
              <a:rPr lang="en-NZ" smtClean="0"/>
              <a:t>9/09/2012</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F1653049-401A-40C9-8948-944AAF1F3804}" type="slidenum">
              <a:rPr lang="en-NZ" smtClean="0"/>
              <a:t>‹#›</a:t>
            </a:fld>
            <a:endParaRPr lang="en-NZ"/>
          </a:p>
        </p:txBody>
      </p:sp>
    </p:spTree>
    <p:extLst>
      <p:ext uri="{BB962C8B-B14F-4D97-AF65-F5344CB8AC3E}">
        <p14:creationId xmlns:p14="http://schemas.microsoft.com/office/powerpoint/2010/main" val="151583242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NZ"/>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7E48846-3E16-4C5A-AF3B-B02C591E4F8C}" type="datetimeFigureOut">
              <a:rPr lang="en-NZ" smtClean="0"/>
              <a:t>9/09/2012</a:t>
            </a:fld>
            <a:endParaRPr lang="en-NZ"/>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NZ"/>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1653049-401A-40C9-8948-944AAF1F3804}" type="slidenum">
              <a:rPr lang="en-NZ" smtClean="0"/>
              <a:t>‹#›</a:t>
            </a:fld>
            <a:endParaRPr lang="en-NZ"/>
          </a:p>
        </p:txBody>
      </p:sp>
    </p:spTree>
    <p:extLst>
      <p:ext uri="{BB962C8B-B14F-4D97-AF65-F5344CB8AC3E}">
        <p14:creationId xmlns:p14="http://schemas.microsoft.com/office/powerpoint/2010/main" val="267292433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emf"/><Relationship Id="rId5" Type="http://schemas.openxmlformats.org/officeDocument/2006/relationships/image" Target="../media/image3.jpeg"/><Relationship Id="rId4" Type="http://schemas.openxmlformats.org/officeDocument/2006/relationships/image" Target="../media/image2.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a:xfrm>
            <a:off x="685800" y="908721"/>
            <a:ext cx="7772400" cy="2691730"/>
          </a:xfrm>
        </p:spPr>
        <p:txBody>
          <a:bodyPr>
            <a:normAutofit/>
          </a:bodyPr>
          <a:lstStyle/>
          <a:p>
            <a:r>
              <a:rPr lang="en-NZ" sz="3200" dirty="0"/>
              <a:t>W</a:t>
            </a:r>
            <a:r>
              <a:rPr lang="en-NZ" sz="3200" dirty="0" smtClean="0"/>
              <a:t>hat </a:t>
            </a:r>
            <a:r>
              <a:rPr lang="en-NZ" sz="3200" dirty="0"/>
              <a:t>research or surveillance systems do we need to change policies and practice</a:t>
            </a:r>
            <a:r>
              <a:rPr lang="en-NZ" dirty="0"/>
              <a:t>?  </a:t>
            </a:r>
          </a:p>
        </p:txBody>
      </p:sp>
      <p:sp>
        <p:nvSpPr>
          <p:cNvPr id="6" name="Subtitle 5"/>
          <p:cNvSpPr>
            <a:spLocks noGrp="1"/>
          </p:cNvSpPr>
          <p:nvPr>
            <p:ph type="subTitle" idx="1"/>
          </p:nvPr>
        </p:nvSpPr>
        <p:spPr/>
        <p:txBody>
          <a:bodyPr>
            <a:normAutofit fontScale="70000" lnSpcReduction="20000"/>
          </a:bodyPr>
          <a:lstStyle/>
          <a:p>
            <a:r>
              <a:rPr lang="en-NZ" sz="3300" dirty="0" smtClean="0">
                <a:solidFill>
                  <a:schemeClr val="tx1"/>
                </a:solidFill>
              </a:rPr>
              <a:t>Dr Heather Gifford</a:t>
            </a:r>
          </a:p>
          <a:p>
            <a:r>
              <a:rPr lang="en-NZ" sz="3300" dirty="0" smtClean="0">
                <a:solidFill>
                  <a:schemeClr val="tx1"/>
                </a:solidFill>
              </a:rPr>
              <a:t>Whakauae Research for Māori Health and Development </a:t>
            </a:r>
          </a:p>
          <a:p>
            <a:r>
              <a:rPr lang="en-AU" sz="2900" i="1" dirty="0">
                <a:solidFill>
                  <a:schemeClr val="tx1"/>
                </a:solidFill>
              </a:rPr>
              <a:t>Aboriginal and Torres Strait Islander</a:t>
            </a:r>
            <a:endParaRPr lang="en-NZ" sz="2900" dirty="0">
              <a:solidFill>
                <a:schemeClr val="tx1"/>
              </a:solidFill>
            </a:endParaRPr>
          </a:p>
          <a:p>
            <a:r>
              <a:rPr lang="en-AU" i="1" dirty="0">
                <a:solidFill>
                  <a:schemeClr val="tx1"/>
                </a:solidFill>
              </a:rPr>
              <a:t>Pre-congress </a:t>
            </a:r>
            <a:r>
              <a:rPr lang="en-AU" i="1" dirty="0" smtClean="0">
                <a:solidFill>
                  <a:schemeClr val="tx1"/>
                </a:solidFill>
              </a:rPr>
              <a:t>Workshop Adelaide Sept 2012</a:t>
            </a:r>
            <a:endParaRPr lang="en-NZ" dirty="0">
              <a:solidFill>
                <a:schemeClr val="tx1"/>
              </a:solidFill>
            </a:endParaRPr>
          </a:p>
        </p:txBody>
      </p:sp>
    </p:spTree>
    <p:extLst>
      <p:ext uri="{BB962C8B-B14F-4D97-AF65-F5344CB8AC3E}">
        <p14:creationId xmlns:p14="http://schemas.microsoft.com/office/powerpoint/2010/main" val="415500432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495446" y="1960194"/>
            <a:ext cx="8208912" cy="3046988"/>
          </a:xfrm>
          <a:prstGeom prst="rect">
            <a:avLst/>
          </a:prstGeom>
        </p:spPr>
        <p:txBody>
          <a:bodyPr wrap="square">
            <a:spAutoFit/>
          </a:bodyPr>
          <a:lstStyle/>
          <a:p>
            <a:r>
              <a:rPr lang="en-NZ" sz="3200" dirty="0"/>
              <a:t>Who is doing the </a:t>
            </a:r>
            <a:r>
              <a:rPr lang="en-NZ" sz="3200" dirty="0" err="1"/>
              <a:t>surveilling</a:t>
            </a:r>
            <a:r>
              <a:rPr lang="en-NZ" sz="3200" dirty="0" smtClean="0"/>
              <a:t>?</a:t>
            </a:r>
          </a:p>
          <a:p>
            <a:endParaRPr lang="en-NZ" sz="3200" dirty="0"/>
          </a:p>
          <a:p>
            <a:r>
              <a:rPr lang="en-NZ" sz="3200" dirty="0"/>
              <a:t>Who is being </a:t>
            </a:r>
            <a:r>
              <a:rPr lang="en-NZ" sz="3200" dirty="0" err="1"/>
              <a:t>surveilled</a:t>
            </a:r>
            <a:r>
              <a:rPr lang="en-NZ" sz="3200" dirty="0" smtClean="0"/>
              <a:t>?</a:t>
            </a:r>
          </a:p>
          <a:p>
            <a:endParaRPr lang="en-NZ" sz="3200" dirty="0"/>
          </a:p>
          <a:p>
            <a:r>
              <a:rPr lang="en-NZ" sz="3200" dirty="0"/>
              <a:t>What is surveillance data being used for? </a:t>
            </a:r>
          </a:p>
          <a:p>
            <a:endParaRPr lang="en-NZ" sz="3200" dirty="0"/>
          </a:p>
        </p:txBody>
      </p:sp>
    </p:spTree>
    <p:extLst>
      <p:ext uri="{BB962C8B-B14F-4D97-AF65-F5344CB8AC3E}">
        <p14:creationId xmlns:p14="http://schemas.microsoft.com/office/powerpoint/2010/main" val="190682515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489248" y="1340768"/>
            <a:ext cx="8208912" cy="4524315"/>
          </a:xfrm>
          <a:prstGeom prst="rect">
            <a:avLst/>
          </a:prstGeom>
        </p:spPr>
        <p:txBody>
          <a:bodyPr wrap="square">
            <a:spAutoFit/>
          </a:bodyPr>
          <a:lstStyle/>
          <a:p>
            <a:r>
              <a:rPr lang="en-NZ" sz="3200" dirty="0" smtClean="0"/>
              <a:t>Questions being asked are of interest to the Government and defined by the Government and may not necessarily be the questions that are interesting or relevant for indigenous people themselves; said another way </a:t>
            </a:r>
            <a:r>
              <a:rPr lang="en-NZ" sz="3200" dirty="0" smtClean="0">
                <a:solidFill>
                  <a:srgbClr val="FF0000"/>
                </a:solidFill>
              </a:rPr>
              <a:t>the agenda and control for what information is collected remains largely in the hands of the Government.</a:t>
            </a:r>
          </a:p>
          <a:p>
            <a:endParaRPr lang="en-NZ" sz="3200" dirty="0"/>
          </a:p>
        </p:txBody>
      </p:sp>
    </p:spTree>
    <p:extLst>
      <p:ext uri="{BB962C8B-B14F-4D97-AF65-F5344CB8AC3E}">
        <p14:creationId xmlns:p14="http://schemas.microsoft.com/office/powerpoint/2010/main" val="345900444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489248" y="1340768"/>
            <a:ext cx="8208912" cy="5755422"/>
          </a:xfrm>
          <a:prstGeom prst="rect">
            <a:avLst/>
          </a:prstGeom>
        </p:spPr>
        <p:txBody>
          <a:bodyPr wrap="square">
            <a:spAutoFit/>
          </a:bodyPr>
          <a:lstStyle/>
          <a:p>
            <a:r>
              <a:rPr lang="en-NZ" sz="2800" i="1" dirty="0" smtClean="0"/>
              <a:t>Statistical indicators with which progress in closing the gap will be measured </a:t>
            </a:r>
            <a:r>
              <a:rPr lang="en-NZ" sz="2800" i="1" dirty="0" smtClean="0">
                <a:solidFill>
                  <a:srgbClr val="FF0000"/>
                </a:solidFill>
              </a:rPr>
              <a:t>represent Indigenous Australia not as a society, but as a  population comprised of individuals,</a:t>
            </a:r>
            <a:r>
              <a:rPr lang="en-NZ" sz="2800" i="1" dirty="0" smtClean="0"/>
              <a:t> that may be grouped in geographically bounded ‘communities’ for the purposes of analysis or interventions. </a:t>
            </a:r>
            <a:r>
              <a:rPr lang="en-NZ" sz="2800" i="1" dirty="0" smtClean="0">
                <a:solidFill>
                  <a:srgbClr val="FF0000"/>
                </a:solidFill>
              </a:rPr>
              <a:t>Such a framework does not account for the dynamics within Aboriginal and Torres Strait Islander societies, or of the structural conditions and relationships between Indigenous and non-Indigenous Australia.</a:t>
            </a:r>
            <a:r>
              <a:rPr lang="en-NZ" sz="2800" i="1" dirty="0" smtClean="0"/>
              <a:t> </a:t>
            </a:r>
          </a:p>
          <a:p>
            <a:endParaRPr lang="en-NZ" sz="2800" i="1" dirty="0" smtClean="0"/>
          </a:p>
          <a:p>
            <a:r>
              <a:rPr lang="en-NZ" sz="2800" dirty="0" err="1" smtClean="0"/>
              <a:t>Kerryn</a:t>
            </a:r>
            <a:r>
              <a:rPr lang="en-NZ" sz="2800" dirty="0" smtClean="0"/>
              <a:t> </a:t>
            </a:r>
            <a:r>
              <a:rPr lang="en-NZ" sz="2800" dirty="0" err="1" smtClean="0"/>
              <a:t>Pholi</a:t>
            </a:r>
            <a:r>
              <a:rPr lang="en-NZ" sz="2800" dirty="0" smtClean="0"/>
              <a:t> 2009. </a:t>
            </a:r>
          </a:p>
          <a:p>
            <a:endParaRPr lang="en-NZ" sz="3200" dirty="0"/>
          </a:p>
        </p:txBody>
      </p:sp>
    </p:spTree>
    <p:extLst>
      <p:ext uri="{BB962C8B-B14F-4D97-AF65-F5344CB8AC3E}">
        <p14:creationId xmlns:p14="http://schemas.microsoft.com/office/powerpoint/2010/main" val="116428400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489248" y="1340768"/>
            <a:ext cx="8208912" cy="4462760"/>
          </a:xfrm>
          <a:prstGeom prst="rect">
            <a:avLst/>
          </a:prstGeom>
        </p:spPr>
        <p:txBody>
          <a:bodyPr wrap="square">
            <a:spAutoFit/>
          </a:bodyPr>
          <a:lstStyle/>
          <a:p>
            <a:r>
              <a:rPr lang="en-NZ" sz="2800" i="1" dirty="0" smtClean="0">
                <a:solidFill>
                  <a:srgbClr val="FF0000"/>
                </a:solidFill>
              </a:rPr>
              <a:t>If we dispense with that definition of Aboriginal people and treat Aboriginal people as First Peoples </a:t>
            </a:r>
            <a:r>
              <a:rPr lang="en-NZ" sz="2800" i="1" dirty="0" smtClean="0"/>
              <a:t>- that is our status derives from us being here before settlement - not on the basis of race but an historical argument, </a:t>
            </a:r>
            <a:r>
              <a:rPr lang="en-NZ" sz="2800" i="1" dirty="0" smtClean="0">
                <a:solidFill>
                  <a:srgbClr val="FF0000"/>
                </a:solidFill>
              </a:rPr>
              <a:t>then Aboriginal people become citizens with an attribute that is political, not racial.</a:t>
            </a:r>
          </a:p>
          <a:p>
            <a:endParaRPr lang="en-NZ" sz="2800" i="1" dirty="0" smtClean="0"/>
          </a:p>
          <a:p>
            <a:r>
              <a:rPr lang="en-NZ" sz="2800" dirty="0" smtClean="0"/>
              <a:t>Professor Marcia Langton, Melbourne Writers Festival, 2012. </a:t>
            </a:r>
          </a:p>
          <a:p>
            <a:endParaRPr lang="en-NZ" sz="3200" dirty="0"/>
          </a:p>
        </p:txBody>
      </p:sp>
    </p:spTree>
    <p:extLst>
      <p:ext uri="{BB962C8B-B14F-4D97-AF65-F5344CB8AC3E}">
        <p14:creationId xmlns:p14="http://schemas.microsoft.com/office/powerpoint/2010/main" val="368511719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28600" y="5710238"/>
            <a:ext cx="2133600" cy="914400"/>
          </a:xfrm>
          <a:prstGeom prst="rect">
            <a:avLst/>
          </a:prstGeom>
          <a:solidFill>
            <a:srgbClr val="0060A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defTabSz="457200" fontAlgn="auto">
              <a:spcBef>
                <a:spcPts val="0"/>
              </a:spcBef>
              <a:spcAft>
                <a:spcPts val="0"/>
              </a:spcAft>
              <a:defRPr/>
            </a:pPr>
            <a:endParaRPr lang="en-US" sz="1800" dirty="0">
              <a:solidFill>
                <a:prstClr val="white"/>
              </a:solidFill>
            </a:endParaRPr>
          </a:p>
        </p:txBody>
      </p:sp>
      <p:pic>
        <p:nvPicPr>
          <p:cNvPr id="16387" name="Picture 7" descr="unihorizcmyk.jp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355725" y="5935663"/>
            <a:ext cx="862013" cy="46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388" name="TextBox 15"/>
          <p:cNvSpPr txBox="1">
            <a:spLocks noChangeArrowheads="1"/>
          </p:cNvSpPr>
          <p:nvPr/>
        </p:nvSpPr>
        <p:spPr bwMode="auto">
          <a:xfrm>
            <a:off x="3851920" y="6019800"/>
            <a:ext cx="511256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457200" eaLnBrk="0" hangingPunct="0">
              <a:defRPr sz="5400">
                <a:solidFill>
                  <a:schemeClr val="bg1"/>
                </a:solidFill>
                <a:latin typeface="Arial" pitchFamily="34" charset="0"/>
              </a:defRPr>
            </a:lvl1pPr>
            <a:lvl2pPr marL="742950" indent="-285750" defTabSz="457200" eaLnBrk="0" hangingPunct="0">
              <a:defRPr sz="5400">
                <a:solidFill>
                  <a:schemeClr val="bg1"/>
                </a:solidFill>
                <a:latin typeface="Arial" pitchFamily="34" charset="0"/>
              </a:defRPr>
            </a:lvl2pPr>
            <a:lvl3pPr marL="1143000" indent="-228600" defTabSz="457200" eaLnBrk="0" hangingPunct="0">
              <a:defRPr sz="5400">
                <a:solidFill>
                  <a:schemeClr val="bg1"/>
                </a:solidFill>
                <a:latin typeface="Arial" pitchFamily="34" charset="0"/>
              </a:defRPr>
            </a:lvl3pPr>
            <a:lvl4pPr marL="1600200" indent="-228600" defTabSz="457200" eaLnBrk="0" hangingPunct="0">
              <a:defRPr sz="5400">
                <a:solidFill>
                  <a:schemeClr val="bg1"/>
                </a:solidFill>
                <a:latin typeface="Arial" pitchFamily="34" charset="0"/>
              </a:defRPr>
            </a:lvl4pPr>
            <a:lvl5pPr marL="2057400" indent="-228600" defTabSz="457200" eaLnBrk="0" hangingPunct="0">
              <a:defRPr sz="5400">
                <a:solidFill>
                  <a:schemeClr val="bg1"/>
                </a:solidFill>
                <a:latin typeface="Arial" pitchFamily="34" charset="0"/>
              </a:defRPr>
            </a:lvl5pPr>
            <a:lvl6pPr marL="2514600" indent="-228600" algn="ctr" defTabSz="457200" eaLnBrk="0" fontAlgn="base" hangingPunct="0">
              <a:spcBef>
                <a:spcPct val="0"/>
              </a:spcBef>
              <a:spcAft>
                <a:spcPct val="0"/>
              </a:spcAft>
              <a:defRPr sz="5400">
                <a:solidFill>
                  <a:schemeClr val="bg1"/>
                </a:solidFill>
                <a:latin typeface="Arial" pitchFamily="34" charset="0"/>
              </a:defRPr>
            </a:lvl6pPr>
            <a:lvl7pPr marL="2971800" indent="-228600" algn="ctr" defTabSz="457200" eaLnBrk="0" fontAlgn="base" hangingPunct="0">
              <a:spcBef>
                <a:spcPct val="0"/>
              </a:spcBef>
              <a:spcAft>
                <a:spcPct val="0"/>
              </a:spcAft>
              <a:defRPr sz="5400">
                <a:solidFill>
                  <a:schemeClr val="bg1"/>
                </a:solidFill>
                <a:latin typeface="Arial" pitchFamily="34" charset="0"/>
              </a:defRPr>
            </a:lvl7pPr>
            <a:lvl8pPr marL="3429000" indent="-228600" algn="ctr" defTabSz="457200" eaLnBrk="0" fontAlgn="base" hangingPunct="0">
              <a:spcBef>
                <a:spcPct val="0"/>
              </a:spcBef>
              <a:spcAft>
                <a:spcPct val="0"/>
              </a:spcAft>
              <a:defRPr sz="5400">
                <a:solidFill>
                  <a:schemeClr val="bg1"/>
                </a:solidFill>
                <a:latin typeface="Arial" pitchFamily="34" charset="0"/>
              </a:defRPr>
            </a:lvl8pPr>
            <a:lvl9pPr marL="3886200" indent="-228600" algn="ctr" defTabSz="457200" eaLnBrk="0" fontAlgn="base" hangingPunct="0">
              <a:spcBef>
                <a:spcPct val="0"/>
              </a:spcBef>
              <a:spcAft>
                <a:spcPct val="0"/>
              </a:spcAft>
              <a:defRPr sz="5400">
                <a:solidFill>
                  <a:schemeClr val="bg1"/>
                </a:solidFill>
                <a:latin typeface="Arial" pitchFamily="34" charset="0"/>
              </a:defRPr>
            </a:lvl9pPr>
          </a:lstStyle>
          <a:p>
            <a:pPr eaLnBrk="1" hangingPunct="1"/>
            <a:r>
              <a:rPr lang="en-GB" sz="1200" dirty="0" smtClean="0">
                <a:solidFill>
                  <a:schemeClr val="tx1"/>
                </a:solidFill>
              </a:rPr>
              <a:t>Source: Hill S, </a:t>
            </a:r>
            <a:r>
              <a:rPr lang="en-GB" sz="1200" dirty="0" err="1" smtClean="0">
                <a:solidFill>
                  <a:schemeClr val="tx1"/>
                </a:solidFill>
              </a:rPr>
              <a:t>Sarfati</a:t>
            </a:r>
            <a:r>
              <a:rPr lang="en-GB" sz="1200" dirty="0" smtClean="0">
                <a:solidFill>
                  <a:schemeClr val="tx1"/>
                </a:solidFill>
              </a:rPr>
              <a:t> D, Blakely T, et al. Ethnicity and management of colon cancer in New Zealand. Cancer 2010;116(13):3205-14. of colon cancer in New Zealand. Cancer </a:t>
            </a:r>
            <a:r>
              <a:rPr lang="en-GB" sz="1200" dirty="0">
                <a:solidFill>
                  <a:schemeClr val="tx1"/>
                </a:solidFill>
              </a:rPr>
              <a:t>2010;116(13):3205-14. </a:t>
            </a:r>
            <a:endParaRPr lang="en-US" sz="1200" dirty="0">
              <a:solidFill>
                <a:schemeClr val="tx1"/>
              </a:solidFill>
              <a:latin typeface="GillSans"/>
              <a:ea typeface="GillSans"/>
              <a:cs typeface="GillSans"/>
            </a:endParaRPr>
          </a:p>
        </p:txBody>
      </p:sp>
      <p:pic>
        <p:nvPicPr>
          <p:cNvPr id="16389" name="Picture 10" descr="aucklanduni.jpg"/>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65125" y="5997575"/>
            <a:ext cx="852488"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390" name="TextBox 16"/>
          <p:cNvSpPr txBox="1">
            <a:spLocks noChangeArrowheads="1"/>
          </p:cNvSpPr>
          <p:nvPr/>
        </p:nvSpPr>
        <p:spPr bwMode="auto">
          <a:xfrm>
            <a:off x="-12700" y="87313"/>
            <a:ext cx="9145588"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457200" eaLnBrk="0" hangingPunct="0">
              <a:defRPr sz="5400">
                <a:solidFill>
                  <a:schemeClr val="bg1"/>
                </a:solidFill>
                <a:latin typeface="Arial" pitchFamily="34" charset="0"/>
              </a:defRPr>
            </a:lvl1pPr>
            <a:lvl2pPr marL="742950" indent="-285750" defTabSz="457200" eaLnBrk="0" hangingPunct="0">
              <a:defRPr sz="5400">
                <a:solidFill>
                  <a:schemeClr val="bg1"/>
                </a:solidFill>
                <a:latin typeface="Arial" pitchFamily="34" charset="0"/>
              </a:defRPr>
            </a:lvl2pPr>
            <a:lvl3pPr marL="1143000" indent="-228600" defTabSz="457200" eaLnBrk="0" hangingPunct="0">
              <a:defRPr sz="5400">
                <a:solidFill>
                  <a:schemeClr val="bg1"/>
                </a:solidFill>
                <a:latin typeface="Arial" pitchFamily="34" charset="0"/>
              </a:defRPr>
            </a:lvl3pPr>
            <a:lvl4pPr marL="1600200" indent="-228600" defTabSz="457200" eaLnBrk="0" hangingPunct="0">
              <a:defRPr sz="5400">
                <a:solidFill>
                  <a:schemeClr val="bg1"/>
                </a:solidFill>
                <a:latin typeface="Arial" pitchFamily="34" charset="0"/>
              </a:defRPr>
            </a:lvl4pPr>
            <a:lvl5pPr marL="2057400" indent="-228600" defTabSz="457200" eaLnBrk="0" hangingPunct="0">
              <a:defRPr sz="5400">
                <a:solidFill>
                  <a:schemeClr val="bg1"/>
                </a:solidFill>
                <a:latin typeface="Arial" pitchFamily="34" charset="0"/>
              </a:defRPr>
            </a:lvl5pPr>
            <a:lvl6pPr marL="2514600" indent="-228600" algn="ctr" defTabSz="457200" eaLnBrk="0" fontAlgn="base" hangingPunct="0">
              <a:spcBef>
                <a:spcPct val="0"/>
              </a:spcBef>
              <a:spcAft>
                <a:spcPct val="0"/>
              </a:spcAft>
              <a:defRPr sz="5400">
                <a:solidFill>
                  <a:schemeClr val="bg1"/>
                </a:solidFill>
                <a:latin typeface="Arial" pitchFamily="34" charset="0"/>
              </a:defRPr>
            </a:lvl6pPr>
            <a:lvl7pPr marL="2971800" indent="-228600" algn="ctr" defTabSz="457200" eaLnBrk="0" fontAlgn="base" hangingPunct="0">
              <a:spcBef>
                <a:spcPct val="0"/>
              </a:spcBef>
              <a:spcAft>
                <a:spcPct val="0"/>
              </a:spcAft>
              <a:defRPr sz="5400">
                <a:solidFill>
                  <a:schemeClr val="bg1"/>
                </a:solidFill>
                <a:latin typeface="Arial" pitchFamily="34" charset="0"/>
              </a:defRPr>
            </a:lvl7pPr>
            <a:lvl8pPr marL="3429000" indent="-228600" algn="ctr" defTabSz="457200" eaLnBrk="0" fontAlgn="base" hangingPunct="0">
              <a:spcBef>
                <a:spcPct val="0"/>
              </a:spcBef>
              <a:spcAft>
                <a:spcPct val="0"/>
              </a:spcAft>
              <a:defRPr sz="5400">
                <a:solidFill>
                  <a:schemeClr val="bg1"/>
                </a:solidFill>
                <a:latin typeface="Arial" pitchFamily="34" charset="0"/>
              </a:defRPr>
            </a:lvl8pPr>
            <a:lvl9pPr marL="3886200" indent="-228600" algn="ctr" defTabSz="457200" eaLnBrk="0" fontAlgn="base" hangingPunct="0">
              <a:spcBef>
                <a:spcPct val="0"/>
              </a:spcBef>
              <a:spcAft>
                <a:spcPct val="0"/>
              </a:spcAft>
              <a:defRPr sz="5400">
                <a:solidFill>
                  <a:schemeClr val="bg1"/>
                </a:solidFill>
                <a:latin typeface="Arial" pitchFamily="34" charset="0"/>
              </a:defRPr>
            </a:lvl9pPr>
          </a:lstStyle>
          <a:p>
            <a:pPr algn="l" eaLnBrk="1" hangingPunct="1"/>
            <a:r>
              <a:rPr lang="en-US" sz="2400" b="1">
                <a:solidFill>
                  <a:srgbClr val="000000"/>
                </a:solidFill>
                <a:latin typeface="GillSans"/>
                <a:ea typeface="GillSans"/>
                <a:cs typeface="GillSans"/>
              </a:rPr>
              <a:t>Step 2: </a:t>
            </a:r>
            <a:r>
              <a:rPr lang="en-NZ" sz="2400" b="1">
                <a:solidFill>
                  <a:srgbClr val="000000"/>
                </a:solidFill>
                <a:latin typeface="GillSans"/>
                <a:ea typeface="GillSans"/>
                <a:cs typeface="GillSans"/>
              </a:rPr>
              <a:t>What are the causes of these trends and inequalities?</a:t>
            </a:r>
            <a:endParaRPr lang="en-US" sz="2400" b="1">
              <a:solidFill>
                <a:srgbClr val="000000"/>
              </a:solidFill>
              <a:latin typeface="GillSans"/>
              <a:ea typeface="GillSans"/>
              <a:cs typeface="GillSans"/>
            </a:endParaRPr>
          </a:p>
        </p:txBody>
      </p:sp>
      <p:pic>
        <p:nvPicPr>
          <p:cNvPr id="16391" name="Picture 8" descr="hs_Ak-Otago–square.jpg"/>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362200" y="5707063"/>
            <a:ext cx="1201738" cy="917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Box 9"/>
          <p:cNvSpPr txBox="1"/>
          <p:nvPr/>
        </p:nvSpPr>
        <p:spPr>
          <a:xfrm>
            <a:off x="-36513" y="549275"/>
            <a:ext cx="9193213" cy="400050"/>
          </a:xfrm>
          <a:prstGeom prst="rect">
            <a:avLst/>
          </a:prstGeom>
          <a:solidFill>
            <a:schemeClr val="tx1">
              <a:lumMod val="65000"/>
            </a:schemeClr>
          </a:solidFill>
        </p:spPr>
        <p:txBody>
          <a:bodyPr>
            <a:spAutoFit/>
          </a:bodyPr>
          <a:lstStyle/>
          <a:p>
            <a:pPr algn="l" defTabSz="457200" fontAlgn="auto">
              <a:spcBef>
                <a:spcPts val="0"/>
              </a:spcBef>
              <a:spcAft>
                <a:spcPts val="0"/>
              </a:spcAft>
              <a:defRPr/>
            </a:pPr>
            <a:r>
              <a:rPr lang="en-US" sz="2000" dirty="0">
                <a:solidFill>
                  <a:schemeClr val="tx1"/>
                </a:solidFill>
                <a:latin typeface="GillSans"/>
                <a:cs typeface="GillSans"/>
              </a:rPr>
              <a:t>Incidence (e.g. tobacco, alcohol) and survival (e.g. comorbidity, health services)</a:t>
            </a:r>
          </a:p>
        </p:txBody>
      </p:sp>
      <p:grpSp>
        <p:nvGrpSpPr>
          <p:cNvPr id="3" name="Group 2"/>
          <p:cNvGrpSpPr>
            <a:grpSpLocks/>
          </p:cNvGrpSpPr>
          <p:nvPr/>
        </p:nvGrpSpPr>
        <p:grpSpPr bwMode="auto">
          <a:xfrm>
            <a:off x="110617" y="1115356"/>
            <a:ext cx="8455052" cy="4613113"/>
            <a:chOff x="107504" y="1047219"/>
            <a:chExt cx="8455916" cy="4614029"/>
          </a:xfrm>
        </p:grpSpPr>
        <p:pic>
          <p:nvPicPr>
            <p:cNvPr id="16395" name="Picture 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115616" y="1283890"/>
              <a:ext cx="6556765" cy="43773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396" name="Text Box 20"/>
            <p:cNvSpPr txBox="1">
              <a:spLocks noChangeArrowheads="1"/>
            </p:cNvSpPr>
            <p:nvPr/>
          </p:nvSpPr>
          <p:spPr bwMode="auto">
            <a:xfrm>
              <a:off x="107504" y="1047219"/>
              <a:ext cx="8455916" cy="307777"/>
            </a:xfrm>
            <a:prstGeom prst="rect">
              <a:avLst/>
            </a:prstGeom>
            <a:solidFill>
              <a:srgbClr val="FFFFFF">
                <a:alpha val="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5400">
                  <a:solidFill>
                    <a:schemeClr val="bg1"/>
                  </a:solidFill>
                  <a:latin typeface="Arial" pitchFamily="34" charset="0"/>
                </a:defRPr>
              </a:lvl1pPr>
              <a:lvl2pPr marL="742950" indent="-285750" eaLnBrk="0" hangingPunct="0">
                <a:defRPr sz="5400">
                  <a:solidFill>
                    <a:schemeClr val="bg1"/>
                  </a:solidFill>
                  <a:latin typeface="Arial" pitchFamily="34" charset="0"/>
                </a:defRPr>
              </a:lvl2pPr>
              <a:lvl3pPr marL="1143000" indent="-228600" eaLnBrk="0" hangingPunct="0">
                <a:defRPr sz="5400">
                  <a:solidFill>
                    <a:schemeClr val="bg1"/>
                  </a:solidFill>
                  <a:latin typeface="Arial" pitchFamily="34" charset="0"/>
                </a:defRPr>
              </a:lvl3pPr>
              <a:lvl4pPr marL="1600200" indent="-228600" eaLnBrk="0" hangingPunct="0">
                <a:defRPr sz="5400">
                  <a:solidFill>
                    <a:schemeClr val="bg1"/>
                  </a:solidFill>
                  <a:latin typeface="Arial" pitchFamily="34" charset="0"/>
                </a:defRPr>
              </a:lvl4pPr>
              <a:lvl5pPr marL="2057400" indent="-228600" eaLnBrk="0" hangingPunct="0">
                <a:defRPr sz="5400">
                  <a:solidFill>
                    <a:schemeClr val="bg1"/>
                  </a:solidFill>
                  <a:latin typeface="Arial" pitchFamily="34" charset="0"/>
                </a:defRPr>
              </a:lvl5pPr>
              <a:lvl6pPr marL="2514600" indent="-228600" algn="ctr" eaLnBrk="0" fontAlgn="base" hangingPunct="0">
                <a:spcBef>
                  <a:spcPct val="0"/>
                </a:spcBef>
                <a:spcAft>
                  <a:spcPct val="0"/>
                </a:spcAft>
                <a:defRPr sz="5400">
                  <a:solidFill>
                    <a:schemeClr val="bg1"/>
                  </a:solidFill>
                  <a:latin typeface="Arial" pitchFamily="34" charset="0"/>
                </a:defRPr>
              </a:lvl6pPr>
              <a:lvl7pPr marL="2971800" indent="-228600" algn="ctr" eaLnBrk="0" fontAlgn="base" hangingPunct="0">
                <a:spcBef>
                  <a:spcPct val="0"/>
                </a:spcBef>
                <a:spcAft>
                  <a:spcPct val="0"/>
                </a:spcAft>
                <a:defRPr sz="5400">
                  <a:solidFill>
                    <a:schemeClr val="bg1"/>
                  </a:solidFill>
                  <a:latin typeface="Arial" pitchFamily="34" charset="0"/>
                </a:defRPr>
              </a:lvl7pPr>
              <a:lvl8pPr marL="3429000" indent="-228600" algn="ctr" eaLnBrk="0" fontAlgn="base" hangingPunct="0">
                <a:spcBef>
                  <a:spcPct val="0"/>
                </a:spcBef>
                <a:spcAft>
                  <a:spcPct val="0"/>
                </a:spcAft>
                <a:defRPr sz="5400">
                  <a:solidFill>
                    <a:schemeClr val="bg1"/>
                  </a:solidFill>
                  <a:latin typeface="Arial" pitchFamily="34" charset="0"/>
                </a:defRPr>
              </a:lvl8pPr>
              <a:lvl9pPr marL="3886200" indent="-228600" algn="ctr" eaLnBrk="0" fontAlgn="base" hangingPunct="0">
                <a:spcBef>
                  <a:spcPct val="0"/>
                </a:spcBef>
                <a:spcAft>
                  <a:spcPct val="0"/>
                </a:spcAft>
                <a:defRPr sz="5400">
                  <a:solidFill>
                    <a:schemeClr val="bg1"/>
                  </a:solidFill>
                  <a:latin typeface="Arial" pitchFamily="34" charset="0"/>
                </a:defRPr>
              </a:lvl9pPr>
            </a:lstStyle>
            <a:p>
              <a:pPr eaLnBrk="1" hangingPunct="1">
                <a:spcBef>
                  <a:spcPct val="50000"/>
                </a:spcBef>
              </a:pPr>
              <a:r>
                <a:rPr lang="en-GB" sz="1400" b="1"/>
                <a:t>Example: Receipt of treatment for colon stage III cancer by ethnicity.  </a:t>
              </a:r>
            </a:p>
          </p:txBody>
        </p:sp>
      </p:grpSp>
    </p:spTree>
    <p:extLst>
      <p:ext uri="{BB962C8B-B14F-4D97-AF65-F5344CB8AC3E}">
        <p14:creationId xmlns:p14="http://schemas.microsoft.com/office/powerpoint/2010/main" val="265865819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489248" y="1340768"/>
            <a:ext cx="8208912" cy="4524315"/>
          </a:xfrm>
          <a:prstGeom prst="rect">
            <a:avLst/>
          </a:prstGeom>
        </p:spPr>
        <p:txBody>
          <a:bodyPr wrap="square">
            <a:spAutoFit/>
          </a:bodyPr>
          <a:lstStyle/>
          <a:p>
            <a:r>
              <a:rPr lang="en-NZ" sz="3200" i="1" dirty="0"/>
              <a:t>such reductionism and </a:t>
            </a:r>
            <a:r>
              <a:rPr lang="en-NZ" sz="3200" i="1" dirty="0" smtClean="0"/>
              <a:t>essentialism </a:t>
            </a:r>
            <a:r>
              <a:rPr lang="en-NZ" sz="3200" i="1" dirty="0"/>
              <a:t>of Indigenous identity requires Indigenous people to either </a:t>
            </a:r>
            <a:r>
              <a:rPr lang="en-NZ" sz="3200" i="1" dirty="0">
                <a:solidFill>
                  <a:srgbClr val="FF0000"/>
                </a:solidFill>
              </a:rPr>
              <a:t>conform to </a:t>
            </a:r>
            <a:r>
              <a:rPr lang="en-NZ" sz="3200" i="1" dirty="0" smtClean="0">
                <a:solidFill>
                  <a:srgbClr val="FF0000"/>
                </a:solidFill>
              </a:rPr>
              <a:t>the </a:t>
            </a:r>
            <a:r>
              <a:rPr lang="en-NZ" sz="3200" i="1" dirty="0">
                <a:solidFill>
                  <a:srgbClr val="FF0000"/>
                </a:solidFill>
              </a:rPr>
              <a:t>prevailing depiction of Indigenous status—to be sick, poor, under-educated, </a:t>
            </a:r>
            <a:r>
              <a:rPr lang="en-NZ" sz="3200" i="1" dirty="0" smtClean="0">
                <a:solidFill>
                  <a:srgbClr val="FF0000"/>
                </a:solidFill>
              </a:rPr>
              <a:t>marginalised </a:t>
            </a:r>
            <a:r>
              <a:rPr lang="en-NZ" sz="3200" i="1" dirty="0">
                <a:solidFill>
                  <a:srgbClr val="FF0000"/>
                </a:solidFill>
              </a:rPr>
              <a:t>and oppressed—or cease to exist as an ‘authentically’ Indigenous person</a:t>
            </a:r>
            <a:r>
              <a:rPr lang="en-NZ" sz="3200" dirty="0">
                <a:solidFill>
                  <a:srgbClr val="FF0000"/>
                </a:solidFill>
              </a:rPr>
              <a:t>. </a:t>
            </a:r>
            <a:endParaRPr lang="en-NZ" sz="3200" dirty="0" smtClean="0">
              <a:solidFill>
                <a:srgbClr val="FF0000"/>
              </a:solidFill>
            </a:endParaRPr>
          </a:p>
          <a:p>
            <a:endParaRPr lang="en-NZ" sz="3200" dirty="0" smtClean="0">
              <a:solidFill>
                <a:srgbClr val="FF0000"/>
              </a:solidFill>
            </a:endParaRPr>
          </a:p>
          <a:p>
            <a:r>
              <a:rPr lang="en-NZ" sz="3200" dirty="0" smtClean="0"/>
              <a:t>Yin </a:t>
            </a:r>
            <a:r>
              <a:rPr lang="en-NZ" sz="3200" dirty="0" err="1" smtClean="0"/>
              <a:t>Paradies</a:t>
            </a:r>
            <a:r>
              <a:rPr lang="en-NZ" sz="3200" dirty="0" smtClean="0"/>
              <a:t> 2006</a:t>
            </a:r>
            <a:endParaRPr lang="en-NZ" sz="3200" dirty="0"/>
          </a:p>
        </p:txBody>
      </p:sp>
    </p:spTree>
    <p:extLst>
      <p:ext uri="{BB962C8B-B14F-4D97-AF65-F5344CB8AC3E}">
        <p14:creationId xmlns:p14="http://schemas.microsoft.com/office/powerpoint/2010/main" val="244349477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489248" y="1340768"/>
            <a:ext cx="8208912" cy="5386090"/>
          </a:xfrm>
          <a:prstGeom prst="rect">
            <a:avLst/>
          </a:prstGeom>
        </p:spPr>
        <p:txBody>
          <a:bodyPr wrap="square">
            <a:spAutoFit/>
          </a:bodyPr>
          <a:lstStyle/>
          <a:p>
            <a:r>
              <a:rPr lang="en-NZ" sz="2800" i="1" dirty="0" smtClean="0"/>
              <a:t>This is an example of the wishful thinking around the power of statistics that seems to be at work in Indigenous policy circles in Australia: that </a:t>
            </a:r>
            <a:r>
              <a:rPr lang="en-NZ" sz="2800" i="1" dirty="0" smtClean="0">
                <a:solidFill>
                  <a:srgbClr val="FF0000"/>
                </a:solidFill>
              </a:rPr>
              <a:t>improved and increased data will magically translate into improved and increased health and wellbeing for Aboriginal and Torres Strait Islander people.</a:t>
            </a:r>
            <a:r>
              <a:rPr lang="en-NZ" sz="2800" i="1" dirty="0" smtClean="0"/>
              <a:t> </a:t>
            </a:r>
            <a:r>
              <a:rPr lang="en-NZ" sz="2800" i="1" dirty="0" smtClean="0">
                <a:solidFill>
                  <a:srgbClr val="FF0000"/>
                </a:solidFill>
              </a:rPr>
              <a:t>In the absence of a nationally representative Indigenous body, best positioned to provide the link between data, </a:t>
            </a:r>
          </a:p>
          <a:p>
            <a:r>
              <a:rPr lang="en-NZ" sz="2800" i="1" dirty="0" smtClean="0">
                <a:solidFill>
                  <a:srgbClr val="FF0000"/>
                </a:solidFill>
              </a:rPr>
              <a:t>theory and policy development, such a translation may indeed have to be magical. </a:t>
            </a:r>
          </a:p>
          <a:p>
            <a:r>
              <a:rPr lang="en-NZ" sz="3200" dirty="0" err="1"/>
              <a:t>Kerryn</a:t>
            </a:r>
            <a:r>
              <a:rPr lang="en-NZ" sz="3200" dirty="0"/>
              <a:t> </a:t>
            </a:r>
            <a:r>
              <a:rPr lang="en-NZ" sz="3200" dirty="0" err="1"/>
              <a:t>Pholi</a:t>
            </a:r>
            <a:r>
              <a:rPr lang="en-NZ" sz="3200" dirty="0"/>
              <a:t> 2009. </a:t>
            </a:r>
          </a:p>
          <a:p>
            <a:endParaRPr lang="en-NZ" sz="3200" dirty="0">
              <a:solidFill>
                <a:srgbClr val="FF0000"/>
              </a:solidFill>
            </a:endParaRPr>
          </a:p>
        </p:txBody>
      </p:sp>
    </p:spTree>
    <p:extLst>
      <p:ext uri="{BB962C8B-B14F-4D97-AF65-F5344CB8AC3E}">
        <p14:creationId xmlns:p14="http://schemas.microsoft.com/office/powerpoint/2010/main" val="395737076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489248" y="1340768"/>
            <a:ext cx="8208912" cy="3539430"/>
          </a:xfrm>
          <a:prstGeom prst="rect">
            <a:avLst/>
          </a:prstGeom>
        </p:spPr>
        <p:txBody>
          <a:bodyPr wrap="square">
            <a:spAutoFit/>
          </a:bodyPr>
          <a:lstStyle/>
          <a:p>
            <a:r>
              <a:rPr lang="en-NZ" sz="3200" dirty="0" smtClean="0"/>
              <a:t>Government Response to the </a:t>
            </a:r>
          </a:p>
          <a:p>
            <a:r>
              <a:rPr lang="en-NZ" sz="3200" dirty="0" smtClean="0"/>
              <a:t>Report of the Māori Affairs Committee on its </a:t>
            </a:r>
          </a:p>
          <a:p>
            <a:r>
              <a:rPr lang="en-NZ" sz="3200" dirty="0" smtClean="0"/>
              <a:t>Inquiry into the tobacco industry in </a:t>
            </a:r>
            <a:r>
              <a:rPr lang="en-NZ" sz="3200" dirty="0" err="1" smtClean="0"/>
              <a:t>Aotearoa</a:t>
            </a:r>
            <a:r>
              <a:rPr lang="en-NZ" sz="3200" dirty="0" smtClean="0"/>
              <a:t> and the consequences of tobacco use for Māori </a:t>
            </a:r>
            <a:r>
              <a:rPr lang="en-NZ" sz="3200" dirty="0" smtClean="0">
                <a:solidFill>
                  <a:srgbClr val="FF0000"/>
                </a:solidFill>
              </a:rPr>
              <a:t>– </a:t>
            </a:r>
            <a:r>
              <a:rPr lang="en-NZ" sz="3200" dirty="0">
                <a:solidFill>
                  <a:srgbClr val="FF0000"/>
                </a:solidFill>
              </a:rPr>
              <a:t>The long term goal of making New Zealand "essentially a </a:t>
            </a:r>
            <a:r>
              <a:rPr lang="en-NZ" sz="3200" dirty="0" err="1">
                <a:solidFill>
                  <a:srgbClr val="FF0000"/>
                </a:solidFill>
              </a:rPr>
              <a:t>smokefree</a:t>
            </a:r>
            <a:r>
              <a:rPr lang="en-NZ" sz="3200" dirty="0">
                <a:solidFill>
                  <a:srgbClr val="FF0000"/>
                </a:solidFill>
              </a:rPr>
              <a:t> nation by 2025</a:t>
            </a:r>
            <a:r>
              <a:rPr lang="en-NZ" sz="3200" dirty="0" smtClean="0">
                <a:solidFill>
                  <a:srgbClr val="FF0000"/>
                </a:solidFill>
              </a:rPr>
              <a:t>"</a:t>
            </a:r>
          </a:p>
        </p:txBody>
      </p:sp>
    </p:spTree>
    <p:extLst>
      <p:ext uri="{BB962C8B-B14F-4D97-AF65-F5344CB8AC3E}">
        <p14:creationId xmlns:p14="http://schemas.microsoft.com/office/powerpoint/2010/main" val="2805686331"/>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Grayscale">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2">
      <a:majorFont>
        <a:latin typeface="Calibri"/>
        <a:ea typeface=""/>
        <a:cs typeface=""/>
        <a:font script="Jpan" typeface="HGｺﾞｼｯｸM"/>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mbria"/>
        <a:ea typeface=""/>
        <a:cs typeface=""/>
        <a:font script="Jpan" typeface="HG明朝B"/>
        <a:font script="Hang" typeface="맑은 고딕"/>
        <a:font script="Hans" typeface="黑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Elemental</Template>
  <TotalTime>200</TotalTime>
  <Words>702</Words>
  <Application>Microsoft Office PowerPoint</Application>
  <PresentationFormat>On-screen Show (4:3)</PresentationFormat>
  <Paragraphs>35</Paragraphs>
  <Slides>9</Slides>
  <Notes>1</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Office Theme</vt:lpstr>
      <vt:lpstr>What research or surveillance systems do we need to change policies and practice?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Heather</dc:creator>
  <cp:lastModifiedBy>Heather</cp:lastModifiedBy>
  <cp:revision>18</cp:revision>
  <dcterms:created xsi:type="dcterms:W3CDTF">2012-09-04T23:38:58Z</dcterms:created>
  <dcterms:modified xsi:type="dcterms:W3CDTF">2012-09-08T21:12:38Z</dcterms:modified>
</cp:coreProperties>
</file>